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sldIdLst>
    <p:sldId id="256" r:id="rId2"/>
    <p:sldId id="258" r:id="rId3"/>
    <p:sldId id="294" r:id="rId4"/>
    <p:sldId id="262" r:id="rId5"/>
    <p:sldId id="257" r:id="rId6"/>
    <p:sldId id="260" r:id="rId7"/>
    <p:sldId id="266" r:id="rId8"/>
    <p:sldId id="272" r:id="rId9"/>
    <p:sldId id="273" r:id="rId10"/>
    <p:sldId id="274" r:id="rId11"/>
    <p:sldId id="275" r:id="rId12"/>
    <p:sldId id="293" r:id="rId13"/>
    <p:sldId id="259" r:id="rId14"/>
    <p:sldId id="267" r:id="rId15"/>
    <p:sldId id="268" r:id="rId16"/>
    <p:sldId id="269" r:id="rId17"/>
    <p:sldId id="270" r:id="rId18"/>
    <p:sldId id="271" r:id="rId19"/>
    <p:sldId id="292" r:id="rId20"/>
    <p:sldId id="277" r:id="rId21"/>
    <p:sldId id="278" r:id="rId22"/>
    <p:sldId id="279" r:id="rId23"/>
    <p:sldId id="280" r:id="rId24"/>
    <p:sldId id="281" r:id="rId25"/>
    <p:sldId id="282" r:id="rId26"/>
    <p:sldId id="285" r:id="rId27"/>
    <p:sldId id="286" r:id="rId28"/>
    <p:sldId id="284" r:id="rId29"/>
    <p:sldId id="296" r:id="rId30"/>
    <p:sldId id="295" r:id="rId31"/>
    <p:sldId id="288" r:id="rId32"/>
    <p:sldId id="289" r:id="rId33"/>
    <p:sldId id="298" r:id="rId34"/>
    <p:sldId id="299" r:id="rId35"/>
    <p:sldId id="297" r:id="rId36"/>
    <p:sldId id="290" r:id="rId37"/>
    <p:sldId id="300" r:id="rId38"/>
    <p:sldId id="291" r:id="rId39"/>
    <p:sldId id="263" r:id="rId40"/>
    <p:sldId id="377" r:id="rId41"/>
    <p:sldId id="328"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97" r:id="rId55"/>
    <p:sldId id="312" r:id="rId56"/>
    <p:sldId id="313" r:id="rId57"/>
    <p:sldId id="463" r:id="rId58"/>
    <p:sldId id="464" r:id="rId59"/>
    <p:sldId id="465" r:id="rId60"/>
    <p:sldId id="466" r:id="rId61"/>
    <p:sldId id="467" r:id="rId62"/>
    <p:sldId id="468" r:id="rId63"/>
    <p:sldId id="469" r:id="rId64"/>
    <p:sldId id="471" r:id="rId65"/>
    <p:sldId id="472" r:id="rId66"/>
    <p:sldId id="318" r:id="rId67"/>
    <p:sldId id="473" r:id="rId68"/>
    <p:sldId id="482" r:id="rId69"/>
    <p:sldId id="483" r:id="rId70"/>
    <p:sldId id="474" r:id="rId71"/>
    <p:sldId id="475" r:id="rId72"/>
    <p:sldId id="476" r:id="rId73"/>
    <p:sldId id="477" r:id="rId74"/>
    <p:sldId id="478" r:id="rId75"/>
    <p:sldId id="479" r:id="rId76"/>
    <p:sldId id="480" r:id="rId77"/>
    <p:sldId id="481" r:id="rId78"/>
    <p:sldId id="264" r:id="rId79"/>
    <p:sldId id="378" r:id="rId80"/>
    <p:sldId id="356" r:id="rId81"/>
    <p:sldId id="426" r:id="rId82"/>
    <p:sldId id="427" r:id="rId83"/>
    <p:sldId id="428" r:id="rId84"/>
    <p:sldId id="429" r:id="rId85"/>
    <p:sldId id="430" r:id="rId86"/>
    <p:sldId id="431" r:id="rId87"/>
    <p:sldId id="432" r:id="rId88"/>
    <p:sldId id="433" r:id="rId89"/>
    <p:sldId id="434" r:id="rId90"/>
    <p:sldId id="435" r:id="rId91"/>
    <p:sldId id="436" r:id="rId92"/>
    <p:sldId id="437" r:id="rId93"/>
    <p:sldId id="438" r:id="rId94"/>
    <p:sldId id="439" r:id="rId95"/>
    <p:sldId id="440" r:id="rId96"/>
    <p:sldId id="441" r:id="rId97"/>
    <p:sldId id="442" r:id="rId98"/>
    <p:sldId id="443" r:id="rId99"/>
    <p:sldId id="444" r:id="rId100"/>
    <p:sldId id="445" r:id="rId101"/>
    <p:sldId id="446" r:id="rId102"/>
    <p:sldId id="447" r:id="rId103"/>
    <p:sldId id="448" r:id="rId104"/>
    <p:sldId id="462" r:id="rId105"/>
    <p:sldId id="449" r:id="rId106"/>
    <p:sldId id="450" r:id="rId107"/>
    <p:sldId id="451" r:id="rId108"/>
    <p:sldId id="452" r:id="rId109"/>
    <p:sldId id="453" r:id="rId110"/>
    <p:sldId id="454" r:id="rId111"/>
    <p:sldId id="455" r:id="rId112"/>
    <p:sldId id="456" r:id="rId113"/>
    <p:sldId id="457" r:id="rId114"/>
    <p:sldId id="458" r:id="rId115"/>
    <p:sldId id="459" r:id="rId116"/>
    <p:sldId id="460" r:id="rId117"/>
    <p:sldId id="461" r:id="rId118"/>
    <p:sldId id="357" r:id="rId119"/>
    <p:sldId id="358" r:id="rId120"/>
    <p:sldId id="359" r:id="rId121"/>
    <p:sldId id="360" r:id="rId122"/>
    <p:sldId id="361" r:id="rId123"/>
    <p:sldId id="362" r:id="rId124"/>
    <p:sldId id="363" r:id="rId125"/>
    <p:sldId id="364" r:id="rId126"/>
    <p:sldId id="365" r:id="rId127"/>
    <p:sldId id="366" r:id="rId128"/>
    <p:sldId id="367" r:id="rId129"/>
    <p:sldId id="368" r:id="rId130"/>
    <p:sldId id="369" r:id="rId131"/>
    <p:sldId id="370" r:id="rId132"/>
    <p:sldId id="371" r:id="rId133"/>
    <p:sldId id="372" r:id="rId134"/>
    <p:sldId id="373" r:id="rId135"/>
    <p:sldId id="374" r:id="rId136"/>
    <p:sldId id="379" r:id="rId137"/>
    <p:sldId id="375"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394" r:id="rId153"/>
    <p:sldId id="395" r:id="rId154"/>
    <p:sldId id="396" r:id="rId155"/>
    <p:sldId id="397" r:id="rId156"/>
    <p:sldId id="398" r:id="rId157"/>
    <p:sldId id="399" r:id="rId158"/>
    <p:sldId id="400" r:id="rId159"/>
    <p:sldId id="401" r:id="rId160"/>
    <p:sldId id="402" r:id="rId161"/>
    <p:sldId id="403" r:id="rId162"/>
    <p:sldId id="404" r:id="rId163"/>
    <p:sldId id="405" r:id="rId164"/>
    <p:sldId id="406" r:id="rId165"/>
    <p:sldId id="376" r:id="rId166"/>
    <p:sldId id="408" r:id="rId167"/>
    <p:sldId id="409" r:id="rId168"/>
    <p:sldId id="410" r:id="rId169"/>
    <p:sldId id="411" r:id="rId170"/>
    <p:sldId id="412" r:id="rId171"/>
    <p:sldId id="413" r:id="rId172"/>
    <p:sldId id="414" r:id="rId173"/>
    <p:sldId id="415" r:id="rId174"/>
    <p:sldId id="416" r:id="rId175"/>
    <p:sldId id="417" r:id="rId176"/>
    <p:sldId id="418" r:id="rId177"/>
    <p:sldId id="419" r:id="rId178"/>
    <p:sldId id="420" r:id="rId179"/>
    <p:sldId id="421" r:id="rId180"/>
    <p:sldId id="422" r:id="rId181"/>
    <p:sldId id="423" r:id="rId182"/>
    <p:sldId id="425" r:id="rId18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74" d="100"/>
          <a:sy n="74" d="100"/>
        </p:scale>
        <p:origin x="58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A117ED-A8BC-4EEE-9AF9-35916A21E761}" type="doc">
      <dgm:prSet loTypeId="urn:microsoft.com/office/officeart/2008/layout/HorizontalMultiLevelHierarchy" loCatId="hierarchy" qsTypeId="urn:microsoft.com/office/officeart/2005/8/quickstyle/3d1" qsCatId="3D" csTypeId="urn:microsoft.com/office/officeart/2005/8/colors/colorful1" csCatId="colorful" phldr="1"/>
      <dgm:spPr/>
      <dgm:t>
        <a:bodyPr/>
        <a:lstStyle/>
        <a:p>
          <a:endParaRPr lang="es-BO"/>
        </a:p>
      </dgm:t>
    </dgm:pt>
    <dgm:pt modelId="{2C5EE395-F80A-49C3-A143-1E8104EA5691}">
      <dgm:prSet phldrT="[Texto]"/>
      <dgm:spPr/>
      <dgm:t>
        <a:bodyPr/>
        <a:lstStyle/>
        <a:p>
          <a:pPr algn="ctr"/>
          <a:r>
            <a:rPr lang="es-BO" b="1" dirty="0" smtClean="0"/>
            <a:t>Ethernet 10BASE-T</a:t>
          </a:r>
          <a:endParaRPr lang="es-BO" dirty="0"/>
        </a:p>
      </dgm:t>
    </dgm:pt>
    <dgm:pt modelId="{CA350930-BAA5-4F3D-943E-AF6CCF7C98FC}" type="parTrans" cxnId="{3BE1AA18-72F9-491D-8B93-1EBE749BCA85}">
      <dgm:prSet/>
      <dgm:spPr/>
      <dgm:t>
        <a:bodyPr/>
        <a:lstStyle/>
        <a:p>
          <a:pPr algn="ctr"/>
          <a:endParaRPr lang="es-BO"/>
        </a:p>
      </dgm:t>
    </dgm:pt>
    <dgm:pt modelId="{62A76566-9D5E-4E83-B7F4-A73D4BE45A31}" type="sibTrans" cxnId="{3BE1AA18-72F9-491D-8B93-1EBE749BCA85}">
      <dgm:prSet/>
      <dgm:spPr/>
      <dgm:t>
        <a:bodyPr/>
        <a:lstStyle/>
        <a:p>
          <a:pPr algn="ctr"/>
          <a:endParaRPr lang="es-BO"/>
        </a:p>
      </dgm:t>
    </dgm:pt>
    <dgm:pt modelId="{7ABD8015-EEAB-4712-9496-1C9EFFCF1B4D}">
      <dgm:prSet phldrT="[Texto]"/>
      <dgm:spPr/>
      <dgm:t>
        <a:bodyPr/>
        <a:lstStyle/>
        <a:p>
          <a:pPr algn="ctr"/>
          <a:r>
            <a:rPr lang="es-BO" dirty="0" smtClean="0"/>
            <a:t>Introducción</a:t>
          </a:r>
          <a:endParaRPr lang="es-BO" dirty="0"/>
        </a:p>
      </dgm:t>
    </dgm:pt>
    <dgm:pt modelId="{BD148231-7458-4FB1-8644-4AB792F05D7D}" type="parTrans" cxnId="{587E0CF4-3823-4062-B150-4897AA2563EA}">
      <dgm:prSet/>
      <dgm:spPr/>
      <dgm:t>
        <a:bodyPr/>
        <a:lstStyle/>
        <a:p>
          <a:pPr algn="ctr"/>
          <a:endParaRPr lang="es-BO"/>
        </a:p>
      </dgm:t>
    </dgm:pt>
    <dgm:pt modelId="{1A4D0ECC-0390-44E7-8541-159B1730CF7F}" type="sibTrans" cxnId="{587E0CF4-3823-4062-B150-4897AA2563EA}">
      <dgm:prSet/>
      <dgm:spPr/>
      <dgm:t>
        <a:bodyPr/>
        <a:lstStyle/>
        <a:p>
          <a:pPr algn="ctr"/>
          <a:endParaRPr lang="es-BO"/>
        </a:p>
      </dgm:t>
    </dgm:pt>
    <dgm:pt modelId="{8C846FF3-0371-4F59-9650-67AB27AF0614}">
      <dgm:prSet phldrT="[Texto]"/>
      <dgm:spPr/>
      <dgm:t>
        <a:bodyPr/>
        <a:lstStyle/>
        <a:p>
          <a:pPr algn="ctr"/>
          <a:r>
            <a:rPr lang="es-BO" b="1" dirty="0" smtClean="0"/>
            <a:t>¿Qué es Ethernet 10BASE-T?</a:t>
          </a:r>
        </a:p>
      </dgm:t>
    </dgm:pt>
    <dgm:pt modelId="{0AC5A958-B5FC-4BCD-BB0B-A01711BEDA34}" type="parTrans" cxnId="{E1487BB5-B1E3-4E5B-94EE-402CCEBE6FFB}">
      <dgm:prSet/>
      <dgm:spPr/>
      <dgm:t>
        <a:bodyPr/>
        <a:lstStyle/>
        <a:p>
          <a:pPr algn="ctr"/>
          <a:endParaRPr lang="es-BO"/>
        </a:p>
      </dgm:t>
    </dgm:pt>
    <dgm:pt modelId="{557716FF-C189-4040-946D-A006867C3D05}" type="sibTrans" cxnId="{E1487BB5-B1E3-4E5B-94EE-402CCEBE6FFB}">
      <dgm:prSet/>
      <dgm:spPr/>
      <dgm:t>
        <a:bodyPr/>
        <a:lstStyle/>
        <a:p>
          <a:pPr algn="ctr"/>
          <a:endParaRPr lang="es-BO"/>
        </a:p>
      </dgm:t>
    </dgm:pt>
    <dgm:pt modelId="{3C42912C-AEF3-44A2-8E4F-1B89E824FC9F}">
      <dgm:prSet/>
      <dgm:spPr/>
      <dgm:t>
        <a:bodyPr/>
        <a:lstStyle/>
        <a:p>
          <a:pPr algn="ctr"/>
          <a:r>
            <a:rPr lang="es-BO" b="1" dirty="0" smtClean="0"/>
            <a:t>Morfología del cable</a:t>
          </a:r>
          <a:endParaRPr lang="es-BO" dirty="0"/>
        </a:p>
      </dgm:t>
    </dgm:pt>
    <dgm:pt modelId="{79B2AB8A-C5C0-41D9-A812-92056DECF95A}" type="parTrans" cxnId="{8F0E2457-8711-4A9C-8DC2-B5CC07E2391A}">
      <dgm:prSet/>
      <dgm:spPr/>
      <dgm:t>
        <a:bodyPr/>
        <a:lstStyle/>
        <a:p>
          <a:pPr algn="ctr"/>
          <a:endParaRPr lang="es-BO"/>
        </a:p>
      </dgm:t>
    </dgm:pt>
    <dgm:pt modelId="{22E1BCF4-F8D6-437A-9C1B-891ED608E0C8}" type="sibTrans" cxnId="{8F0E2457-8711-4A9C-8DC2-B5CC07E2391A}">
      <dgm:prSet/>
      <dgm:spPr/>
      <dgm:t>
        <a:bodyPr/>
        <a:lstStyle/>
        <a:p>
          <a:pPr algn="ctr"/>
          <a:endParaRPr lang="es-BO"/>
        </a:p>
      </dgm:t>
    </dgm:pt>
    <dgm:pt modelId="{280B9E9A-9C7F-4434-BAB9-C12143B3CDB7}">
      <dgm:prSet/>
      <dgm:spPr/>
      <dgm:t>
        <a:bodyPr/>
        <a:lstStyle/>
        <a:p>
          <a:pPr algn="ctr"/>
          <a:r>
            <a:rPr lang="es-BO" b="1" dirty="0" smtClean="0"/>
            <a:t>Medio físico</a:t>
          </a:r>
          <a:endParaRPr lang="es-BO" dirty="0"/>
        </a:p>
      </dgm:t>
    </dgm:pt>
    <dgm:pt modelId="{74D461E1-0266-413C-980D-92F5ED4DA3B9}" type="parTrans" cxnId="{175F992B-23D0-4C54-BE6F-2F4703FF989A}">
      <dgm:prSet/>
      <dgm:spPr/>
      <dgm:t>
        <a:bodyPr/>
        <a:lstStyle/>
        <a:p>
          <a:pPr algn="ctr"/>
          <a:endParaRPr lang="es-BO"/>
        </a:p>
      </dgm:t>
    </dgm:pt>
    <dgm:pt modelId="{B63E7968-6A7A-4199-B33D-6F184C45A1B1}" type="sibTrans" cxnId="{175F992B-23D0-4C54-BE6F-2F4703FF989A}">
      <dgm:prSet/>
      <dgm:spPr/>
      <dgm:t>
        <a:bodyPr/>
        <a:lstStyle/>
        <a:p>
          <a:pPr algn="ctr"/>
          <a:endParaRPr lang="es-BO"/>
        </a:p>
      </dgm:t>
    </dgm:pt>
    <dgm:pt modelId="{88E90970-E4A2-4BCA-B511-2C6815D48598}">
      <dgm:prSet/>
      <dgm:spPr/>
      <dgm:t>
        <a:bodyPr/>
        <a:lstStyle/>
        <a:p>
          <a:pPr algn="ctr"/>
          <a:r>
            <a:rPr lang="es-BO" b="1" dirty="0" smtClean="0"/>
            <a:t>Señalización</a:t>
          </a:r>
          <a:endParaRPr lang="es-BO" dirty="0"/>
        </a:p>
      </dgm:t>
    </dgm:pt>
    <dgm:pt modelId="{7943990D-884B-4415-A571-3F461A9F9544}" type="parTrans" cxnId="{C61AF7FA-5EA3-4259-88A0-410777DA0B59}">
      <dgm:prSet/>
      <dgm:spPr/>
      <dgm:t>
        <a:bodyPr/>
        <a:lstStyle/>
        <a:p>
          <a:pPr algn="ctr"/>
          <a:endParaRPr lang="es-BO"/>
        </a:p>
      </dgm:t>
    </dgm:pt>
    <dgm:pt modelId="{D32AAFEE-7790-4E06-A697-6F17AFCF23FE}" type="sibTrans" cxnId="{C61AF7FA-5EA3-4259-88A0-410777DA0B59}">
      <dgm:prSet/>
      <dgm:spPr/>
      <dgm:t>
        <a:bodyPr/>
        <a:lstStyle/>
        <a:p>
          <a:pPr algn="ctr"/>
          <a:endParaRPr lang="es-BO"/>
        </a:p>
      </dgm:t>
    </dgm:pt>
    <dgm:pt modelId="{2BB2AB1A-D6A5-41F9-8F4A-8F77D7353A17}">
      <dgm:prSet/>
      <dgm:spPr/>
      <dgm:t>
        <a:bodyPr/>
        <a:lstStyle/>
        <a:p>
          <a:pPr algn="ctr"/>
          <a:r>
            <a:rPr lang="es-BO" b="1" dirty="0" smtClean="0"/>
            <a:t>Cables patch/línea de par trenzado</a:t>
          </a:r>
          <a:endParaRPr lang="es-BO" dirty="0"/>
        </a:p>
      </dgm:t>
    </dgm:pt>
    <dgm:pt modelId="{6684C25E-501A-40AF-845E-60453B527B69}" type="parTrans" cxnId="{FDCE3089-2A90-430C-A51E-10ED111586DB}">
      <dgm:prSet/>
      <dgm:spPr/>
      <dgm:t>
        <a:bodyPr/>
        <a:lstStyle/>
        <a:p>
          <a:pPr algn="ctr"/>
          <a:endParaRPr lang="es-BO"/>
        </a:p>
      </dgm:t>
    </dgm:pt>
    <dgm:pt modelId="{26E71D19-EC3E-4CA5-AA9E-58556D11F6F7}" type="sibTrans" cxnId="{FDCE3089-2A90-430C-A51E-10ED111586DB}">
      <dgm:prSet/>
      <dgm:spPr/>
      <dgm:t>
        <a:bodyPr/>
        <a:lstStyle/>
        <a:p>
          <a:pPr algn="ctr"/>
          <a:endParaRPr lang="es-BO"/>
        </a:p>
      </dgm:t>
    </dgm:pt>
    <dgm:pt modelId="{877F8762-45AC-4278-8B07-3161752BF785}">
      <dgm:prSet/>
      <dgm:spPr/>
      <dgm:t>
        <a:bodyPr/>
        <a:lstStyle/>
        <a:p>
          <a:pPr algn="ctr"/>
          <a:r>
            <a:rPr lang="es-BO" b="1" dirty="0" smtClean="0"/>
            <a:t>Cable UTP</a:t>
          </a:r>
          <a:endParaRPr lang="es-BO" dirty="0"/>
        </a:p>
      </dgm:t>
    </dgm:pt>
    <dgm:pt modelId="{94D1A0B5-0F40-40F5-B03C-75F7C185B996}" type="parTrans" cxnId="{768AC5BA-188B-4E4B-9E93-60AB743338D3}">
      <dgm:prSet/>
      <dgm:spPr/>
      <dgm:t>
        <a:bodyPr/>
        <a:lstStyle/>
        <a:p>
          <a:pPr algn="ctr"/>
          <a:endParaRPr lang="es-BO"/>
        </a:p>
      </dgm:t>
    </dgm:pt>
    <dgm:pt modelId="{A45147BE-FFDC-4244-8A05-7359ABE82435}" type="sibTrans" cxnId="{768AC5BA-188B-4E4B-9E93-60AB743338D3}">
      <dgm:prSet/>
      <dgm:spPr/>
      <dgm:t>
        <a:bodyPr/>
        <a:lstStyle/>
        <a:p>
          <a:pPr algn="ctr"/>
          <a:endParaRPr lang="es-BO"/>
        </a:p>
      </dgm:t>
    </dgm:pt>
    <dgm:pt modelId="{7664096D-2C11-4539-92B4-657EE5FBD7EC}">
      <dgm:prSet/>
      <dgm:spPr/>
      <dgm:t>
        <a:bodyPr/>
        <a:lstStyle/>
        <a:p>
          <a:pPr algn="ctr"/>
          <a:r>
            <a:rPr lang="es-BO" b="1" dirty="0" smtClean="0"/>
            <a:t>Hub 10BASE-T (repetidor)</a:t>
          </a:r>
          <a:endParaRPr lang="es-BO" dirty="0"/>
        </a:p>
      </dgm:t>
    </dgm:pt>
    <dgm:pt modelId="{19927155-FAE6-461C-82A6-B660FA3C17D0}" type="parTrans" cxnId="{21DE6F68-7E3F-49F2-A7DC-A02BA1C16BA6}">
      <dgm:prSet/>
      <dgm:spPr/>
      <dgm:t>
        <a:bodyPr/>
        <a:lstStyle/>
        <a:p>
          <a:pPr algn="ctr"/>
          <a:endParaRPr lang="es-BO"/>
        </a:p>
      </dgm:t>
    </dgm:pt>
    <dgm:pt modelId="{60F5A081-CCD7-4610-A5D7-7B2E1405F008}" type="sibTrans" cxnId="{21DE6F68-7E3F-49F2-A7DC-A02BA1C16BA6}">
      <dgm:prSet/>
      <dgm:spPr/>
      <dgm:t>
        <a:bodyPr/>
        <a:lstStyle/>
        <a:p>
          <a:pPr algn="ctr"/>
          <a:endParaRPr lang="es-BO"/>
        </a:p>
      </dgm:t>
    </dgm:pt>
    <dgm:pt modelId="{AA1CBE55-A2A9-49EC-AD86-4973540588A4}">
      <dgm:prSet/>
      <dgm:spPr/>
      <dgm:t>
        <a:bodyPr/>
        <a:lstStyle/>
        <a:p>
          <a:pPr algn="ctr"/>
          <a:r>
            <a:rPr lang="es-BO" b="1" dirty="0" smtClean="0"/>
            <a:t>Cable cruzado (Crossover)</a:t>
          </a:r>
          <a:endParaRPr lang="es-BO" dirty="0"/>
        </a:p>
      </dgm:t>
    </dgm:pt>
    <dgm:pt modelId="{14A524E7-509D-4A5C-8661-806951417684}" type="parTrans" cxnId="{FC9E0C01-2FB5-43AD-AEBE-9B1C940EEE1B}">
      <dgm:prSet/>
      <dgm:spPr/>
      <dgm:t>
        <a:bodyPr/>
        <a:lstStyle/>
        <a:p>
          <a:pPr algn="ctr"/>
          <a:endParaRPr lang="es-BO"/>
        </a:p>
      </dgm:t>
    </dgm:pt>
    <dgm:pt modelId="{F41C72E7-1A02-4F28-9407-71B2ADD59F33}" type="sibTrans" cxnId="{FC9E0C01-2FB5-43AD-AEBE-9B1C940EEE1B}">
      <dgm:prSet/>
      <dgm:spPr/>
      <dgm:t>
        <a:bodyPr/>
        <a:lstStyle/>
        <a:p>
          <a:pPr algn="ctr"/>
          <a:endParaRPr lang="es-BO"/>
        </a:p>
      </dgm:t>
    </dgm:pt>
    <dgm:pt modelId="{CD3A3259-5735-492B-B7D1-6C44E8D7AC6B}">
      <dgm:prSet/>
      <dgm:spPr/>
      <dgm:t>
        <a:bodyPr/>
        <a:lstStyle/>
        <a:p>
          <a:pPr algn="ctr"/>
          <a:r>
            <a:rPr lang="es-BO" b="1" smtClean="0"/>
            <a:t>Prueba de integridad de enlace</a:t>
          </a:r>
          <a:endParaRPr lang="es-BO" dirty="0"/>
        </a:p>
      </dgm:t>
    </dgm:pt>
    <dgm:pt modelId="{30A69F58-4D3D-4D64-B32A-819212A0C68D}" type="parTrans" cxnId="{5FBA4F46-554C-430F-8F4C-04C6FE86B7DC}">
      <dgm:prSet/>
      <dgm:spPr/>
      <dgm:t>
        <a:bodyPr/>
        <a:lstStyle/>
        <a:p>
          <a:pPr algn="ctr"/>
          <a:endParaRPr lang="es-BO"/>
        </a:p>
      </dgm:t>
    </dgm:pt>
    <dgm:pt modelId="{C9C60242-10FB-44E3-BAA1-20668B51D221}" type="sibTrans" cxnId="{5FBA4F46-554C-430F-8F4C-04C6FE86B7DC}">
      <dgm:prSet/>
      <dgm:spPr/>
      <dgm:t>
        <a:bodyPr/>
        <a:lstStyle/>
        <a:p>
          <a:pPr algn="ctr"/>
          <a:endParaRPr lang="es-BO"/>
        </a:p>
      </dgm:t>
    </dgm:pt>
    <dgm:pt modelId="{52E31603-8BA0-47DB-BE3B-410F4ADA36E9}">
      <dgm:prSet/>
      <dgm:spPr/>
      <dgm:t>
        <a:bodyPr/>
        <a:lstStyle/>
        <a:p>
          <a:pPr algn="ctr"/>
          <a:r>
            <a:rPr lang="es-BO" dirty="0" smtClean="0"/>
            <a:t>¿Cuándo comenzó?</a:t>
          </a:r>
          <a:endParaRPr lang="es-BO" dirty="0"/>
        </a:p>
      </dgm:t>
    </dgm:pt>
    <dgm:pt modelId="{92694460-3AE1-45DE-939A-0E3C12BD0ED8}" type="parTrans" cxnId="{BDC7D69F-FDA5-4C22-838A-62225E1B9AAB}">
      <dgm:prSet/>
      <dgm:spPr/>
      <dgm:t>
        <a:bodyPr/>
        <a:lstStyle/>
        <a:p>
          <a:pPr algn="ctr"/>
          <a:endParaRPr lang="es-BO"/>
        </a:p>
      </dgm:t>
    </dgm:pt>
    <dgm:pt modelId="{BF9E6371-B41E-4051-84A7-DEE9581B4C13}" type="sibTrans" cxnId="{BDC7D69F-FDA5-4C22-838A-62225E1B9AAB}">
      <dgm:prSet/>
      <dgm:spPr/>
      <dgm:t>
        <a:bodyPr/>
        <a:lstStyle/>
        <a:p>
          <a:pPr algn="ctr"/>
          <a:endParaRPr lang="es-BO"/>
        </a:p>
      </dgm:t>
    </dgm:pt>
    <dgm:pt modelId="{5630F907-475B-4D5C-A21A-DDBD076CFBFF}">
      <dgm:prSet/>
      <dgm:spPr/>
      <dgm:t>
        <a:bodyPr/>
        <a:lstStyle/>
        <a:p>
          <a:pPr algn="ctr"/>
          <a:r>
            <a:rPr lang="es-BO" dirty="0" smtClean="0"/>
            <a:t>Características</a:t>
          </a:r>
          <a:endParaRPr lang="es-BO" dirty="0"/>
        </a:p>
      </dgm:t>
    </dgm:pt>
    <dgm:pt modelId="{AD2F7704-D5BB-469A-A7F2-BD4FC023805E}" type="parTrans" cxnId="{79A5FABB-FEBD-4C74-B6B5-946FB44F1BC0}">
      <dgm:prSet/>
      <dgm:spPr/>
      <dgm:t>
        <a:bodyPr/>
        <a:lstStyle/>
        <a:p>
          <a:pPr algn="ctr"/>
          <a:endParaRPr lang="es-BO"/>
        </a:p>
      </dgm:t>
    </dgm:pt>
    <dgm:pt modelId="{72E97EE7-8EDD-4315-83C1-B901FE380EC9}" type="sibTrans" cxnId="{79A5FABB-FEBD-4C74-B6B5-946FB44F1BC0}">
      <dgm:prSet/>
      <dgm:spPr/>
      <dgm:t>
        <a:bodyPr/>
        <a:lstStyle/>
        <a:p>
          <a:pPr algn="ctr"/>
          <a:endParaRPr lang="es-BO"/>
        </a:p>
      </dgm:t>
    </dgm:pt>
    <dgm:pt modelId="{6AA77644-252C-41A4-9047-450F5454762A}">
      <dgm:prSet/>
      <dgm:spPr/>
      <dgm:t>
        <a:bodyPr/>
        <a:lstStyle/>
        <a:p>
          <a:pPr algn="ctr"/>
          <a:r>
            <a:rPr lang="es-BO" b="1" smtClean="0"/>
            <a:t>NIC (Interfaz de red)</a:t>
          </a:r>
          <a:endParaRPr lang="es-BO" dirty="0"/>
        </a:p>
      </dgm:t>
    </dgm:pt>
    <dgm:pt modelId="{51557980-1392-48C7-A4E5-A6902917E195}" type="parTrans" cxnId="{CF5A2AF2-AFB6-4D80-BA88-EBAB2665EE50}">
      <dgm:prSet/>
      <dgm:spPr/>
      <dgm:t>
        <a:bodyPr/>
        <a:lstStyle/>
        <a:p>
          <a:endParaRPr lang="es-BO"/>
        </a:p>
      </dgm:t>
    </dgm:pt>
    <dgm:pt modelId="{5819D8AD-3334-4F07-836B-89F2C264BD52}" type="sibTrans" cxnId="{CF5A2AF2-AFB6-4D80-BA88-EBAB2665EE50}">
      <dgm:prSet/>
      <dgm:spPr/>
      <dgm:t>
        <a:bodyPr/>
        <a:lstStyle/>
        <a:p>
          <a:endParaRPr lang="es-BO"/>
        </a:p>
      </dgm:t>
    </dgm:pt>
    <dgm:pt modelId="{D2E1D21E-CD66-447A-B529-3E597D4FDB3D}">
      <dgm:prSet/>
      <dgm:spPr/>
      <dgm:t>
        <a:bodyPr/>
        <a:lstStyle/>
        <a:p>
          <a:pPr algn="ctr"/>
          <a:r>
            <a:rPr lang="es-BO" dirty="0" smtClean="0"/>
            <a:t>Ventajas</a:t>
          </a:r>
          <a:endParaRPr lang="es-BO" dirty="0"/>
        </a:p>
      </dgm:t>
    </dgm:pt>
    <dgm:pt modelId="{99AEE62F-B648-4EAD-B3E7-5515DA1FE28B}" type="parTrans" cxnId="{06BDAC41-9EAB-4064-9CC6-631905A077F7}">
      <dgm:prSet/>
      <dgm:spPr/>
      <dgm:t>
        <a:bodyPr/>
        <a:lstStyle/>
        <a:p>
          <a:endParaRPr lang="es-BO"/>
        </a:p>
      </dgm:t>
    </dgm:pt>
    <dgm:pt modelId="{24A2DD39-900D-45D8-B386-1079E7786C04}" type="sibTrans" cxnId="{06BDAC41-9EAB-4064-9CC6-631905A077F7}">
      <dgm:prSet/>
      <dgm:spPr/>
      <dgm:t>
        <a:bodyPr/>
        <a:lstStyle/>
        <a:p>
          <a:endParaRPr lang="es-BO"/>
        </a:p>
      </dgm:t>
    </dgm:pt>
    <dgm:pt modelId="{311B8BC7-0993-43B1-BC89-1E085A85ACBB}">
      <dgm:prSet/>
      <dgm:spPr/>
      <dgm:t>
        <a:bodyPr/>
        <a:lstStyle/>
        <a:p>
          <a:pPr algn="ctr"/>
          <a:r>
            <a:rPr lang="es-BO" dirty="0" smtClean="0"/>
            <a:t>Desventajas</a:t>
          </a:r>
          <a:endParaRPr lang="es-BO" dirty="0"/>
        </a:p>
      </dgm:t>
    </dgm:pt>
    <dgm:pt modelId="{9391956C-E557-4FB8-A21E-B3C3F4F6B9A7}" type="parTrans" cxnId="{7A0938D4-8045-4E9F-AE03-13397E38A5C9}">
      <dgm:prSet/>
      <dgm:spPr/>
      <dgm:t>
        <a:bodyPr/>
        <a:lstStyle/>
        <a:p>
          <a:endParaRPr lang="es-BO"/>
        </a:p>
      </dgm:t>
    </dgm:pt>
    <dgm:pt modelId="{5856DB15-90F7-4934-AD7D-93A397AE1B5E}" type="sibTrans" cxnId="{7A0938D4-8045-4E9F-AE03-13397E38A5C9}">
      <dgm:prSet/>
      <dgm:spPr/>
      <dgm:t>
        <a:bodyPr/>
        <a:lstStyle/>
        <a:p>
          <a:endParaRPr lang="es-BO"/>
        </a:p>
      </dgm:t>
    </dgm:pt>
    <dgm:pt modelId="{83FE3B51-36EF-4055-8B4B-8684E2EAB41A}" type="pres">
      <dgm:prSet presAssocID="{77A117ED-A8BC-4EEE-9AF9-35916A21E761}" presName="Name0" presStyleCnt="0">
        <dgm:presLayoutVars>
          <dgm:chPref val="1"/>
          <dgm:dir/>
          <dgm:animOne val="branch"/>
          <dgm:animLvl val="lvl"/>
          <dgm:resizeHandles val="exact"/>
        </dgm:presLayoutVars>
      </dgm:prSet>
      <dgm:spPr/>
      <dgm:t>
        <a:bodyPr/>
        <a:lstStyle/>
        <a:p>
          <a:endParaRPr lang="es-BO"/>
        </a:p>
      </dgm:t>
    </dgm:pt>
    <dgm:pt modelId="{C5FB0626-9974-46E5-BD9A-A4F263164AB6}" type="pres">
      <dgm:prSet presAssocID="{2C5EE395-F80A-49C3-A143-1E8104EA5691}" presName="root1" presStyleCnt="0"/>
      <dgm:spPr/>
    </dgm:pt>
    <dgm:pt modelId="{D4CB6DDB-6B0E-49E4-A172-6B94287C9F3B}" type="pres">
      <dgm:prSet presAssocID="{2C5EE395-F80A-49C3-A143-1E8104EA5691}" presName="LevelOneTextNode" presStyleLbl="node0" presStyleIdx="0" presStyleCnt="1">
        <dgm:presLayoutVars>
          <dgm:chPref val="3"/>
        </dgm:presLayoutVars>
      </dgm:prSet>
      <dgm:spPr/>
      <dgm:t>
        <a:bodyPr/>
        <a:lstStyle/>
        <a:p>
          <a:endParaRPr lang="es-BO"/>
        </a:p>
      </dgm:t>
    </dgm:pt>
    <dgm:pt modelId="{012EC45E-2F8A-448C-862D-0AC598D45C30}" type="pres">
      <dgm:prSet presAssocID="{2C5EE395-F80A-49C3-A143-1E8104EA5691}" presName="level2hierChild" presStyleCnt="0"/>
      <dgm:spPr/>
    </dgm:pt>
    <dgm:pt modelId="{A2D7AAA0-C3DD-4158-8028-D46FEBC47356}" type="pres">
      <dgm:prSet presAssocID="{BD148231-7458-4FB1-8644-4AB792F05D7D}" presName="conn2-1" presStyleLbl="parChTrans1D2" presStyleIdx="0" presStyleCnt="2"/>
      <dgm:spPr/>
      <dgm:t>
        <a:bodyPr/>
        <a:lstStyle/>
        <a:p>
          <a:endParaRPr lang="es-BO"/>
        </a:p>
      </dgm:t>
    </dgm:pt>
    <dgm:pt modelId="{14DB1BCF-CA15-4281-89F8-BC67FE585F34}" type="pres">
      <dgm:prSet presAssocID="{BD148231-7458-4FB1-8644-4AB792F05D7D}" presName="connTx" presStyleLbl="parChTrans1D2" presStyleIdx="0" presStyleCnt="2"/>
      <dgm:spPr/>
      <dgm:t>
        <a:bodyPr/>
        <a:lstStyle/>
        <a:p>
          <a:endParaRPr lang="es-BO"/>
        </a:p>
      </dgm:t>
    </dgm:pt>
    <dgm:pt modelId="{9FE69C86-9436-4D21-85EB-079576059EB6}" type="pres">
      <dgm:prSet presAssocID="{7ABD8015-EEAB-4712-9496-1C9EFFCF1B4D}" presName="root2" presStyleCnt="0"/>
      <dgm:spPr/>
    </dgm:pt>
    <dgm:pt modelId="{25DFCBD2-361F-4F11-AC0A-6A42282D4CCC}" type="pres">
      <dgm:prSet presAssocID="{7ABD8015-EEAB-4712-9496-1C9EFFCF1B4D}" presName="LevelTwoTextNode" presStyleLbl="node2" presStyleIdx="0" presStyleCnt="2" custLinFactY="14991" custLinFactNeighborX="-7387" custLinFactNeighborY="100000">
        <dgm:presLayoutVars>
          <dgm:chPref val="3"/>
        </dgm:presLayoutVars>
      </dgm:prSet>
      <dgm:spPr/>
      <dgm:t>
        <a:bodyPr/>
        <a:lstStyle/>
        <a:p>
          <a:endParaRPr lang="es-BO"/>
        </a:p>
      </dgm:t>
    </dgm:pt>
    <dgm:pt modelId="{0DAA4A02-53D0-4B10-8666-C06E0B11A4D6}" type="pres">
      <dgm:prSet presAssocID="{7ABD8015-EEAB-4712-9496-1C9EFFCF1B4D}" presName="level3hierChild" presStyleCnt="0"/>
      <dgm:spPr/>
    </dgm:pt>
    <dgm:pt modelId="{7D727AEF-4A2E-4B99-8B10-99527AFE5F9B}" type="pres">
      <dgm:prSet presAssocID="{92694460-3AE1-45DE-939A-0E3C12BD0ED8}" presName="conn2-1" presStyleLbl="parChTrans1D3" presStyleIdx="0" presStyleCnt="7"/>
      <dgm:spPr/>
      <dgm:t>
        <a:bodyPr/>
        <a:lstStyle/>
        <a:p>
          <a:endParaRPr lang="es-BO"/>
        </a:p>
      </dgm:t>
    </dgm:pt>
    <dgm:pt modelId="{7B28C1EF-B795-4720-8813-9CA14A70689E}" type="pres">
      <dgm:prSet presAssocID="{92694460-3AE1-45DE-939A-0E3C12BD0ED8}" presName="connTx" presStyleLbl="parChTrans1D3" presStyleIdx="0" presStyleCnt="7"/>
      <dgm:spPr/>
      <dgm:t>
        <a:bodyPr/>
        <a:lstStyle/>
        <a:p>
          <a:endParaRPr lang="es-BO"/>
        </a:p>
      </dgm:t>
    </dgm:pt>
    <dgm:pt modelId="{59D094C2-F080-4746-8A5E-26D117F2F76F}" type="pres">
      <dgm:prSet presAssocID="{52E31603-8BA0-47DB-BE3B-410F4ADA36E9}" presName="root2" presStyleCnt="0"/>
      <dgm:spPr/>
    </dgm:pt>
    <dgm:pt modelId="{21E8744E-C263-4A77-A089-9C075F7033F7}" type="pres">
      <dgm:prSet presAssocID="{52E31603-8BA0-47DB-BE3B-410F4ADA36E9}" presName="LevelTwoTextNode" presStyleLbl="node3" presStyleIdx="0" presStyleCnt="7" custLinFactNeighborX="-2525" custLinFactNeighborY="55889">
        <dgm:presLayoutVars>
          <dgm:chPref val="3"/>
        </dgm:presLayoutVars>
      </dgm:prSet>
      <dgm:spPr/>
      <dgm:t>
        <a:bodyPr/>
        <a:lstStyle/>
        <a:p>
          <a:endParaRPr lang="es-BO"/>
        </a:p>
      </dgm:t>
    </dgm:pt>
    <dgm:pt modelId="{FCD88312-D9AF-422A-8BC5-0CA40C455001}" type="pres">
      <dgm:prSet presAssocID="{52E31603-8BA0-47DB-BE3B-410F4ADA36E9}" presName="level3hierChild" presStyleCnt="0"/>
      <dgm:spPr/>
    </dgm:pt>
    <dgm:pt modelId="{E1311BE3-17E6-4946-BAF2-C07C5F884617}" type="pres">
      <dgm:prSet presAssocID="{AD2F7704-D5BB-469A-A7F2-BD4FC023805E}" presName="conn2-1" presStyleLbl="parChTrans1D3" presStyleIdx="1" presStyleCnt="7"/>
      <dgm:spPr/>
      <dgm:t>
        <a:bodyPr/>
        <a:lstStyle/>
        <a:p>
          <a:endParaRPr lang="es-BO"/>
        </a:p>
      </dgm:t>
    </dgm:pt>
    <dgm:pt modelId="{23FC72C7-D8D7-42A6-AA14-5CB0B22E134E}" type="pres">
      <dgm:prSet presAssocID="{AD2F7704-D5BB-469A-A7F2-BD4FC023805E}" presName="connTx" presStyleLbl="parChTrans1D3" presStyleIdx="1" presStyleCnt="7"/>
      <dgm:spPr/>
      <dgm:t>
        <a:bodyPr/>
        <a:lstStyle/>
        <a:p>
          <a:endParaRPr lang="es-BO"/>
        </a:p>
      </dgm:t>
    </dgm:pt>
    <dgm:pt modelId="{04C29AB6-3F52-460A-A593-9D07C99A7A95}" type="pres">
      <dgm:prSet presAssocID="{5630F907-475B-4D5C-A21A-DDBD076CFBFF}" presName="root2" presStyleCnt="0"/>
      <dgm:spPr/>
    </dgm:pt>
    <dgm:pt modelId="{C1C6196D-D50A-4A5A-8BC1-4B21C7D047E0}" type="pres">
      <dgm:prSet presAssocID="{5630F907-475B-4D5C-A21A-DDBD076CFBFF}" presName="LevelTwoTextNode" presStyleLbl="node3" presStyleIdx="1" presStyleCnt="7" custLinFactY="21037" custLinFactNeighborX="-2525" custLinFactNeighborY="100000">
        <dgm:presLayoutVars>
          <dgm:chPref val="3"/>
        </dgm:presLayoutVars>
      </dgm:prSet>
      <dgm:spPr/>
      <dgm:t>
        <a:bodyPr/>
        <a:lstStyle/>
        <a:p>
          <a:endParaRPr lang="es-BO"/>
        </a:p>
      </dgm:t>
    </dgm:pt>
    <dgm:pt modelId="{E00F955F-FD9D-4C21-A255-5E9FC22B693A}" type="pres">
      <dgm:prSet presAssocID="{5630F907-475B-4D5C-A21A-DDBD076CFBFF}" presName="level3hierChild" presStyleCnt="0"/>
      <dgm:spPr/>
    </dgm:pt>
    <dgm:pt modelId="{7DF5C0CE-14BC-46CF-95E2-FEDE99376126}" type="pres">
      <dgm:prSet presAssocID="{99AEE62F-B648-4EAD-B3E7-5515DA1FE28B}" presName="conn2-1" presStyleLbl="parChTrans1D3" presStyleIdx="2" presStyleCnt="7"/>
      <dgm:spPr/>
      <dgm:t>
        <a:bodyPr/>
        <a:lstStyle/>
        <a:p>
          <a:endParaRPr lang="es-BO"/>
        </a:p>
      </dgm:t>
    </dgm:pt>
    <dgm:pt modelId="{27649CA1-D7EE-49C8-81D3-0F34A433AFEF}" type="pres">
      <dgm:prSet presAssocID="{99AEE62F-B648-4EAD-B3E7-5515DA1FE28B}" presName="connTx" presStyleLbl="parChTrans1D3" presStyleIdx="2" presStyleCnt="7"/>
      <dgm:spPr/>
      <dgm:t>
        <a:bodyPr/>
        <a:lstStyle/>
        <a:p>
          <a:endParaRPr lang="es-BO"/>
        </a:p>
      </dgm:t>
    </dgm:pt>
    <dgm:pt modelId="{7067E935-BDBB-4208-A0CA-5FF6FE507CED}" type="pres">
      <dgm:prSet presAssocID="{D2E1D21E-CD66-447A-B529-3E597D4FDB3D}" presName="root2" presStyleCnt="0"/>
      <dgm:spPr/>
    </dgm:pt>
    <dgm:pt modelId="{9A2D01F5-2BCA-4D2F-8F0C-4C3EAB0C08CA}" type="pres">
      <dgm:prSet presAssocID="{D2E1D21E-CD66-447A-B529-3E597D4FDB3D}" presName="LevelTwoTextNode" presStyleLbl="node3" presStyleIdx="2" presStyleCnt="7" custLinFactY="53603" custLinFactNeighborX="138" custLinFactNeighborY="100000">
        <dgm:presLayoutVars>
          <dgm:chPref val="3"/>
        </dgm:presLayoutVars>
      </dgm:prSet>
      <dgm:spPr/>
      <dgm:t>
        <a:bodyPr/>
        <a:lstStyle/>
        <a:p>
          <a:endParaRPr lang="es-BO"/>
        </a:p>
      </dgm:t>
    </dgm:pt>
    <dgm:pt modelId="{5265EE1E-2231-41F0-8E94-646A009F821C}" type="pres">
      <dgm:prSet presAssocID="{D2E1D21E-CD66-447A-B529-3E597D4FDB3D}" presName="level3hierChild" presStyleCnt="0"/>
      <dgm:spPr/>
    </dgm:pt>
    <dgm:pt modelId="{329F220A-FC56-4436-871F-9387C7E11022}" type="pres">
      <dgm:prSet presAssocID="{9391956C-E557-4FB8-A21E-B3C3F4F6B9A7}" presName="conn2-1" presStyleLbl="parChTrans1D3" presStyleIdx="3" presStyleCnt="7"/>
      <dgm:spPr/>
      <dgm:t>
        <a:bodyPr/>
        <a:lstStyle/>
        <a:p>
          <a:endParaRPr lang="es-BO"/>
        </a:p>
      </dgm:t>
    </dgm:pt>
    <dgm:pt modelId="{913F4F90-BA19-4A94-9691-7432D7787D91}" type="pres">
      <dgm:prSet presAssocID="{9391956C-E557-4FB8-A21E-B3C3F4F6B9A7}" presName="connTx" presStyleLbl="parChTrans1D3" presStyleIdx="3" presStyleCnt="7"/>
      <dgm:spPr/>
      <dgm:t>
        <a:bodyPr/>
        <a:lstStyle/>
        <a:p>
          <a:endParaRPr lang="es-BO"/>
        </a:p>
      </dgm:t>
    </dgm:pt>
    <dgm:pt modelId="{E4A60E81-94A5-410B-AFC9-B7D5E6FF01E4}" type="pres">
      <dgm:prSet presAssocID="{311B8BC7-0993-43B1-BC89-1E085A85ACBB}" presName="root2" presStyleCnt="0"/>
      <dgm:spPr/>
    </dgm:pt>
    <dgm:pt modelId="{F0A98D2E-8948-47DC-8858-23A69C075F46}" type="pres">
      <dgm:prSet presAssocID="{311B8BC7-0993-43B1-BC89-1E085A85ACBB}" presName="LevelTwoTextNode" presStyleLbl="node3" presStyleIdx="3" presStyleCnt="7" custLinFactY="73951" custLinFactNeighborX="138" custLinFactNeighborY="100000">
        <dgm:presLayoutVars>
          <dgm:chPref val="3"/>
        </dgm:presLayoutVars>
      </dgm:prSet>
      <dgm:spPr/>
      <dgm:t>
        <a:bodyPr/>
        <a:lstStyle/>
        <a:p>
          <a:endParaRPr lang="es-BO"/>
        </a:p>
      </dgm:t>
    </dgm:pt>
    <dgm:pt modelId="{A3F961DF-796C-4127-B8FE-8C7530B40EB8}" type="pres">
      <dgm:prSet presAssocID="{311B8BC7-0993-43B1-BC89-1E085A85ACBB}" presName="level3hierChild" presStyleCnt="0"/>
      <dgm:spPr/>
    </dgm:pt>
    <dgm:pt modelId="{77008EDD-D7FC-48B4-A2F3-A776CB9CCA3B}" type="pres">
      <dgm:prSet presAssocID="{0AC5A958-B5FC-4BCD-BB0B-A01711BEDA34}" presName="conn2-1" presStyleLbl="parChTrans1D2" presStyleIdx="1" presStyleCnt="2"/>
      <dgm:spPr/>
      <dgm:t>
        <a:bodyPr/>
        <a:lstStyle/>
        <a:p>
          <a:endParaRPr lang="es-BO"/>
        </a:p>
      </dgm:t>
    </dgm:pt>
    <dgm:pt modelId="{B77FDEF4-84DA-4FEC-A428-57A3C2286CA3}" type="pres">
      <dgm:prSet presAssocID="{0AC5A958-B5FC-4BCD-BB0B-A01711BEDA34}" presName="connTx" presStyleLbl="parChTrans1D2" presStyleIdx="1" presStyleCnt="2"/>
      <dgm:spPr/>
      <dgm:t>
        <a:bodyPr/>
        <a:lstStyle/>
        <a:p>
          <a:endParaRPr lang="es-BO"/>
        </a:p>
      </dgm:t>
    </dgm:pt>
    <dgm:pt modelId="{1C84EFB2-043B-4056-A108-13A93220FF35}" type="pres">
      <dgm:prSet presAssocID="{8C846FF3-0371-4F59-9650-67AB27AF0614}" presName="root2" presStyleCnt="0"/>
      <dgm:spPr/>
    </dgm:pt>
    <dgm:pt modelId="{068E4252-697A-4DF5-881B-6ED74A62B5E1}" type="pres">
      <dgm:prSet presAssocID="{8C846FF3-0371-4F59-9650-67AB27AF0614}" presName="LevelTwoTextNode" presStyleLbl="node2" presStyleIdx="1" presStyleCnt="2" custLinFactY="100000" custLinFactNeighborX="-6787" custLinFactNeighborY="121175">
        <dgm:presLayoutVars>
          <dgm:chPref val="3"/>
        </dgm:presLayoutVars>
      </dgm:prSet>
      <dgm:spPr/>
      <dgm:t>
        <a:bodyPr/>
        <a:lstStyle/>
        <a:p>
          <a:endParaRPr lang="es-BO"/>
        </a:p>
      </dgm:t>
    </dgm:pt>
    <dgm:pt modelId="{6C079E40-5C36-4693-B332-556BE59A1DAB}" type="pres">
      <dgm:prSet presAssocID="{8C846FF3-0371-4F59-9650-67AB27AF0614}" presName="level3hierChild" presStyleCnt="0"/>
      <dgm:spPr/>
    </dgm:pt>
    <dgm:pt modelId="{282C70DD-8F92-43D2-BDDE-676201CF05E0}" type="pres">
      <dgm:prSet presAssocID="{74D461E1-0266-413C-980D-92F5ED4DA3B9}" presName="conn2-1" presStyleLbl="parChTrans1D3" presStyleIdx="4" presStyleCnt="7"/>
      <dgm:spPr/>
      <dgm:t>
        <a:bodyPr/>
        <a:lstStyle/>
        <a:p>
          <a:endParaRPr lang="es-BO"/>
        </a:p>
      </dgm:t>
    </dgm:pt>
    <dgm:pt modelId="{B4AAA08B-98AD-4758-B3B5-B118975E8D98}" type="pres">
      <dgm:prSet presAssocID="{74D461E1-0266-413C-980D-92F5ED4DA3B9}" presName="connTx" presStyleLbl="parChTrans1D3" presStyleIdx="4" presStyleCnt="7"/>
      <dgm:spPr/>
      <dgm:t>
        <a:bodyPr/>
        <a:lstStyle/>
        <a:p>
          <a:endParaRPr lang="es-BO"/>
        </a:p>
      </dgm:t>
    </dgm:pt>
    <dgm:pt modelId="{11AE5CCF-B82C-4A28-9AD0-342069A968AE}" type="pres">
      <dgm:prSet presAssocID="{280B9E9A-9C7F-4434-BAB9-C12143B3CDB7}" presName="root2" presStyleCnt="0"/>
      <dgm:spPr/>
    </dgm:pt>
    <dgm:pt modelId="{BB14ABA8-224B-4878-9F40-F018CDDC88D2}" type="pres">
      <dgm:prSet presAssocID="{280B9E9A-9C7F-4434-BAB9-C12143B3CDB7}" presName="LevelTwoTextNode" presStyleLbl="node3" presStyleIdx="4" presStyleCnt="7" custLinFactY="100000" custLinFactNeighborX="-2185" custLinFactNeighborY="113625">
        <dgm:presLayoutVars>
          <dgm:chPref val="3"/>
        </dgm:presLayoutVars>
      </dgm:prSet>
      <dgm:spPr/>
      <dgm:t>
        <a:bodyPr/>
        <a:lstStyle/>
        <a:p>
          <a:endParaRPr lang="es-BO"/>
        </a:p>
      </dgm:t>
    </dgm:pt>
    <dgm:pt modelId="{E3CD1C3C-EFA7-4051-8942-5D0AC20D6F03}" type="pres">
      <dgm:prSet presAssocID="{280B9E9A-9C7F-4434-BAB9-C12143B3CDB7}" presName="level3hierChild" presStyleCnt="0"/>
      <dgm:spPr/>
    </dgm:pt>
    <dgm:pt modelId="{C4AA5F2A-B9E3-49A6-BCCE-A0E485697A6B}" type="pres">
      <dgm:prSet presAssocID="{7943990D-884B-4415-A571-3F461A9F9544}" presName="conn2-1" presStyleLbl="parChTrans1D3" presStyleIdx="5" presStyleCnt="7"/>
      <dgm:spPr/>
      <dgm:t>
        <a:bodyPr/>
        <a:lstStyle/>
        <a:p>
          <a:endParaRPr lang="es-BO"/>
        </a:p>
      </dgm:t>
    </dgm:pt>
    <dgm:pt modelId="{D50A39B0-EF3E-4915-95B2-6A6C0677A9AB}" type="pres">
      <dgm:prSet presAssocID="{7943990D-884B-4415-A571-3F461A9F9544}" presName="connTx" presStyleLbl="parChTrans1D3" presStyleIdx="5" presStyleCnt="7"/>
      <dgm:spPr/>
      <dgm:t>
        <a:bodyPr/>
        <a:lstStyle/>
        <a:p>
          <a:endParaRPr lang="es-BO"/>
        </a:p>
      </dgm:t>
    </dgm:pt>
    <dgm:pt modelId="{59850060-5A9F-465E-A32B-BF9B33B695C9}" type="pres">
      <dgm:prSet presAssocID="{88E90970-E4A2-4BCA-B511-2C6815D48598}" presName="root2" presStyleCnt="0"/>
      <dgm:spPr/>
    </dgm:pt>
    <dgm:pt modelId="{65A550F6-F5CC-411D-BE76-7FC89C582301}" type="pres">
      <dgm:prSet presAssocID="{88E90970-E4A2-4BCA-B511-2C6815D48598}" presName="LevelTwoTextNode" presStyleLbl="node3" presStyleIdx="5" presStyleCnt="7" custLinFactY="100000" custLinFactNeighborX="-2185" custLinFactNeighborY="113625">
        <dgm:presLayoutVars>
          <dgm:chPref val="3"/>
        </dgm:presLayoutVars>
      </dgm:prSet>
      <dgm:spPr/>
      <dgm:t>
        <a:bodyPr/>
        <a:lstStyle/>
        <a:p>
          <a:endParaRPr lang="es-BO"/>
        </a:p>
      </dgm:t>
    </dgm:pt>
    <dgm:pt modelId="{D83576F2-849C-4C87-A694-CDAF5E60064A}" type="pres">
      <dgm:prSet presAssocID="{88E90970-E4A2-4BCA-B511-2C6815D48598}" presName="level3hierChild" presStyleCnt="0"/>
      <dgm:spPr/>
    </dgm:pt>
    <dgm:pt modelId="{A7FB6EC2-EFCC-4879-8A68-22FFAE0C0A70}" type="pres">
      <dgm:prSet presAssocID="{79B2AB8A-C5C0-41D9-A812-92056DECF95A}" presName="conn2-1" presStyleLbl="parChTrans1D3" presStyleIdx="6" presStyleCnt="7"/>
      <dgm:spPr/>
      <dgm:t>
        <a:bodyPr/>
        <a:lstStyle/>
        <a:p>
          <a:endParaRPr lang="es-BO"/>
        </a:p>
      </dgm:t>
    </dgm:pt>
    <dgm:pt modelId="{BA9179B5-7AE5-41AC-811D-A8300653FAC9}" type="pres">
      <dgm:prSet presAssocID="{79B2AB8A-C5C0-41D9-A812-92056DECF95A}" presName="connTx" presStyleLbl="parChTrans1D3" presStyleIdx="6" presStyleCnt="7"/>
      <dgm:spPr/>
      <dgm:t>
        <a:bodyPr/>
        <a:lstStyle/>
        <a:p>
          <a:endParaRPr lang="es-BO"/>
        </a:p>
      </dgm:t>
    </dgm:pt>
    <dgm:pt modelId="{2E5B8682-38A7-4BAD-ACA3-21C4A8D407D1}" type="pres">
      <dgm:prSet presAssocID="{3C42912C-AEF3-44A2-8E4F-1B89E824FC9F}" presName="root2" presStyleCnt="0"/>
      <dgm:spPr/>
    </dgm:pt>
    <dgm:pt modelId="{AEC411E9-A060-4444-ADF2-BF557D51458F}" type="pres">
      <dgm:prSet presAssocID="{3C42912C-AEF3-44A2-8E4F-1B89E824FC9F}" presName="LevelTwoTextNode" presStyleLbl="node3" presStyleIdx="6" presStyleCnt="7" custLinFactY="100000" custLinFactNeighborX="-2185" custLinFactNeighborY="113625">
        <dgm:presLayoutVars>
          <dgm:chPref val="3"/>
        </dgm:presLayoutVars>
      </dgm:prSet>
      <dgm:spPr/>
      <dgm:t>
        <a:bodyPr/>
        <a:lstStyle/>
        <a:p>
          <a:endParaRPr lang="es-BO"/>
        </a:p>
      </dgm:t>
    </dgm:pt>
    <dgm:pt modelId="{4281F3A6-FADD-4AEB-A84F-6CBDD42FFFF9}" type="pres">
      <dgm:prSet presAssocID="{3C42912C-AEF3-44A2-8E4F-1B89E824FC9F}" presName="level3hierChild" presStyleCnt="0"/>
      <dgm:spPr/>
    </dgm:pt>
    <dgm:pt modelId="{A6F778B5-B1F0-4F35-BDC3-1B27EC373E10}" type="pres">
      <dgm:prSet presAssocID="{94D1A0B5-0F40-40F5-B03C-75F7C185B996}" presName="conn2-1" presStyleLbl="parChTrans1D4" presStyleIdx="0" presStyleCnt="6"/>
      <dgm:spPr/>
      <dgm:t>
        <a:bodyPr/>
        <a:lstStyle/>
        <a:p>
          <a:endParaRPr lang="es-BO"/>
        </a:p>
      </dgm:t>
    </dgm:pt>
    <dgm:pt modelId="{70CBAA40-D350-4C3B-974F-0A42B227A60D}" type="pres">
      <dgm:prSet presAssocID="{94D1A0B5-0F40-40F5-B03C-75F7C185B996}" presName="connTx" presStyleLbl="parChTrans1D4" presStyleIdx="0" presStyleCnt="6"/>
      <dgm:spPr/>
      <dgm:t>
        <a:bodyPr/>
        <a:lstStyle/>
        <a:p>
          <a:endParaRPr lang="es-BO"/>
        </a:p>
      </dgm:t>
    </dgm:pt>
    <dgm:pt modelId="{11EC8F0F-5A48-4AF4-BA24-5CD4EAA5F9E2}" type="pres">
      <dgm:prSet presAssocID="{877F8762-45AC-4278-8B07-3161752BF785}" presName="root2" presStyleCnt="0"/>
      <dgm:spPr/>
    </dgm:pt>
    <dgm:pt modelId="{1854D9D2-9BE1-4D3C-A9BA-2A6916B90B44}" type="pres">
      <dgm:prSet presAssocID="{877F8762-45AC-4278-8B07-3161752BF785}" presName="LevelTwoTextNode" presStyleLbl="node4" presStyleIdx="0" presStyleCnt="6">
        <dgm:presLayoutVars>
          <dgm:chPref val="3"/>
        </dgm:presLayoutVars>
      </dgm:prSet>
      <dgm:spPr/>
      <dgm:t>
        <a:bodyPr/>
        <a:lstStyle/>
        <a:p>
          <a:endParaRPr lang="es-BO"/>
        </a:p>
      </dgm:t>
    </dgm:pt>
    <dgm:pt modelId="{91FABF21-057D-46A8-A90B-4C6A9C62DDDA}" type="pres">
      <dgm:prSet presAssocID="{877F8762-45AC-4278-8B07-3161752BF785}" presName="level3hierChild" presStyleCnt="0"/>
      <dgm:spPr/>
    </dgm:pt>
    <dgm:pt modelId="{9F82107C-44B7-4F37-A13E-EF00DEE72AFC}" type="pres">
      <dgm:prSet presAssocID="{51557980-1392-48C7-A4E5-A6902917E195}" presName="conn2-1" presStyleLbl="parChTrans1D4" presStyleIdx="1" presStyleCnt="6"/>
      <dgm:spPr/>
      <dgm:t>
        <a:bodyPr/>
        <a:lstStyle/>
        <a:p>
          <a:endParaRPr lang="es-BO"/>
        </a:p>
      </dgm:t>
    </dgm:pt>
    <dgm:pt modelId="{A88F9E4B-315C-4797-8E1F-58FE4D16973C}" type="pres">
      <dgm:prSet presAssocID="{51557980-1392-48C7-A4E5-A6902917E195}" presName="connTx" presStyleLbl="parChTrans1D4" presStyleIdx="1" presStyleCnt="6"/>
      <dgm:spPr/>
      <dgm:t>
        <a:bodyPr/>
        <a:lstStyle/>
        <a:p>
          <a:endParaRPr lang="es-BO"/>
        </a:p>
      </dgm:t>
    </dgm:pt>
    <dgm:pt modelId="{C3B2DA11-B8E9-4961-9FBA-64EA050220A2}" type="pres">
      <dgm:prSet presAssocID="{6AA77644-252C-41A4-9047-450F5454762A}" presName="root2" presStyleCnt="0"/>
      <dgm:spPr/>
    </dgm:pt>
    <dgm:pt modelId="{211BC01E-86D6-42B6-BCE5-B9B040677630}" type="pres">
      <dgm:prSet presAssocID="{6AA77644-252C-41A4-9047-450F5454762A}" presName="LevelTwoTextNode" presStyleLbl="node4" presStyleIdx="1" presStyleCnt="6">
        <dgm:presLayoutVars>
          <dgm:chPref val="3"/>
        </dgm:presLayoutVars>
      </dgm:prSet>
      <dgm:spPr/>
      <dgm:t>
        <a:bodyPr/>
        <a:lstStyle/>
        <a:p>
          <a:endParaRPr lang="es-BO"/>
        </a:p>
      </dgm:t>
    </dgm:pt>
    <dgm:pt modelId="{780A48AF-AACD-4682-A2EB-6F19EC7BD572}" type="pres">
      <dgm:prSet presAssocID="{6AA77644-252C-41A4-9047-450F5454762A}" presName="level3hierChild" presStyleCnt="0"/>
      <dgm:spPr/>
    </dgm:pt>
    <dgm:pt modelId="{6CF2B9DE-BFD4-4A98-9851-24210F28128D}" type="pres">
      <dgm:prSet presAssocID="{19927155-FAE6-461C-82A6-B660FA3C17D0}" presName="conn2-1" presStyleLbl="parChTrans1D4" presStyleIdx="2" presStyleCnt="6"/>
      <dgm:spPr/>
      <dgm:t>
        <a:bodyPr/>
        <a:lstStyle/>
        <a:p>
          <a:endParaRPr lang="es-BO"/>
        </a:p>
      </dgm:t>
    </dgm:pt>
    <dgm:pt modelId="{61A12B19-B8FD-4C55-9A89-CE2E78BDBE3C}" type="pres">
      <dgm:prSet presAssocID="{19927155-FAE6-461C-82A6-B660FA3C17D0}" presName="connTx" presStyleLbl="parChTrans1D4" presStyleIdx="2" presStyleCnt="6"/>
      <dgm:spPr/>
      <dgm:t>
        <a:bodyPr/>
        <a:lstStyle/>
        <a:p>
          <a:endParaRPr lang="es-BO"/>
        </a:p>
      </dgm:t>
    </dgm:pt>
    <dgm:pt modelId="{AAB020EE-DF68-4B73-AA9C-0AB43F0F5073}" type="pres">
      <dgm:prSet presAssocID="{7664096D-2C11-4539-92B4-657EE5FBD7EC}" presName="root2" presStyleCnt="0"/>
      <dgm:spPr/>
    </dgm:pt>
    <dgm:pt modelId="{53BB5A9A-1A5B-4542-B8ED-C96D8A7BC028}" type="pres">
      <dgm:prSet presAssocID="{7664096D-2C11-4539-92B4-657EE5FBD7EC}" presName="LevelTwoTextNode" presStyleLbl="node4" presStyleIdx="2" presStyleCnt="6">
        <dgm:presLayoutVars>
          <dgm:chPref val="3"/>
        </dgm:presLayoutVars>
      </dgm:prSet>
      <dgm:spPr/>
      <dgm:t>
        <a:bodyPr/>
        <a:lstStyle/>
        <a:p>
          <a:endParaRPr lang="es-BO"/>
        </a:p>
      </dgm:t>
    </dgm:pt>
    <dgm:pt modelId="{77D318CC-4968-4A74-B1C5-1166D97A6DB5}" type="pres">
      <dgm:prSet presAssocID="{7664096D-2C11-4539-92B4-657EE5FBD7EC}" presName="level3hierChild" presStyleCnt="0"/>
      <dgm:spPr/>
    </dgm:pt>
    <dgm:pt modelId="{F5C91EFF-5669-4628-B324-24A76AC9146D}" type="pres">
      <dgm:prSet presAssocID="{14A524E7-509D-4A5C-8661-806951417684}" presName="conn2-1" presStyleLbl="parChTrans1D4" presStyleIdx="3" presStyleCnt="6"/>
      <dgm:spPr/>
      <dgm:t>
        <a:bodyPr/>
        <a:lstStyle/>
        <a:p>
          <a:endParaRPr lang="es-BO"/>
        </a:p>
      </dgm:t>
    </dgm:pt>
    <dgm:pt modelId="{987B2FB3-8BE7-4BEE-84C2-D22194ED3A4B}" type="pres">
      <dgm:prSet presAssocID="{14A524E7-509D-4A5C-8661-806951417684}" presName="connTx" presStyleLbl="parChTrans1D4" presStyleIdx="3" presStyleCnt="6"/>
      <dgm:spPr/>
      <dgm:t>
        <a:bodyPr/>
        <a:lstStyle/>
        <a:p>
          <a:endParaRPr lang="es-BO"/>
        </a:p>
      </dgm:t>
    </dgm:pt>
    <dgm:pt modelId="{13B87C1C-40E4-48AB-A5B8-E27183B04B10}" type="pres">
      <dgm:prSet presAssocID="{AA1CBE55-A2A9-49EC-AD86-4973540588A4}" presName="root2" presStyleCnt="0"/>
      <dgm:spPr/>
    </dgm:pt>
    <dgm:pt modelId="{B4F651FC-0E03-4E74-8476-88AD08D7D416}" type="pres">
      <dgm:prSet presAssocID="{AA1CBE55-A2A9-49EC-AD86-4973540588A4}" presName="LevelTwoTextNode" presStyleLbl="node4" presStyleIdx="3" presStyleCnt="6">
        <dgm:presLayoutVars>
          <dgm:chPref val="3"/>
        </dgm:presLayoutVars>
      </dgm:prSet>
      <dgm:spPr/>
      <dgm:t>
        <a:bodyPr/>
        <a:lstStyle/>
        <a:p>
          <a:endParaRPr lang="es-BO"/>
        </a:p>
      </dgm:t>
    </dgm:pt>
    <dgm:pt modelId="{B993AC70-50D4-4A89-BE99-32A026F123FC}" type="pres">
      <dgm:prSet presAssocID="{AA1CBE55-A2A9-49EC-AD86-4973540588A4}" presName="level3hierChild" presStyleCnt="0"/>
      <dgm:spPr/>
    </dgm:pt>
    <dgm:pt modelId="{A66CE3E1-9755-4E7C-A9AA-AAE7C17522C0}" type="pres">
      <dgm:prSet presAssocID="{6684C25E-501A-40AF-845E-60453B527B69}" presName="conn2-1" presStyleLbl="parChTrans1D4" presStyleIdx="4" presStyleCnt="6"/>
      <dgm:spPr/>
      <dgm:t>
        <a:bodyPr/>
        <a:lstStyle/>
        <a:p>
          <a:endParaRPr lang="es-BO"/>
        </a:p>
      </dgm:t>
    </dgm:pt>
    <dgm:pt modelId="{5B3CD633-32CA-44FF-82EB-2DFA9C116557}" type="pres">
      <dgm:prSet presAssocID="{6684C25E-501A-40AF-845E-60453B527B69}" presName="connTx" presStyleLbl="parChTrans1D4" presStyleIdx="4" presStyleCnt="6"/>
      <dgm:spPr/>
      <dgm:t>
        <a:bodyPr/>
        <a:lstStyle/>
        <a:p>
          <a:endParaRPr lang="es-BO"/>
        </a:p>
      </dgm:t>
    </dgm:pt>
    <dgm:pt modelId="{C6702DB7-1E82-4990-9830-1E1CECCDABF3}" type="pres">
      <dgm:prSet presAssocID="{2BB2AB1A-D6A5-41F9-8F4A-8F77D7353A17}" presName="root2" presStyleCnt="0"/>
      <dgm:spPr/>
    </dgm:pt>
    <dgm:pt modelId="{F451EE09-7288-4A37-888C-420DB737E86E}" type="pres">
      <dgm:prSet presAssocID="{2BB2AB1A-D6A5-41F9-8F4A-8F77D7353A17}" presName="LevelTwoTextNode" presStyleLbl="node4" presStyleIdx="4" presStyleCnt="6">
        <dgm:presLayoutVars>
          <dgm:chPref val="3"/>
        </dgm:presLayoutVars>
      </dgm:prSet>
      <dgm:spPr/>
      <dgm:t>
        <a:bodyPr/>
        <a:lstStyle/>
        <a:p>
          <a:endParaRPr lang="es-BO"/>
        </a:p>
      </dgm:t>
    </dgm:pt>
    <dgm:pt modelId="{50593063-C09D-467C-A7AA-2D0D3D63632F}" type="pres">
      <dgm:prSet presAssocID="{2BB2AB1A-D6A5-41F9-8F4A-8F77D7353A17}" presName="level3hierChild" presStyleCnt="0"/>
      <dgm:spPr/>
    </dgm:pt>
    <dgm:pt modelId="{72085A87-9B71-4FB8-A134-E4A931434A07}" type="pres">
      <dgm:prSet presAssocID="{30A69F58-4D3D-4D64-B32A-819212A0C68D}" presName="conn2-1" presStyleLbl="parChTrans1D4" presStyleIdx="5" presStyleCnt="6"/>
      <dgm:spPr/>
      <dgm:t>
        <a:bodyPr/>
        <a:lstStyle/>
        <a:p>
          <a:endParaRPr lang="es-BO"/>
        </a:p>
      </dgm:t>
    </dgm:pt>
    <dgm:pt modelId="{7BB38EC9-607A-4552-ABE4-B9B6AED03ED8}" type="pres">
      <dgm:prSet presAssocID="{30A69F58-4D3D-4D64-B32A-819212A0C68D}" presName="connTx" presStyleLbl="parChTrans1D4" presStyleIdx="5" presStyleCnt="6"/>
      <dgm:spPr/>
      <dgm:t>
        <a:bodyPr/>
        <a:lstStyle/>
        <a:p>
          <a:endParaRPr lang="es-BO"/>
        </a:p>
      </dgm:t>
    </dgm:pt>
    <dgm:pt modelId="{CF9FE8DE-5FA2-420C-8B6C-AB8E36F7C28B}" type="pres">
      <dgm:prSet presAssocID="{CD3A3259-5735-492B-B7D1-6C44E8D7AC6B}" presName="root2" presStyleCnt="0"/>
      <dgm:spPr/>
    </dgm:pt>
    <dgm:pt modelId="{91A196F8-6285-4A2E-A05C-8E04F066BBBF}" type="pres">
      <dgm:prSet presAssocID="{CD3A3259-5735-492B-B7D1-6C44E8D7AC6B}" presName="LevelTwoTextNode" presStyleLbl="node4" presStyleIdx="5" presStyleCnt="6">
        <dgm:presLayoutVars>
          <dgm:chPref val="3"/>
        </dgm:presLayoutVars>
      </dgm:prSet>
      <dgm:spPr/>
      <dgm:t>
        <a:bodyPr/>
        <a:lstStyle/>
        <a:p>
          <a:endParaRPr lang="es-BO"/>
        </a:p>
      </dgm:t>
    </dgm:pt>
    <dgm:pt modelId="{8A6DD55F-9028-4AC8-B622-55BDBE1211CE}" type="pres">
      <dgm:prSet presAssocID="{CD3A3259-5735-492B-B7D1-6C44E8D7AC6B}" presName="level3hierChild" presStyleCnt="0"/>
      <dgm:spPr/>
    </dgm:pt>
  </dgm:ptLst>
  <dgm:cxnLst>
    <dgm:cxn modelId="{587E0CF4-3823-4062-B150-4897AA2563EA}" srcId="{2C5EE395-F80A-49C3-A143-1E8104EA5691}" destId="{7ABD8015-EEAB-4712-9496-1C9EFFCF1B4D}" srcOrd="0" destOrd="0" parTransId="{BD148231-7458-4FB1-8644-4AB792F05D7D}" sibTransId="{1A4D0ECC-0390-44E7-8541-159B1730CF7F}"/>
    <dgm:cxn modelId="{9F0E5DA0-8DB5-4EB6-A33B-91C05D978C98}" type="presOf" srcId="{BD148231-7458-4FB1-8644-4AB792F05D7D}" destId="{14DB1BCF-CA15-4281-89F8-BC67FE585F34}" srcOrd="1" destOrd="0" presId="urn:microsoft.com/office/officeart/2008/layout/HorizontalMultiLevelHierarchy"/>
    <dgm:cxn modelId="{F4CB8131-E2DA-4948-AB3D-73780442F2F4}" type="presOf" srcId="{6684C25E-501A-40AF-845E-60453B527B69}" destId="{5B3CD633-32CA-44FF-82EB-2DFA9C116557}" srcOrd="1" destOrd="0" presId="urn:microsoft.com/office/officeart/2008/layout/HorizontalMultiLevelHierarchy"/>
    <dgm:cxn modelId="{CA23E838-205C-4E15-8AB7-E9DDD73BACA8}" type="presOf" srcId="{0AC5A958-B5FC-4BCD-BB0B-A01711BEDA34}" destId="{B77FDEF4-84DA-4FEC-A428-57A3C2286CA3}" srcOrd="1" destOrd="0" presId="urn:microsoft.com/office/officeart/2008/layout/HorizontalMultiLevelHierarchy"/>
    <dgm:cxn modelId="{4ADF926A-E96C-47C0-B3D7-0F491C19FA11}" type="presOf" srcId="{30A69F58-4D3D-4D64-B32A-819212A0C68D}" destId="{7BB38EC9-607A-4552-ABE4-B9B6AED03ED8}" srcOrd="1" destOrd="0" presId="urn:microsoft.com/office/officeart/2008/layout/HorizontalMultiLevelHierarchy"/>
    <dgm:cxn modelId="{27F4A3C2-E2C0-4E19-870F-04154D96DEAD}" type="presOf" srcId="{D2E1D21E-CD66-447A-B529-3E597D4FDB3D}" destId="{9A2D01F5-2BCA-4D2F-8F0C-4C3EAB0C08CA}" srcOrd="0" destOrd="0" presId="urn:microsoft.com/office/officeart/2008/layout/HorizontalMultiLevelHierarchy"/>
    <dgm:cxn modelId="{C61AF7FA-5EA3-4259-88A0-410777DA0B59}" srcId="{8C846FF3-0371-4F59-9650-67AB27AF0614}" destId="{88E90970-E4A2-4BCA-B511-2C6815D48598}" srcOrd="1" destOrd="0" parTransId="{7943990D-884B-4415-A571-3F461A9F9544}" sibTransId="{D32AAFEE-7790-4E06-A697-6F17AFCF23FE}"/>
    <dgm:cxn modelId="{D80C850D-24D4-4DD4-B7EA-68788F2FD560}" type="presOf" srcId="{BD148231-7458-4FB1-8644-4AB792F05D7D}" destId="{A2D7AAA0-C3DD-4158-8028-D46FEBC47356}" srcOrd="0" destOrd="0" presId="urn:microsoft.com/office/officeart/2008/layout/HorizontalMultiLevelHierarchy"/>
    <dgm:cxn modelId="{7A0938D4-8045-4E9F-AE03-13397E38A5C9}" srcId="{7ABD8015-EEAB-4712-9496-1C9EFFCF1B4D}" destId="{311B8BC7-0993-43B1-BC89-1E085A85ACBB}" srcOrd="3" destOrd="0" parTransId="{9391956C-E557-4FB8-A21E-B3C3F4F6B9A7}" sibTransId="{5856DB15-90F7-4934-AD7D-93A397AE1B5E}"/>
    <dgm:cxn modelId="{768AC5BA-188B-4E4B-9E93-60AB743338D3}" srcId="{3C42912C-AEF3-44A2-8E4F-1B89E824FC9F}" destId="{877F8762-45AC-4278-8B07-3161752BF785}" srcOrd="0" destOrd="0" parTransId="{94D1A0B5-0F40-40F5-B03C-75F7C185B996}" sibTransId="{A45147BE-FFDC-4244-8A05-7359ABE82435}"/>
    <dgm:cxn modelId="{4C973399-71B1-4DDA-9D97-44566EED5035}" type="presOf" srcId="{AD2F7704-D5BB-469A-A7F2-BD4FC023805E}" destId="{23FC72C7-D8D7-42A6-AA14-5CB0B22E134E}" srcOrd="1" destOrd="0" presId="urn:microsoft.com/office/officeart/2008/layout/HorizontalMultiLevelHierarchy"/>
    <dgm:cxn modelId="{182E1558-BE00-4229-B8C2-CB263F171BFA}" type="presOf" srcId="{7ABD8015-EEAB-4712-9496-1C9EFFCF1B4D}" destId="{25DFCBD2-361F-4F11-AC0A-6A42282D4CCC}" srcOrd="0" destOrd="0" presId="urn:microsoft.com/office/officeart/2008/layout/HorizontalMultiLevelHierarchy"/>
    <dgm:cxn modelId="{22FCA3B7-AA1D-44C8-95A0-B51DBD37B61B}" type="presOf" srcId="{9391956C-E557-4FB8-A21E-B3C3F4F6B9A7}" destId="{913F4F90-BA19-4A94-9691-7432D7787D91}" srcOrd="1" destOrd="0" presId="urn:microsoft.com/office/officeart/2008/layout/HorizontalMultiLevelHierarchy"/>
    <dgm:cxn modelId="{52C91164-C3D7-4806-981D-8CC552891A31}" type="presOf" srcId="{9391956C-E557-4FB8-A21E-B3C3F4F6B9A7}" destId="{329F220A-FC56-4436-871F-9387C7E11022}" srcOrd="0" destOrd="0" presId="urn:microsoft.com/office/officeart/2008/layout/HorizontalMultiLevelHierarchy"/>
    <dgm:cxn modelId="{AA896A28-4678-4665-B639-574F9C7505EC}" type="presOf" srcId="{3C42912C-AEF3-44A2-8E4F-1B89E824FC9F}" destId="{AEC411E9-A060-4444-ADF2-BF557D51458F}" srcOrd="0" destOrd="0" presId="urn:microsoft.com/office/officeart/2008/layout/HorizontalMultiLevelHierarchy"/>
    <dgm:cxn modelId="{C578344E-B08C-4FEF-8149-F3799E888E01}" type="presOf" srcId="{94D1A0B5-0F40-40F5-B03C-75F7C185B996}" destId="{A6F778B5-B1F0-4F35-BDC3-1B27EC373E10}" srcOrd="0" destOrd="0" presId="urn:microsoft.com/office/officeart/2008/layout/HorizontalMultiLevelHierarchy"/>
    <dgm:cxn modelId="{5F82A0B4-8B49-4AFF-9313-3B6EA43821BE}" type="presOf" srcId="{311B8BC7-0993-43B1-BC89-1E085A85ACBB}" destId="{F0A98D2E-8948-47DC-8858-23A69C075F46}" srcOrd="0" destOrd="0" presId="urn:microsoft.com/office/officeart/2008/layout/HorizontalMultiLevelHierarchy"/>
    <dgm:cxn modelId="{DBBDB6FC-0AE2-4F95-ABA6-E69DA1F343AA}" type="presOf" srcId="{79B2AB8A-C5C0-41D9-A812-92056DECF95A}" destId="{BA9179B5-7AE5-41AC-811D-A8300653FAC9}" srcOrd="1" destOrd="0" presId="urn:microsoft.com/office/officeart/2008/layout/HorizontalMultiLevelHierarchy"/>
    <dgm:cxn modelId="{52F74A56-49BF-49FC-A16A-D6195EA981C3}" type="presOf" srcId="{6AA77644-252C-41A4-9047-450F5454762A}" destId="{211BC01E-86D6-42B6-BCE5-B9B040677630}" srcOrd="0" destOrd="0" presId="urn:microsoft.com/office/officeart/2008/layout/HorizontalMultiLevelHierarchy"/>
    <dgm:cxn modelId="{52D6A3AA-8E2E-4D13-94EA-60A88214479F}" type="presOf" srcId="{92694460-3AE1-45DE-939A-0E3C12BD0ED8}" destId="{7D727AEF-4A2E-4B99-8B10-99527AFE5F9B}" srcOrd="0" destOrd="0" presId="urn:microsoft.com/office/officeart/2008/layout/HorizontalMultiLevelHierarchy"/>
    <dgm:cxn modelId="{BDC7D69F-FDA5-4C22-838A-62225E1B9AAB}" srcId="{7ABD8015-EEAB-4712-9496-1C9EFFCF1B4D}" destId="{52E31603-8BA0-47DB-BE3B-410F4ADA36E9}" srcOrd="0" destOrd="0" parTransId="{92694460-3AE1-45DE-939A-0E3C12BD0ED8}" sibTransId="{BF9E6371-B41E-4051-84A7-DEE9581B4C13}"/>
    <dgm:cxn modelId="{58E8403A-31A4-463C-87BA-E2FDD7515434}" type="presOf" srcId="{CD3A3259-5735-492B-B7D1-6C44E8D7AC6B}" destId="{91A196F8-6285-4A2E-A05C-8E04F066BBBF}" srcOrd="0" destOrd="0" presId="urn:microsoft.com/office/officeart/2008/layout/HorizontalMultiLevelHierarchy"/>
    <dgm:cxn modelId="{85AF32C5-C7FA-4D0A-82E4-11F1B587F3CE}" type="presOf" srcId="{7943990D-884B-4415-A571-3F461A9F9544}" destId="{C4AA5F2A-B9E3-49A6-BCCE-A0E485697A6B}" srcOrd="0" destOrd="0" presId="urn:microsoft.com/office/officeart/2008/layout/HorizontalMultiLevelHierarchy"/>
    <dgm:cxn modelId="{7485A003-6D76-4559-9488-B15724A61227}" type="presOf" srcId="{52E31603-8BA0-47DB-BE3B-410F4ADA36E9}" destId="{21E8744E-C263-4A77-A089-9C075F7033F7}" srcOrd="0" destOrd="0" presId="urn:microsoft.com/office/officeart/2008/layout/HorizontalMultiLevelHierarchy"/>
    <dgm:cxn modelId="{5BFE5661-7423-4099-AF7F-9F6E8EA6317A}" type="presOf" srcId="{0AC5A958-B5FC-4BCD-BB0B-A01711BEDA34}" destId="{77008EDD-D7FC-48B4-A2F3-A776CB9CCA3B}" srcOrd="0" destOrd="0" presId="urn:microsoft.com/office/officeart/2008/layout/HorizontalMultiLevelHierarchy"/>
    <dgm:cxn modelId="{D42AEAC0-3560-4A67-8AB4-5411860FC9FD}" type="presOf" srcId="{99AEE62F-B648-4EAD-B3E7-5515DA1FE28B}" destId="{27649CA1-D7EE-49C8-81D3-0F34A433AFEF}" srcOrd="1" destOrd="0" presId="urn:microsoft.com/office/officeart/2008/layout/HorizontalMultiLevelHierarchy"/>
    <dgm:cxn modelId="{3BE1AA18-72F9-491D-8B93-1EBE749BCA85}" srcId="{77A117ED-A8BC-4EEE-9AF9-35916A21E761}" destId="{2C5EE395-F80A-49C3-A143-1E8104EA5691}" srcOrd="0" destOrd="0" parTransId="{CA350930-BAA5-4F3D-943E-AF6CCF7C98FC}" sibTransId="{62A76566-9D5E-4E83-B7F4-A73D4BE45A31}"/>
    <dgm:cxn modelId="{D3903DFB-C8F2-4915-80FB-FCFB7611E97D}" type="presOf" srcId="{AD2F7704-D5BB-469A-A7F2-BD4FC023805E}" destId="{E1311BE3-17E6-4946-BAF2-C07C5F884617}" srcOrd="0" destOrd="0" presId="urn:microsoft.com/office/officeart/2008/layout/HorizontalMultiLevelHierarchy"/>
    <dgm:cxn modelId="{CBE0AB25-CEF3-446E-9009-0110A9189506}" type="presOf" srcId="{30A69F58-4D3D-4D64-B32A-819212A0C68D}" destId="{72085A87-9B71-4FB8-A134-E4A931434A07}" srcOrd="0" destOrd="0" presId="urn:microsoft.com/office/officeart/2008/layout/HorizontalMultiLevelHierarchy"/>
    <dgm:cxn modelId="{47ACECC9-2FD6-42C5-A320-ED9BF3BA136D}" type="presOf" srcId="{2BB2AB1A-D6A5-41F9-8F4A-8F77D7353A17}" destId="{F451EE09-7288-4A37-888C-420DB737E86E}" srcOrd="0" destOrd="0" presId="urn:microsoft.com/office/officeart/2008/layout/HorizontalMultiLevelHierarchy"/>
    <dgm:cxn modelId="{98DF912C-970C-4177-879C-80939BD181ED}" type="presOf" srcId="{5630F907-475B-4D5C-A21A-DDBD076CFBFF}" destId="{C1C6196D-D50A-4A5A-8BC1-4B21C7D047E0}" srcOrd="0" destOrd="0" presId="urn:microsoft.com/office/officeart/2008/layout/HorizontalMultiLevelHierarchy"/>
    <dgm:cxn modelId="{017A69E0-CD52-40C6-A530-142445B50395}" type="presOf" srcId="{74D461E1-0266-413C-980D-92F5ED4DA3B9}" destId="{B4AAA08B-98AD-4758-B3B5-B118975E8D98}" srcOrd="1" destOrd="0" presId="urn:microsoft.com/office/officeart/2008/layout/HorizontalMultiLevelHierarchy"/>
    <dgm:cxn modelId="{E9DD59FA-EB67-4CF6-ABA3-9A6CE6E6CC6F}" type="presOf" srcId="{51557980-1392-48C7-A4E5-A6902917E195}" destId="{A88F9E4B-315C-4797-8E1F-58FE4D16973C}" srcOrd="1" destOrd="0" presId="urn:microsoft.com/office/officeart/2008/layout/HorizontalMultiLevelHierarchy"/>
    <dgm:cxn modelId="{B9706D91-985C-44AB-9CCE-7D9AE66927FB}" type="presOf" srcId="{19927155-FAE6-461C-82A6-B660FA3C17D0}" destId="{6CF2B9DE-BFD4-4A98-9851-24210F28128D}" srcOrd="0" destOrd="0" presId="urn:microsoft.com/office/officeart/2008/layout/HorizontalMultiLevelHierarchy"/>
    <dgm:cxn modelId="{B073E33A-F3A6-4A34-B7EC-B1542F60FACA}" type="presOf" srcId="{19927155-FAE6-461C-82A6-B660FA3C17D0}" destId="{61A12B19-B8FD-4C55-9A89-CE2E78BDBE3C}" srcOrd="1" destOrd="0" presId="urn:microsoft.com/office/officeart/2008/layout/HorizontalMultiLevelHierarchy"/>
    <dgm:cxn modelId="{79A5FABB-FEBD-4C74-B6B5-946FB44F1BC0}" srcId="{7ABD8015-EEAB-4712-9496-1C9EFFCF1B4D}" destId="{5630F907-475B-4D5C-A21A-DDBD076CFBFF}" srcOrd="1" destOrd="0" parTransId="{AD2F7704-D5BB-469A-A7F2-BD4FC023805E}" sibTransId="{72E97EE7-8EDD-4315-83C1-B901FE380EC9}"/>
    <dgm:cxn modelId="{E1487BB5-B1E3-4E5B-94EE-402CCEBE6FFB}" srcId="{2C5EE395-F80A-49C3-A143-1E8104EA5691}" destId="{8C846FF3-0371-4F59-9650-67AB27AF0614}" srcOrd="1" destOrd="0" parTransId="{0AC5A958-B5FC-4BCD-BB0B-A01711BEDA34}" sibTransId="{557716FF-C189-4040-946D-A006867C3D05}"/>
    <dgm:cxn modelId="{51EE2F12-59E6-4BC8-80B2-CE8F5B98A271}" type="presOf" srcId="{94D1A0B5-0F40-40F5-B03C-75F7C185B996}" destId="{70CBAA40-D350-4C3B-974F-0A42B227A60D}" srcOrd="1" destOrd="0" presId="urn:microsoft.com/office/officeart/2008/layout/HorizontalMultiLevelHierarchy"/>
    <dgm:cxn modelId="{81F5ABA4-16F8-4FB0-ADA0-36476F879713}" type="presOf" srcId="{280B9E9A-9C7F-4434-BAB9-C12143B3CDB7}" destId="{BB14ABA8-224B-4878-9F40-F018CDDC88D2}" srcOrd="0" destOrd="0" presId="urn:microsoft.com/office/officeart/2008/layout/HorizontalMultiLevelHierarchy"/>
    <dgm:cxn modelId="{8F0E2457-8711-4A9C-8DC2-B5CC07E2391A}" srcId="{8C846FF3-0371-4F59-9650-67AB27AF0614}" destId="{3C42912C-AEF3-44A2-8E4F-1B89E824FC9F}" srcOrd="2" destOrd="0" parTransId="{79B2AB8A-C5C0-41D9-A812-92056DECF95A}" sibTransId="{22E1BCF4-F8D6-437A-9C1B-891ED608E0C8}"/>
    <dgm:cxn modelId="{9BFD05C3-C563-4A63-B28B-BA254AD56BA2}" type="presOf" srcId="{14A524E7-509D-4A5C-8661-806951417684}" destId="{987B2FB3-8BE7-4BEE-84C2-D22194ED3A4B}" srcOrd="1" destOrd="0" presId="urn:microsoft.com/office/officeart/2008/layout/HorizontalMultiLevelHierarchy"/>
    <dgm:cxn modelId="{DCFE3714-F477-4724-8AB5-1BFF8DBCEE99}" type="presOf" srcId="{77A117ED-A8BC-4EEE-9AF9-35916A21E761}" destId="{83FE3B51-36EF-4055-8B4B-8684E2EAB41A}" srcOrd="0" destOrd="0" presId="urn:microsoft.com/office/officeart/2008/layout/HorizontalMultiLevelHierarchy"/>
    <dgm:cxn modelId="{21DE6F68-7E3F-49F2-A7DC-A02BA1C16BA6}" srcId="{3C42912C-AEF3-44A2-8E4F-1B89E824FC9F}" destId="{7664096D-2C11-4539-92B4-657EE5FBD7EC}" srcOrd="2" destOrd="0" parTransId="{19927155-FAE6-461C-82A6-B660FA3C17D0}" sibTransId="{60F5A081-CCD7-4610-A5D7-7B2E1405F008}"/>
    <dgm:cxn modelId="{FF1BDB46-6CDF-48F9-9CA6-CEA5E8406258}" type="presOf" srcId="{74D461E1-0266-413C-980D-92F5ED4DA3B9}" destId="{282C70DD-8F92-43D2-BDDE-676201CF05E0}" srcOrd="0" destOrd="0" presId="urn:microsoft.com/office/officeart/2008/layout/HorizontalMultiLevelHierarchy"/>
    <dgm:cxn modelId="{10D81890-7FE9-48F0-8F33-73791E9223A2}" type="presOf" srcId="{7943990D-884B-4415-A571-3F461A9F9544}" destId="{D50A39B0-EF3E-4915-95B2-6A6C0677A9AB}" srcOrd="1" destOrd="0" presId="urn:microsoft.com/office/officeart/2008/layout/HorizontalMultiLevelHierarchy"/>
    <dgm:cxn modelId="{B03B505E-7F7C-454F-92D7-E6022158CD62}" type="presOf" srcId="{877F8762-45AC-4278-8B07-3161752BF785}" destId="{1854D9D2-9BE1-4D3C-A9BA-2A6916B90B44}" srcOrd="0" destOrd="0" presId="urn:microsoft.com/office/officeart/2008/layout/HorizontalMultiLevelHierarchy"/>
    <dgm:cxn modelId="{B437105E-B1F4-43B1-A957-7EDA5B6CAB6E}" type="presOf" srcId="{2C5EE395-F80A-49C3-A143-1E8104EA5691}" destId="{D4CB6DDB-6B0E-49E4-A172-6B94287C9F3B}" srcOrd="0" destOrd="0" presId="urn:microsoft.com/office/officeart/2008/layout/HorizontalMultiLevelHierarchy"/>
    <dgm:cxn modelId="{0D80E325-8AA6-4FAC-989F-1723FF3AF4AA}" type="presOf" srcId="{7664096D-2C11-4539-92B4-657EE5FBD7EC}" destId="{53BB5A9A-1A5B-4542-B8ED-C96D8A7BC028}" srcOrd="0" destOrd="0" presId="urn:microsoft.com/office/officeart/2008/layout/HorizontalMultiLevelHierarchy"/>
    <dgm:cxn modelId="{FDCE3089-2A90-430C-A51E-10ED111586DB}" srcId="{3C42912C-AEF3-44A2-8E4F-1B89E824FC9F}" destId="{2BB2AB1A-D6A5-41F9-8F4A-8F77D7353A17}" srcOrd="4" destOrd="0" parTransId="{6684C25E-501A-40AF-845E-60453B527B69}" sibTransId="{26E71D19-EC3E-4CA5-AA9E-58556D11F6F7}"/>
    <dgm:cxn modelId="{280C6873-9672-4C1D-96FA-89DA49C4D356}" type="presOf" srcId="{AA1CBE55-A2A9-49EC-AD86-4973540588A4}" destId="{B4F651FC-0E03-4E74-8476-88AD08D7D416}" srcOrd="0" destOrd="0" presId="urn:microsoft.com/office/officeart/2008/layout/HorizontalMultiLevelHierarchy"/>
    <dgm:cxn modelId="{06BDAC41-9EAB-4064-9CC6-631905A077F7}" srcId="{7ABD8015-EEAB-4712-9496-1C9EFFCF1B4D}" destId="{D2E1D21E-CD66-447A-B529-3E597D4FDB3D}" srcOrd="2" destOrd="0" parTransId="{99AEE62F-B648-4EAD-B3E7-5515DA1FE28B}" sibTransId="{24A2DD39-900D-45D8-B386-1079E7786C04}"/>
    <dgm:cxn modelId="{CF5A2AF2-AFB6-4D80-BA88-EBAB2665EE50}" srcId="{3C42912C-AEF3-44A2-8E4F-1B89E824FC9F}" destId="{6AA77644-252C-41A4-9047-450F5454762A}" srcOrd="1" destOrd="0" parTransId="{51557980-1392-48C7-A4E5-A6902917E195}" sibTransId="{5819D8AD-3334-4F07-836B-89F2C264BD52}"/>
    <dgm:cxn modelId="{D4E08269-3684-40DA-908E-DD683762CD76}" type="presOf" srcId="{99AEE62F-B648-4EAD-B3E7-5515DA1FE28B}" destId="{7DF5C0CE-14BC-46CF-95E2-FEDE99376126}" srcOrd="0" destOrd="0" presId="urn:microsoft.com/office/officeart/2008/layout/HorizontalMultiLevelHierarchy"/>
    <dgm:cxn modelId="{54229DDB-2A1D-4B27-83CA-310F0DD215FC}" type="presOf" srcId="{88E90970-E4A2-4BCA-B511-2C6815D48598}" destId="{65A550F6-F5CC-411D-BE76-7FC89C582301}" srcOrd="0" destOrd="0" presId="urn:microsoft.com/office/officeart/2008/layout/HorizontalMultiLevelHierarchy"/>
    <dgm:cxn modelId="{589A4BC7-B02C-4D9A-84B9-7F9527B163D6}" type="presOf" srcId="{79B2AB8A-C5C0-41D9-A812-92056DECF95A}" destId="{A7FB6EC2-EFCC-4879-8A68-22FFAE0C0A70}" srcOrd="0" destOrd="0" presId="urn:microsoft.com/office/officeart/2008/layout/HorizontalMultiLevelHierarchy"/>
    <dgm:cxn modelId="{4AE72FBD-046B-401D-910B-BFDCDA261BE3}" type="presOf" srcId="{6684C25E-501A-40AF-845E-60453B527B69}" destId="{A66CE3E1-9755-4E7C-A9AA-AAE7C17522C0}" srcOrd="0" destOrd="0" presId="urn:microsoft.com/office/officeart/2008/layout/HorizontalMultiLevelHierarchy"/>
    <dgm:cxn modelId="{FC9E0C01-2FB5-43AD-AEBE-9B1C940EEE1B}" srcId="{3C42912C-AEF3-44A2-8E4F-1B89E824FC9F}" destId="{AA1CBE55-A2A9-49EC-AD86-4973540588A4}" srcOrd="3" destOrd="0" parTransId="{14A524E7-509D-4A5C-8661-806951417684}" sibTransId="{F41C72E7-1A02-4F28-9407-71B2ADD59F33}"/>
    <dgm:cxn modelId="{175F992B-23D0-4C54-BE6F-2F4703FF989A}" srcId="{8C846FF3-0371-4F59-9650-67AB27AF0614}" destId="{280B9E9A-9C7F-4434-BAB9-C12143B3CDB7}" srcOrd="0" destOrd="0" parTransId="{74D461E1-0266-413C-980D-92F5ED4DA3B9}" sibTransId="{B63E7968-6A7A-4199-B33D-6F184C45A1B1}"/>
    <dgm:cxn modelId="{CB5804FA-B3F1-44F7-9A3C-DA883C1C554B}" type="presOf" srcId="{8C846FF3-0371-4F59-9650-67AB27AF0614}" destId="{068E4252-697A-4DF5-881B-6ED74A62B5E1}" srcOrd="0" destOrd="0" presId="urn:microsoft.com/office/officeart/2008/layout/HorizontalMultiLevelHierarchy"/>
    <dgm:cxn modelId="{D06CBF40-0C6F-4C8B-A762-F109A8E5E381}" type="presOf" srcId="{51557980-1392-48C7-A4E5-A6902917E195}" destId="{9F82107C-44B7-4F37-A13E-EF00DEE72AFC}" srcOrd="0" destOrd="0" presId="urn:microsoft.com/office/officeart/2008/layout/HorizontalMultiLevelHierarchy"/>
    <dgm:cxn modelId="{5861D061-FBD7-43A1-A79F-5DFB6F0EA140}" type="presOf" srcId="{92694460-3AE1-45DE-939A-0E3C12BD0ED8}" destId="{7B28C1EF-B795-4720-8813-9CA14A70689E}" srcOrd="1" destOrd="0" presId="urn:microsoft.com/office/officeart/2008/layout/HorizontalMultiLevelHierarchy"/>
    <dgm:cxn modelId="{C0BE0C0C-E7CB-409E-B8C0-C4E517F54460}" type="presOf" srcId="{14A524E7-509D-4A5C-8661-806951417684}" destId="{F5C91EFF-5669-4628-B324-24A76AC9146D}" srcOrd="0" destOrd="0" presId="urn:microsoft.com/office/officeart/2008/layout/HorizontalMultiLevelHierarchy"/>
    <dgm:cxn modelId="{5FBA4F46-554C-430F-8F4C-04C6FE86B7DC}" srcId="{3C42912C-AEF3-44A2-8E4F-1B89E824FC9F}" destId="{CD3A3259-5735-492B-B7D1-6C44E8D7AC6B}" srcOrd="5" destOrd="0" parTransId="{30A69F58-4D3D-4D64-B32A-819212A0C68D}" sibTransId="{C9C60242-10FB-44E3-BAA1-20668B51D221}"/>
    <dgm:cxn modelId="{8042605C-BCAE-4FE1-9287-049DD2D97614}" type="presParOf" srcId="{83FE3B51-36EF-4055-8B4B-8684E2EAB41A}" destId="{C5FB0626-9974-46E5-BD9A-A4F263164AB6}" srcOrd="0" destOrd="0" presId="urn:microsoft.com/office/officeart/2008/layout/HorizontalMultiLevelHierarchy"/>
    <dgm:cxn modelId="{55F5A1E7-C2C1-4916-9743-66A96CE4B824}" type="presParOf" srcId="{C5FB0626-9974-46E5-BD9A-A4F263164AB6}" destId="{D4CB6DDB-6B0E-49E4-A172-6B94287C9F3B}" srcOrd="0" destOrd="0" presId="urn:microsoft.com/office/officeart/2008/layout/HorizontalMultiLevelHierarchy"/>
    <dgm:cxn modelId="{F840B35D-1584-4C7E-83AA-9C08190901FA}" type="presParOf" srcId="{C5FB0626-9974-46E5-BD9A-A4F263164AB6}" destId="{012EC45E-2F8A-448C-862D-0AC598D45C30}" srcOrd="1" destOrd="0" presId="urn:microsoft.com/office/officeart/2008/layout/HorizontalMultiLevelHierarchy"/>
    <dgm:cxn modelId="{5269724F-D506-4916-B549-F4EE96DFC0F2}" type="presParOf" srcId="{012EC45E-2F8A-448C-862D-0AC598D45C30}" destId="{A2D7AAA0-C3DD-4158-8028-D46FEBC47356}" srcOrd="0" destOrd="0" presId="urn:microsoft.com/office/officeart/2008/layout/HorizontalMultiLevelHierarchy"/>
    <dgm:cxn modelId="{40F6DBDB-FEC2-4243-BA34-F385C3BA2D67}" type="presParOf" srcId="{A2D7AAA0-C3DD-4158-8028-D46FEBC47356}" destId="{14DB1BCF-CA15-4281-89F8-BC67FE585F34}" srcOrd="0" destOrd="0" presId="urn:microsoft.com/office/officeart/2008/layout/HorizontalMultiLevelHierarchy"/>
    <dgm:cxn modelId="{AF81C94C-7993-4F2B-9066-6927A8B50A64}" type="presParOf" srcId="{012EC45E-2F8A-448C-862D-0AC598D45C30}" destId="{9FE69C86-9436-4D21-85EB-079576059EB6}" srcOrd="1" destOrd="0" presId="urn:microsoft.com/office/officeart/2008/layout/HorizontalMultiLevelHierarchy"/>
    <dgm:cxn modelId="{95D7CF24-5757-4E3C-801F-3E4FB6EE8B06}" type="presParOf" srcId="{9FE69C86-9436-4D21-85EB-079576059EB6}" destId="{25DFCBD2-361F-4F11-AC0A-6A42282D4CCC}" srcOrd="0" destOrd="0" presId="urn:microsoft.com/office/officeart/2008/layout/HorizontalMultiLevelHierarchy"/>
    <dgm:cxn modelId="{C289CED6-3066-4E6E-A7D8-B274963FC073}" type="presParOf" srcId="{9FE69C86-9436-4D21-85EB-079576059EB6}" destId="{0DAA4A02-53D0-4B10-8666-C06E0B11A4D6}" srcOrd="1" destOrd="0" presId="urn:microsoft.com/office/officeart/2008/layout/HorizontalMultiLevelHierarchy"/>
    <dgm:cxn modelId="{02BA5E48-CE18-404F-ADE3-6A9C6A7E600F}" type="presParOf" srcId="{0DAA4A02-53D0-4B10-8666-C06E0B11A4D6}" destId="{7D727AEF-4A2E-4B99-8B10-99527AFE5F9B}" srcOrd="0" destOrd="0" presId="urn:microsoft.com/office/officeart/2008/layout/HorizontalMultiLevelHierarchy"/>
    <dgm:cxn modelId="{ABF0C0FD-B5A9-46C4-A198-63EDAD11E28B}" type="presParOf" srcId="{7D727AEF-4A2E-4B99-8B10-99527AFE5F9B}" destId="{7B28C1EF-B795-4720-8813-9CA14A70689E}" srcOrd="0" destOrd="0" presId="urn:microsoft.com/office/officeart/2008/layout/HorizontalMultiLevelHierarchy"/>
    <dgm:cxn modelId="{A23E247F-E6F0-4A38-9204-64453E36ED81}" type="presParOf" srcId="{0DAA4A02-53D0-4B10-8666-C06E0B11A4D6}" destId="{59D094C2-F080-4746-8A5E-26D117F2F76F}" srcOrd="1" destOrd="0" presId="urn:microsoft.com/office/officeart/2008/layout/HorizontalMultiLevelHierarchy"/>
    <dgm:cxn modelId="{BD5096A8-AD9B-4D27-A891-87047E07A7A0}" type="presParOf" srcId="{59D094C2-F080-4746-8A5E-26D117F2F76F}" destId="{21E8744E-C263-4A77-A089-9C075F7033F7}" srcOrd="0" destOrd="0" presId="urn:microsoft.com/office/officeart/2008/layout/HorizontalMultiLevelHierarchy"/>
    <dgm:cxn modelId="{88EB5D95-0E38-4198-BE6A-775E3E684F0B}" type="presParOf" srcId="{59D094C2-F080-4746-8A5E-26D117F2F76F}" destId="{FCD88312-D9AF-422A-8BC5-0CA40C455001}" srcOrd="1" destOrd="0" presId="urn:microsoft.com/office/officeart/2008/layout/HorizontalMultiLevelHierarchy"/>
    <dgm:cxn modelId="{D57F76EA-501F-4841-9145-4A984F2C0606}" type="presParOf" srcId="{0DAA4A02-53D0-4B10-8666-C06E0B11A4D6}" destId="{E1311BE3-17E6-4946-BAF2-C07C5F884617}" srcOrd="2" destOrd="0" presId="urn:microsoft.com/office/officeart/2008/layout/HorizontalMultiLevelHierarchy"/>
    <dgm:cxn modelId="{ACA4BD11-27FF-4294-9B28-DECA3230C488}" type="presParOf" srcId="{E1311BE3-17E6-4946-BAF2-C07C5F884617}" destId="{23FC72C7-D8D7-42A6-AA14-5CB0B22E134E}" srcOrd="0" destOrd="0" presId="urn:microsoft.com/office/officeart/2008/layout/HorizontalMultiLevelHierarchy"/>
    <dgm:cxn modelId="{10C223E6-EBD4-47CD-B1B5-684EA6CE3054}" type="presParOf" srcId="{0DAA4A02-53D0-4B10-8666-C06E0B11A4D6}" destId="{04C29AB6-3F52-460A-A593-9D07C99A7A95}" srcOrd="3" destOrd="0" presId="urn:microsoft.com/office/officeart/2008/layout/HorizontalMultiLevelHierarchy"/>
    <dgm:cxn modelId="{98068271-B194-4C8B-8DAA-272EA92D6838}" type="presParOf" srcId="{04C29AB6-3F52-460A-A593-9D07C99A7A95}" destId="{C1C6196D-D50A-4A5A-8BC1-4B21C7D047E0}" srcOrd="0" destOrd="0" presId="urn:microsoft.com/office/officeart/2008/layout/HorizontalMultiLevelHierarchy"/>
    <dgm:cxn modelId="{A7A64538-EBD5-473D-9594-7CD8ADC3BEA1}" type="presParOf" srcId="{04C29AB6-3F52-460A-A593-9D07C99A7A95}" destId="{E00F955F-FD9D-4C21-A255-5E9FC22B693A}" srcOrd="1" destOrd="0" presId="urn:microsoft.com/office/officeart/2008/layout/HorizontalMultiLevelHierarchy"/>
    <dgm:cxn modelId="{101ECE74-BBE2-4C48-8F74-8FE00F8808FA}" type="presParOf" srcId="{0DAA4A02-53D0-4B10-8666-C06E0B11A4D6}" destId="{7DF5C0CE-14BC-46CF-95E2-FEDE99376126}" srcOrd="4" destOrd="0" presId="urn:microsoft.com/office/officeart/2008/layout/HorizontalMultiLevelHierarchy"/>
    <dgm:cxn modelId="{8A33D3AB-ADFD-4A25-89ED-0C312885B81F}" type="presParOf" srcId="{7DF5C0CE-14BC-46CF-95E2-FEDE99376126}" destId="{27649CA1-D7EE-49C8-81D3-0F34A433AFEF}" srcOrd="0" destOrd="0" presId="urn:microsoft.com/office/officeart/2008/layout/HorizontalMultiLevelHierarchy"/>
    <dgm:cxn modelId="{4D3FA279-01B7-4962-9CED-D98B50BF8249}" type="presParOf" srcId="{0DAA4A02-53D0-4B10-8666-C06E0B11A4D6}" destId="{7067E935-BDBB-4208-A0CA-5FF6FE507CED}" srcOrd="5" destOrd="0" presId="urn:microsoft.com/office/officeart/2008/layout/HorizontalMultiLevelHierarchy"/>
    <dgm:cxn modelId="{E82A42D5-23B4-4EBD-A724-E63B8AD9A861}" type="presParOf" srcId="{7067E935-BDBB-4208-A0CA-5FF6FE507CED}" destId="{9A2D01F5-2BCA-4D2F-8F0C-4C3EAB0C08CA}" srcOrd="0" destOrd="0" presId="urn:microsoft.com/office/officeart/2008/layout/HorizontalMultiLevelHierarchy"/>
    <dgm:cxn modelId="{FC349374-5483-4142-B861-1B50CC8FCD41}" type="presParOf" srcId="{7067E935-BDBB-4208-A0CA-5FF6FE507CED}" destId="{5265EE1E-2231-41F0-8E94-646A009F821C}" srcOrd="1" destOrd="0" presId="urn:microsoft.com/office/officeart/2008/layout/HorizontalMultiLevelHierarchy"/>
    <dgm:cxn modelId="{4A3664CB-1535-4DDA-9E14-BF77C4CD43EE}" type="presParOf" srcId="{0DAA4A02-53D0-4B10-8666-C06E0B11A4D6}" destId="{329F220A-FC56-4436-871F-9387C7E11022}" srcOrd="6" destOrd="0" presId="urn:microsoft.com/office/officeart/2008/layout/HorizontalMultiLevelHierarchy"/>
    <dgm:cxn modelId="{927F3BE9-C111-4DCD-BD7E-7954B66521B8}" type="presParOf" srcId="{329F220A-FC56-4436-871F-9387C7E11022}" destId="{913F4F90-BA19-4A94-9691-7432D7787D91}" srcOrd="0" destOrd="0" presId="urn:microsoft.com/office/officeart/2008/layout/HorizontalMultiLevelHierarchy"/>
    <dgm:cxn modelId="{2B2018A0-DDC7-492E-9271-E27E8DC6297B}" type="presParOf" srcId="{0DAA4A02-53D0-4B10-8666-C06E0B11A4D6}" destId="{E4A60E81-94A5-410B-AFC9-B7D5E6FF01E4}" srcOrd="7" destOrd="0" presId="urn:microsoft.com/office/officeart/2008/layout/HorizontalMultiLevelHierarchy"/>
    <dgm:cxn modelId="{96951ED0-8B88-4CF7-8CC8-0EF935A8BBCC}" type="presParOf" srcId="{E4A60E81-94A5-410B-AFC9-B7D5E6FF01E4}" destId="{F0A98D2E-8948-47DC-8858-23A69C075F46}" srcOrd="0" destOrd="0" presId="urn:microsoft.com/office/officeart/2008/layout/HorizontalMultiLevelHierarchy"/>
    <dgm:cxn modelId="{9C5F6F1C-7113-4FBE-9617-C23D8E2AE662}" type="presParOf" srcId="{E4A60E81-94A5-410B-AFC9-B7D5E6FF01E4}" destId="{A3F961DF-796C-4127-B8FE-8C7530B40EB8}" srcOrd="1" destOrd="0" presId="urn:microsoft.com/office/officeart/2008/layout/HorizontalMultiLevelHierarchy"/>
    <dgm:cxn modelId="{A324DE90-57C6-46BC-91C3-CE43A62C0282}" type="presParOf" srcId="{012EC45E-2F8A-448C-862D-0AC598D45C30}" destId="{77008EDD-D7FC-48B4-A2F3-A776CB9CCA3B}" srcOrd="2" destOrd="0" presId="urn:microsoft.com/office/officeart/2008/layout/HorizontalMultiLevelHierarchy"/>
    <dgm:cxn modelId="{08C2588B-88A6-43F8-A16D-137ECE3905C4}" type="presParOf" srcId="{77008EDD-D7FC-48B4-A2F3-A776CB9CCA3B}" destId="{B77FDEF4-84DA-4FEC-A428-57A3C2286CA3}" srcOrd="0" destOrd="0" presId="urn:microsoft.com/office/officeart/2008/layout/HorizontalMultiLevelHierarchy"/>
    <dgm:cxn modelId="{897D6C55-AC5D-4604-97A3-1905EAEC2CE1}" type="presParOf" srcId="{012EC45E-2F8A-448C-862D-0AC598D45C30}" destId="{1C84EFB2-043B-4056-A108-13A93220FF35}" srcOrd="3" destOrd="0" presId="urn:microsoft.com/office/officeart/2008/layout/HorizontalMultiLevelHierarchy"/>
    <dgm:cxn modelId="{340441A0-133B-471D-AC1F-D567CA6FABDF}" type="presParOf" srcId="{1C84EFB2-043B-4056-A108-13A93220FF35}" destId="{068E4252-697A-4DF5-881B-6ED74A62B5E1}" srcOrd="0" destOrd="0" presId="urn:microsoft.com/office/officeart/2008/layout/HorizontalMultiLevelHierarchy"/>
    <dgm:cxn modelId="{8D2D7211-256B-412A-8B82-CB4DB9DA3D1E}" type="presParOf" srcId="{1C84EFB2-043B-4056-A108-13A93220FF35}" destId="{6C079E40-5C36-4693-B332-556BE59A1DAB}" srcOrd="1" destOrd="0" presId="urn:microsoft.com/office/officeart/2008/layout/HorizontalMultiLevelHierarchy"/>
    <dgm:cxn modelId="{07C314B5-F06A-4D89-A8C6-9CFEE8056FF8}" type="presParOf" srcId="{6C079E40-5C36-4693-B332-556BE59A1DAB}" destId="{282C70DD-8F92-43D2-BDDE-676201CF05E0}" srcOrd="0" destOrd="0" presId="urn:microsoft.com/office/officeart/2008/layout/HorizontalMultiLevelHierarchy"/>
    <dgm:cxn modelId="{A76A1059-741A-410E-839C-4FB56B8B296B}" type="presParOf" srcId="{282C70DD-8F92-43D2-BDDE-676201CF05E0}" destId="{B4AAA08B-98AD-4758-B3B5-B118975E8D98}" srcOrd="0" destOrd="0" presId="urn:microsoft.com/office/officeart/2008/layout/HorizontalMultiLevelHierarchy"/>
    <dgm:cxn modelId="{9EC87D49-FD0D-4F13-AF14-06288FE1506C}" type="presParOf" srcId="{6C079E40-5C36-4693-B332-556BE59A1DAB}" destId="{11AE5CCF-B82C-4A28-9AD0-342069A968AE}" srcOrd="1" destOrd="0" presId="urn:microsoft.com/office/officeart/2008/layout/HorizontalMultiLevelHierarchy"/>
    <dgm:cxn modelId="{A82EC023-A0D3-48AC-B02B-A1C015834DF2}" type="presParOf" srcId="{11AE5CCF-B82C-4A28-9AD0-342069A968AE}" destId="{BB14ABA8-224B-4878-9F40-F018CDDC88D2}" srcOrd="0" destOrd="0" presId="urn:microsoft.com/office/officeart/2008/layout/HorizontalMultiLevelHierarchy"/>
    <dgm:cxn modelId="{5140C85F-8BE8-4B7F-9AB8-DA2A2E5B7022}" type="presParOf" srcId="{11AE5CCF-B82C-4A28-9AD0-342069A968AE}" destId="{E3CD1C3C-EFA7-4051-8942-5D0AC20D6F03}" srcOrd="1" destOrd="0" presId="urn:microsoft.com/office/officeart/2008/layout/HorizontalMultiLevelHierarchy"/>
    <dgm:cxn modelId="{A2C01E67-DACF-4F1D-8D78-AA69616140F0}" type="presParOf" srcId="{6C079E40-5C36-4693-B332-556BE59A1DAB}" destId="{C4AA5F2A-B9E3-49A6-BCCE-A0E485697A6B}" srcOrd="2" destOrd="0" presId="urn:microsoft.com/office/officeart/2008/layout/HorizontalMultiLevelHierarchy"/>
    <dgm:cxn modelId="{25DD2691-0550-4165-AC25-44B013241739}" type="presParOf" srcId="{C4AA5F2A-B9E3-49A6-BCCE-A0E485697A6B}" destId="{D50A39B0-EF3E-4915-95B2-6A6C0677A9AB}" srcOrd="0" destOrd="0" presId="urn:microsoft.com/office/officeart/2008/layout/HorizontalMultiLevelHierarchy"/>
    <dgm:cxn modelId="{68E44806-5135-4264-A49B-58D13B7BC1E6}" type="presParOf" srcId="{6C079E40-5C36-4693-B332-556BE59A1DAB}" destId="{59850060-5A9F-465E-A32B-BF9B33B695C9}" srcOrd="3" destOrd="0" presId="urn:microsoft.com/office/officeart/2008/layout/HorizontalMultiLevelHierarchy"/>
    <dgm:cxn modelId="{E6C3556C-6554-493A-9455-18637866E1AE}" type="presParOf" srcId="{59850060-5A9F-465E-A32B-BF9B33B695C9}" destId="{65A550F6-F5CC-411D-BE76-7FC89C582301}" srcOrd="0" destOrd="0" presId="urn:microsoft.com/office/officeart/2008/layout/HorizontalMultiLevelHierarchy"/>
    <dgm:cxn modelId="{A87D19DE-BC1C-43C7-B745-02E2F7A1306A}" type="presParOf" srcId="{59850060-5A9F-465E-A32B-BF9B33B695C9}" destId="{D83576F2-849C-4C87-A694-CDAF5E60064A}" srcOrd="1" destOrd="0" presId="urn:microsoft.com/office/officeart/2008/layout/HorizontalMultiLevelHierarchy"/>
    <dgm:cxn modelId="{1F99EB02-60E3-4FB9-ACB3-A35FFD4EF3B0}" type="presParOf" srcId="{6C079E40-5C36-4693-B332-556BE59A1DAB}" destId="{A7FB6EC2-EFCC-4879-8A68-22FFAE0C0A70}" srcOrd="4" destOrd="0" presId="urn:microsoft.com/office/officeart/2008/layout/HorizontalMultiLevelHierarchy"/>
    <dgm:cxn modelId="{54749CF2-CD5D-492B-B4B2-94BB223871BE}" type="presParOf" srcId="{A7FB6EC2-EFCC-4879-8A68-22FFAE0C0A70}" destId="{BA9179B5-7AE5-41AC-811D-A8300653FAC9}" srcOrd="0" destOrd="0" presId="urn:microsoft.com/office/officeart/2008/layout/HorizontalMultiLevelHierarchy"/>
    <dgm:cxn modelId="{9C0C4CF0-F897-4826-8B28-3118594BDA73}" type="presParOf" srcId="{6C079E40-5C36-4693-B332-556BE59A1DAB}" destId="{2E5B8682-38A7-4BAD-ACA3-21C4A8D407D1}" srcOrd="5" destOrd="0" presId="urn:microsoft.com/office/officeart/2008/layout/HorizontalMultiLevelHierarchy"/>
    <dgm:cxn modelId="{DC429CCE-CD28-4375-BFE7-2403B197F62D}" type="presParOf" srcId="{2E5B8682-38A7-4BAD-ACA3-21C4A8D407D1}" destId="{AEC411E9-A060-4444-ADF2-BF557D51458F}" srcOrd="0" destOrd="0" presId="urn:microsoft.com/office/officeart/2008/layout/HorizontalMultiLevelHierarchy"/>
    <dgm:cxn modelId="{8DB83ECA-DF8C-4AE7-9ED7-54676C7078DA}" type="presParOf" srcId="{2E5B8682-38A7-4BAD-ACA3-21C4A8D407D1}" destId="{4281F3A6-FADD-4AEB-A84F-6CBDD42FFFF9}" srcOrd="1" destOrd="0" presId="urn:microsoft.com/office/officeart/2008/layout/HorizontalMultiLevelHierarchy"/>
    <dgm:cxn modelId="{820BF5B9-B1DB-405D-AAE0-DD72FCD13652}" type="presParOf" srcId="{4281F3A6-FADD-4AEB-A84F-6CBDD42FFFF9}" destId="{A6F778B5-B1F0-4F35-BDC3-1B27EC373E10}" srcOrd="0" destOrd="0" presId="urn:microsoft.com/office/officeart/2008/layout/HorizontalMultiLevelHierarchy"/>
    <dgm:cxn modelId="{6D798A96-05E1-4D00-B895-84843C368B01}" type="presParOf" srcId="{A6F778B5-B1F0-4F35-BDC3-1B27EC373E10}" destId="{70CBAA40-D350-4C3B-974F-0A42B227A60D}" srcOrd="0" destOrd="0" presId="urn:microsoft.com/office/officeart/2008/layout/HorizontalMultiLevelHierarchy"/>
    <dgm:cxn modelId="{91413DF4-66EE-47D5-A561-058A713F522D}" type="presParOf" srcId="{4281F3A6-FADD-4AEB-A84F-6CBDD42FFFF9}" destId="{11EC8F0F-5A48-4AF4-BA24-5CD4EAA5F9E2}" srcOrd="1" destOrd="0" presId="urn:microsoft.com/office/officeart/2008/layout/HorizontalMultiLevelHierarchy"/>
    <dgm:cxn modelId="{8295E117-427A-4E37-B6B5-EC5E4C900706}" type="presParOf" srcId="{11EC8F0F-5A48-4AF4-BA24-5CD4EAA5F9E2}" destId="{1854D9D2-9BE1-4D3C-A9BA-2A6916B90B44}" srcOrd="0" destOrd="0" presId="urn:microsoft.com/office/officeart/2008/layout/HorizontalMultiLevelHierarchy"/>
    <dgm:cxn modelId="{F2467C28-C33D-45D6-B492-5EE351E07F0C}" type="presParOf" srcId="{11EC8F0F-5A48-4AF4-BA24-5CD4EAA5F9E2}" destId="{91FABF21-057D-46A8-A90B-4C6A9C62DDDA}" srcOrd="1" destOrd="0" presId="urn:microsoft.com/office/officeart/2008/layout/HorizontalMultiLevelHierarchy"/>
    <dgm:cxn modelId="{94A4F009-649E-4815-B7EA-249F4983C00D}" type="presParOf" srcId="{4281F3A6-FADD-4AEB-A84F-6CBDD42FFFF9}" destId="{9F82107C-44B7-4F37-A13E-EF00DEE72AFC}" srcOrd="2" destOrd="0" presId="urn:microsoft.com/office/officeart/2008/layout/HorizontalMultiLevelHierarchy"/>
    <dgm:cxn modelId="{51D8F4FD-0768-42CF-B434-BB914A33C1A3}" type="presParOf" srcId="{9F82107C-44B7-4F37-A13E-EF00DEE72AFC}" destId="{A88F9E4B-315C-4797-8E1F-58FE4D16973C}" srcOrd="0" destOrd="0" presId="urn:microsoft.com/office/officeart/2008/layout/HorizontalMultiLevelHierarchy"/>
    <dgm:cxn modelId="{A5193891-C5CF-4C3A-A459-B90FD86F603B}" type="presParOf" srcId="{4281F3A6-FADD-4AEB-A84F-6CBDD42FFFF9}" destId="{C3B2DA11-B8E9-4961-9FBA-64EA050220A2}" srcOrd="3" destOrd="0" presId="urn:microsoft.com/office/officeart/2008/layout/HorizontalMultiLevelHierarchy"/>
    <dgm:cxn modelId="{6CD60E81-E7DE-46B5-BCAC-6E8F8D13ED4F}" type="presParOf" srcId="{C3B2DA11-B8E9-4961-9FBA-64EA050220A2}" destId="{211BC01E-86D6-42B6-BCE5-B9B040677630}" srcOrd="0" destOrd="0" presId="urn:microsoft.com/office/officeart/2008/layout/HorizontalMultiLevelHierarchy"/>
    <dgm:cxn modelId="{034C311F-1A6B-4C79-8D89-314327004D44}" type="presParOf" srcId="{C3B2DA11-B8E9-4961-9FBA-64EA050220A2}" destId="{780A48AF-AACD-4682-A2EB-6F19EC7BD572}" srcOrd="1" destOrd="0" presId="urn:microsoft.com/office/officeart/2008/layout/HorizontalMultiLevelHierarchy"/>
    <dgm:cxn modelId="{4AC69CEA-BEDD-4A02-950A-8FB73CCA3E5C}" type="presParOf" srcId="{4281F3A6-FADD-4AEB-A84F-6CBDD42FFFF9}" destId="{6CF2B9DE-BFD4-4A98-9851-24210F28128D}" srcOrd="4" destOrd="0" presId="urn:microsoft.com/office/officeart/2008/layout/HorizontalMultiLevelHierarchy"/>
    <dgm:cxn modelId="{FD4F81FB-4D01-40B1-94DC-A6D86D61A016}" type="presParOf" srcId="{6CF2B9DE-BFD4-4A98-9851-24210F28128D}" destId="{61A12B19-B8FD-4C55-9A89-CE2E78BDBE3C}" srcOrd="0" destOrd="0" presId="urn:microsoft.com/office/officeart/2008/layout/HorizontalMultiLevelHierarchy"/>
    <dgm:cxn modelId="{9E1A0419-68FD-440C-9173-F0C9A95A0C7C}" type="presParOf" srcId="{4281F3A6-FADD-4AEB-A84F-6CBDD42FFFF9}" destId="{AAB020EE-DF68-4B73-AA9C-0AB43F0F5073}" srcOrd="5" destOrd="0" presId="urn:microsoft.com/office/officeart/2008/layout/HorizontalMultiLevelHierarchy"/>
    <dgm:cxn modelId="{0E506EBB-5E1B-4237-A57E-411525062F48}" type="presParOf" srcId="{AAB020EE-DF68-4B73-AA9C-0AB43F0F5073}" destId="{53BB5A9A-1A5B-4542-B8ED-C96D8A7BC028}" srcOrd="0" destOrd="0" presId="urn:microsoft.com/office/officeart/2008/layout/HorizontalMultiLevelHierarchy"/>
    <dgm:cxn modelId="{B85C53FE-7A3F-4803-89D2-FAE6F2C518FF}" type="presParOf" srcId="{AAB020EE-DF68-4B73-AA9C-0AB43F0F5073}" destId="{77D318CC-4968-4A74-B1C5-1166D97A6DB5}" srcOrd="1" destOrd="0" presId="urn:microsoft.com/office/officeart/2008/layout/HorizontalMultiLevelHierarchy"/>
    <dgm:cxn modelId="{F1D48D45-5D7A-49F9-821D-A06F9BF32277}" type="presParOf" srcId="{4281F3A6-FADD-4AEB-A84F-6CBDD42FFFF9}" destId="{F5C91EFF-5669-4628-B324-24A76AC9146D}" srcOrd="6" destOrd="0" presId="urn:microsoft.com/office/officeart/2008/layout/HorizontalMultiLevelHierarchy"/>
    <dgm:cxn modelId="{603A6D4F-11AA-459D-B916-31B08E291D5F}" type="presParOf" srcId="{F5C91EFF-5669-4628-B324-24A76AC9146D}" destId="{987B2FB3-8BE7-4BEE-84C2-D22194ED3A4B}" srcOrd="0" destOrd="0" presId="urn:microsoft.com/office/officeart/2008/layout/HorizontalMultiLevelHierarchy"/>
    <dgm:cxn modelId="{06ADA516-F180-4E4A-9BA3-E881B6224D7E}" type="presParOf" srcId="{4281F3A6-FADD-4AEB-A84F-6CBDD42FFFF9}" destId="{13B87C1C-40E4-48AB-A5B8-E27183B04B10}" srcOrd="7" destOrd="0" presId="urn:microsoft.com/office/officeart/2008/layout/HorizontalMultiLevelHierarchy"/>
    <dgm:cxn modelId="{C7DD17B7-EB8A-4F00-9206-E475975075EC}" type="presParOf" srcId="{13B87C1C-40E4-48AB-A5B8-E27183B04B10}" destId="{B4F651FC-0E03-4E74-8476-88AD08D7D416}" srcOrd="0" destOrd="0" presId="urn:microsoft.com/office/officeart/2008/layout/HorizontalMultiLevelHierarchy"/>
    <dgm:cxn modelId="{ADFFE0BD-159B-4B19-86CB-7CA53BD76614}" type="presParOf" srcId="{13B87C1C-40E4-48AB-A5B8-E27183B04B10}" destId="{B993AC70-50D4-4A89-BE99-32A026F123FC}" srcOrd="1" destOrd="0" presId="urn:microsoft.com/office/officeart/2008/layout/HorizontalMultiLevelHierarchy"/>
    <dgm:cxn modelId="{8B5BD28D-51FA-4CA1-B7F9-DEFC64614BF5}" type="presParOf" srcId="{4281F3A6-FADD-4AEB-A84F-6CBDD42FFFF9}" destId="{A66CE3E1-9755-4E7C-A9AA-AAE7C17522C0}" srcOrd="8" destOrd="0" presId="urn:microsoft.com/office/officeart/2008/layout/HorizontalMultiLevelHierarchy"/>
    <dgm:cxn modelId="{106BAE85-4A5D-4AE4-8CBA-0F62871259F6}" type="presParOf" srcId="{A66CE3E1-9755-4E7C-A9AA-AAE7C17522C0}" destId="{5B3CD633-32CA-44FF-82EB-2DFA9C116557}" srcOrd="0" destOrd="0" presId="urn:microsoft.com/office/officeart/2008/layout/HorizontalMultiLevelHierarchy"/>
    <dgm:cxn modelId="{F9A693FC-7921-4D18-9E9A-26C232F95118}" type="presParOf" srcId="{4281F3A6-FADD-4AEB-A84F-6CBDD42FFFF9}" destId="{C6702DB7-1E82-4990-9830-1E1CECCDABF3}" srcOrd="9" destOrd="0" presId="urn:microsoft.com/office/officeart/2008/layout/HorizontalMultiLevelHierarchy"/>
    <dgm:cxn modelId="{60E55D4F-D3AF-4FF2-BEF6-A9D98432AB0B}" type="presParOf" srcId="{C6702DB7-1E82-4990-9830-1E1CECCDABF3}" destId="{F451EE09-7288-4A37-888C-420DB737E86E}" srcOrd="0" destOrd="0" presId="urn:microsoft.com/office/officeart/2008/layout/HorizontalMultiLevelHierarchy"/>
    <dgm:cxn modelId="{B1C81136-8A1A-4E53-9806-18B8F2CC45BD}" type="presParOf" srcId="{C6702DB7-1E82-4990-9830-1E1CECCDABF3}" destId="{50593063-C09D-467C-A7AA-2D0D3D63632F}" srcOrd="1" destOrd="0" presId="urn:microsoft.com/office/officeart/2008/layout/HorizontalMultiLevelHierarchy"/>
    <dgm:cxn modelId="{546DBE76-1BCB-4BF6-A0D1-F99494C342A5}" type="presParOf" srcId="{4281F3A6-FADD-4AEB-A84F-6CBDD42FFFF9}" destId="{72085A87-9B71-4FB8-A134-E4A931434A07}" srcOrd="10" destOrd="0" presId="urn:microsoft.com/office/officeart/2008/layout/HorizontalMultiLevelHierarchy"/>
    <dgm:cxn modelId="{2215F1BD-20DC-4516-A277-9D9CA38AB089}" type="presParOf" srcId="{72085A87-9B71-4FB8-A134-E4A931434A07}" destId="{7BB38EC9-607A-4552-ABE4-B9B6AED03ED8}" srcOrd="0" destOrd="0" presId="urn:microsoft.com/office/officeart/2008/layout/HorizontalMultiLevelHierarchy"/>
    <dgm:cxn modelId="{34298427-DF14-4674-B607-FDEB6D8EF0F8}" type="presParOf" srcId="{4281F3A6-FADD-4AEB-A84F-6CBDD42FFFF9}" destId="{CF9FE8DE-5FA2-420C-8B6C-AB8E36F7C28B}" srcOrd="11" destOrd="0" presId="urn:microsoft.com/office/officeart/2008/layout/HorizontalMultiLevelHierarchy"/>
    <dgm:cxn modelId="{C2302D36-A607-4D0C-B96C-D56A4B798053}" type="presParOf" srcId="{CF9FE8DE-5FA2-420C-8B6C-AB8E36F7C28B}" destId="{91A196F8-6285-4A2E-A05C-8E04F066BBBF}" srcOrd="0" destOrd="0" presId="urn:microsoft.com/office/officeart/2008/layout/HorizontalMultiLevelHierarchy"/>
    <dgm:cxn modelId="{A29ECBC9-7BEE-4E53-B7D8-751901A3E039}" type="presParOf" srcId="{CF9FE8DE-5FA2-420C-8B6C-AB8E36F7C28B}" destId="{8A6DD55F-9028-4AC8-B622-55BDBE1211C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85A87-9B71-4FB8-A134-E4A931434A07}">
      <dsp:nvSpPr>
        <dsp:cNvPr id="0" name=""/>
        <dsp:cNvSpPr/>
      </dsp:nvSpPr>
      <dsp:spPr>
        <a:xfrm>
          <a:off x="6157038" y="4520155"/>
          <a:ext cx="324451" cy="440862"/>
        </a:xfrm>
        <a:custGeom>
          <a:avLst/>
          <a:gdLst/>
          <a:ahLst/>
          <a:cxnLst/>
          <a:rect l="0" t="0" r="0" b="0"/>
          <a:pathLst>
            <a:path>
              <a:moveTo>
                <a:pt x="0" y="0"/>
              </a:moveTo>
              <a:lnTo>
                <a:pt x="162225" y="0"/>
              </a:lnTo>
              <a:lnTo>
                <a:pt x="162225" y="440862"/>
              </a:lnTo>
              <a:lnTo>
                <a:pt x="324451" y="440862"/>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6305579" y="4726902"/>
        <a:ext cx="27369" cy="27369"/>
      </dsp:txXfrm>
    </dsp:sp>
    <dsp:sp modelId="{A66CE3E1-9755-4E7C-A9AA-AAE7C17522C0}">
      <dsp:nvSpPr>
        <dsp:cNvPr id="0" name=""/>
        <dsp:cNvSpPr/>
      </dsp:nvSpPr>
      <dsp:spPr>
        <a:xfrm>
          <a:off x="6157038" y="4403669"/>
          <a:ext cx="324451" cy="116485"/>
        </a:xfrm>
        <a:custGeom>
          <a:avLst/>
          <a:gdLst/>
          <a:ahLst/>
          <a:cxnLst/>
          <a:rect l="0" t="0" r="0" b="0"/>
          <a:pathLst>
            <a:path>
              <a:moveTo>
                <a:pt x="0" y="116485"/>
              </a:moveTo>
              <a:lnTo>
                <a:pt x="162225" y="116485"/>
              </a:lnTo>
              <a:lnTo>
                <a:pt x="162225" y="0"/>
              </a:lnTo>
              <a:lnTo>
                <a:pt x="324451"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6310646" y="4453294"/>
        <a:ext cx="17236" cy="17236"/>
      </dsp:txXfrm>
    </dsp:sp>
    <dsp:sp modelId="{F5C91EFF-5669-4628-B324-24A76AC9146D}">
      <dsp:nvSpPr>
        <dsp:cNvPr id="0" name=""/>
        <dsp:cNvSpPr/>
      </dsp:nvSpPr>
      <dsp:spPr>
        <a:xfrm>
          <a:off x="6157038" y="3846321"/>
          <a:ext cx="324451" cy="673834"/>
        </a:xfrm>
        <a:custGeom>
          <a:avLst/>
          <a:gdLst/>
          <a:ahLst/>
          <a:cxnLst/>
          <a:rect l="0" t="0" r="0" b="0"/>
          <a:pathLst>
            <a:path>
              <a:moveTo>
                <a:pt x="0" y="673834"/>
              </a:moveTo>
              <a:lnTo>
                <a:pt x="162225" y="673834"/>
              </a:lnTo>
              <a:lnTo>
                <a:pt x="162225" y="0"/>
              </a:lnTo>
              <a:lnTo>
                <a:pt x="324451"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6300567" y="4164541"/>
        <a:ext cx="37393" cy="37393"/>
      </dsp:txXfrm>
    </dsp:sp>
    <dsp:sp modelId="{6CF2B9DE-BFD4-4A98-9851-24210F28128D}">
      <dsp:nvSpPr>
        <dsp:cNvPr id="0" name=""/>
        <dsp:cNvSpPr/>
      </dsp:nvSpPr>
      <dsp:spPr>
        <a:xfrm>
          <a:off x="6157038" y="3288973"/>
          <a:ext cx="324451" cy="1231182"/>
        </a:xfrm>
        <a:custGeom>
          <a:avLst/>
          <a:gdLst/>
          <a:ahLst/>
          <a:cxnLst/>
          <a:rect l="0" t="0" r="0" b="0"/>
          <a:pathLst>
            <a:path>
              <a:moveTo>
                <a:pt x="0" y="1231182"/>
              </a:moveTo>
              <a:lnTo>
                <a:pt x="162225" y="1231182"/>
              </a:lnTo>
              <a:lnTo>
                <a:pt x="162225" y="0"/>
              </a:lnTo>
              <a:lnTo>
                <a:pt x="324451"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6287434" y="3872734"/>
        <a:ext cx="63660" cy="63660"/>
      </dsp:txXfrm>
    </dsp:sp>
    <dsp:sp modelId="{9F82107C-44B7-4F37-A13E-EF00DEE72AFC}">
      <dsp:nvSpPr>
        <dsp:cNvPr id="0" name=""/>
        <dsp:cNvSpPr/>
      </dsp:nvSpPr>
      <dsp:spPr>
        <a:xfrm>
          <a:off x="6157038" y="2731625"/>
          <a:ext cx="324451" cy="1788530"/>
        </a:xfrm>
        <a:custGeom>
          <a:avLst/>
          <a:gdLst/>
          <a:ahLst/>
          <a:cxnLst/>
          <a:rect l="0" t="0" r="0" b="0"/>
          <a:pathLst>
            <a:path>
              <a:moveTo>
                <a:pt x="0" y="1788530"/>
              </a:moveTo>
              <a:lnTo>
                <a:pt x="162225" y="1788530"/>
              </a:lnTo>
              <a:lnTo>
                <a:pt x="162225" y="0"/>
              </a:lnTo>
              <a:lnTo>
                <a:pt x="324451"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s-BO" sz="600" kern="1200"/>
        </a:p>
      </dsp:txBody>
      <dsp:txXfrm>
        <a:off x="6273821" y="3580447"/>
        <a:ext cx="90886" cy="90886"/>
      </dsp:txXfrm>
    </dsp:sp>
    <dsp:sp modelId="{A6F778B5-B1F0-4F35-BDC3-1B27EC373E10}">
      <dsp:nvSpPr>
        <dsp:cNvPr id="0" name=""/>
        <dsp:cNvSpPr/>
      </dsp:nvSpPr>
      <dsp:spPr>
        <a:xfrm>
          <a:off x="6157038" y="2174276"/>
          <a:ext cx="324451" cy="2345878"/>
        </a:xfrm>
        <a:custGeom>
          <a:avLst/>
          <a:gdLst/>
          <a:ahLst/>
          <a:cxnLst/>
          <a:rect l="0" t="0" r="0" b="0"/>
          <a:pathLst>
            <a:path>
              <a:moveTo>
                <a:pt x="0" y="2345878"/>
              </a:moveTo>
              <a:lnTo>
                <a:pt x="162225" y="2345878"/>
              </a:lnTo>
              <a:lnTo>
                <a:pt x="162225" y="0"/>
              </a:lnTo>
              <a:lnTo>
                <a:pt x="324451" y="0"/>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BO" sz="800" kern="1200"/>
        </a:p>
      </dsp:txBody>
      <dsp:txXfrm>
        <a:off x="6260059" y="3288010"/>
        <a:ext cx="118410" cy="118410"/>
      </dsp:txXfrm>
    </dsp:sp>
    <dsp:sp modelId="{A7FB6EC2-EFCC-4879-8A68-22FFAE0C0A70}">
      <dsp:nvSpPr>
        <dsp:cNvPr id="0" name=""/>
        <dsp:cNvSpPr/>
      </dsp:nvSpPr>
      <dsp:spPr>
        <a:xfrm>
          <a:off x="4334757" y="3996471"/>
          <a:ext cx="359799" cy="523684"/>
        </a:xfrm>
        <a:custGeom>
          <a:avLst/>
          <a:gdLst/>
          <a:ahLst/>
          <a:cxnLst/>
          <a:rect l="0" t="0" r="0" b="0"/>
          <a:pathLst>
            <a:path>
              <a:moveTo>
                <a:pt x="0" y="0"/>
              </a:moveTo>
              <a:lnTo>
                <a:pt x="179899" y="0"/>
              </a:lnTo>
              <a:lnTo>
                <a:pt x="179899" y="523684"/>
              </a:lnTo>
              <a:lnTo>
                <a:pt x="359799" y="523684"/>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4498772" y="4242429"/>
        <a:ext cx="31768" cy="31768"/>
      </dsp:txXfrm>
    </dsp:sp>
    <dsp:sp modelId="{C4AA5F2A-B9E3-49A6-BCCE-A0E485697A6B}">
      <dsp:nvSpPr>
        <dsp:cNvPr id="0" name=""/>
        <dsp:cNvSpPr/>
      </dsp:nvSpPr>
      <dsp:spPr>
        <a:xfrm>
          <a:off x="4334757" y="3917087"/>
          <a:ext cx="359799" cy="91440"/>
        </a:xfrm>
        <a:custGeom>
          <a:avLst/>
          <a:gdLst/>
          <a:ahLst/>
          <a:cxnLst/>
          <a:rect l="0" t="0" r="0" b="0"/>
          <a:pathLst>
            <a:path>
              <a:moveTo>
                <a:pt x="0" y="79383"/>
              </a:moveTo>
              <a:lnTo>
                <a:pt x="179899" y="79383"/>
              </a:lnTo>
              <a:lnTo>
                <a:pt x="179899" y="45720"/>
              </a:lnTo>
              <a:lnTo>
                <a:pt x="359799" y="45720"/>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4505622" y="3953773"/>
        <a:ext cx="18068" cy="18068"/>
      </dsp:txXfrm>
    </dsp:sp>
    <dsp:sp modelId="{282C70DD-8F92-43D2-BDDE-676201CF05E0}">
      <dsp:nvSpPr>
        <dsp:cNvPr id="0" name=""/>
        <dsp:cNvSpPr/>
      </dsp:nvSpPr>
      <dsp:spPr>
        <a:xfrm>
          <a:off x="4334757" y="3405459"/>
          <a:ext cx="359799" cy="591012"/>
        </a:xfrm>
        <a:custGeom>
          <a:avLst/>
          <a:gdLst/>
          <a:ahLst/>
          <a:cxnLst/>
          <a:rect l="0" t="0" r="0" b="0"/>
          <a:pathLst>
            <a:path>
              <a:moveTo>
                <a:pt x="0" y="591012"/>
              </a:moveTo>
              <a:lnTo>
                <a:pt x="179899" y="591012"/>
              </a:lnTo>
              <a:lnTo>
                <a:pt x="179899" y="0"/>
              </a:lnTo>
              <a:lnTo>
                <a:pt x="359799" y="0"/>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4497359" y="3683667"/>
        <a:ext cx="34595" cy="34595"/>
      </dsp:txXfrm>
    </dsp:sp>
    <dsp:sp modelId="{77008EDD-D7FC-48B4-A2F3-A776CB9CCA3B}">
      <dsp:nvSpPr>
        <dsp:cNvPr id="0" name=""/>
        <dsp:cNvSpPr/>
      </dsp:nvSpPr>
      <dsp:spPr>
        <a:xfrm>
          <a:off x="2679037" y="2034939"/>
          <a:ext cx="193237" cy="1961531"/>
        </a:xfrm>
        <a:custGeom>
          <a:avLst/>
          <a:gdLst/>
          <a:ahLst/>
          <a:cxnLst/>
          <a:rect l="0" t="0" r="0" b="0"/>
          <a:pathLst>
            <a:path>
              <a:moveTo>
                <a:pt x="0" y="0"/>
              </a:moveTo>
              <a:lnTo>
                <a:pt x="96618" y="0"/>
              </a:lnTo>
              <a:lnTo>
                <a:pt x="96618" y="1961531"/>
              </a:lnTo>
              <a:lnTo>
                <a:pt x="193237" y="196153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BO" sz="700" kern="1200"/>
        </a:p>
      </dsp:txBody>
      <dsp:txXfrm>
        <a:off x="2726380" y="2966429"/>
        <a:ext cx="98551" cy="98551"/>
      </dsp:txXfrm>
    </dsp:sp>
    <dsp:sp modelId="{329F220A-FC56-4436-871F-9387C7E11022}">
      <dsp:nvSpPr>
        <dsp:cNvPr id="0" name=""/>
        <dsp:cNvSpPr/>
      </dsp:nvSpPr>
      <dsp:spPr>
        <a:xfrm>
          <a:off x="4325982" y="1572300"/>
          <a:ext cx="402548" cy="1098912"/>
        </a:xfrm>
        <a:custGeom>
          <a:avLst/>
          <a:gdLst/>
          <a:ahLst/>
          <a:cxnLst/>
          <a:rect l="0" t="0" r="0" b="0"/>
          <a:pathLst>
            <a:path>
              <a:moveTo>
                <a:pt x="0" y="0"/>
              </a:moveTo>
              <a:lnTo>
                <a:pt x="201274" y="0"/>
              </a:lnTo>
              <a:lnTo>
                <a:pt x="201274" y="1098912"/>
              </a:lnTo>
              <a:lnTo>
                <a:pt x="402548" y="1098912"/>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4497998" y="2092498"/>
        <a:ext cx="58516" cy="58516"/>
      </dsp:txXfrm>
    </dsp:sp>
    <dsp:sp modelId="{7DF5C0CE-14BC-46CF-95E2-FEDE99376126}">
      <dsp:nvSpPr>
        <dsp:cNvPr id="0" name=""/>
        <dsp:cNvSpPr/>
      </dsp:nvSpPr>
      <dsp:spPr>
        <a:xfrm>
          <a:off x="4325982" y="1572300"/>
          <a:ext cx="402548" cy="450836"/>
        </a:xfrm>
        <a:custGeom>
          <a:avLst/>
          <a:gdLst/>
          <a:ahLst/>
          <a:cxnLst/>
          <a:rect l="0" t="0" r="0" b="0"/>
          <a:pathLst>
            <a:path>
              <a:moveTo>
                <a:pt x="0" y="0"/>
              </a:moveTo>
              <a:lnTo>
                <a:pt x="201274" y="0"/>
              </a:lnTo>
              <a:lnTo>
                <a:pt x="201274" y="450836"/>
              </a:lnTo>
              <a:lnTo>
                <a:pt x="402548" y="450836"/>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4512146" y="1782608"/>
        <a:ext cx="30219" cy="30219"/>
      </dsp:txXfrm>
    </dsp:sp>
    <dsp:sp modelId="{E1311BE3-17E6-4946-BAF2-C07C5F884617}">
      <dsp:nvSpPr>
        <dsp:cNvPr id="0" name=""/>
        <dsp:cNvSpPr/>
      </dsp:nvSpPr>
      <dsp:spPr>
        <a:xfrm>
          <a:off x="4325982" y="1320584"/>
          <a:ext cx="363602" cy="251716"/>
        </a:xfrm>
        <a:custGeom>
          <a:avLst/>
          <a:gdLst/>
          <a:ahLst/>
          <a:cxnLst/>
          <a:rect l="0" t="0" r="0" b="0"/>
          <a:pathLst>
            <a:path>
              <a:moveTo>
                <a:pt x="0" y="251716"/>
              </a:moveTo>
              <a:lnTo>
                <a:pt x="181801" y="251716"/>
              </a:lnTo>
              <a:lnTo>
                <a:pt x="181801" y="0"/>
              </a:lnTo>
              <a:lnTo>
                <a:pt x="363602" y="0"/>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4496727" y="1435386"/>
        <a:ext cx="22111" cy="22111"/>
      </dsp:txXfrm>
    </dsp:sp>
    <dsp:sp modelId="{7D727AEF-4A2E-4B99-8B10-99527AFE5F9B}">
      <dsp:nvSpPr>
        <dsp:cNvPr id="0" name=""/>
        <dsp:cNvSpPr/>
      </dsp:nvSpPr>
      <dsp:spPr>
        <a:xfrm>
          <a:off x="4325982" y="472755"/>
          <a:ext cx="363602" cy="1099545"/>
        </a:xfrm>
        <a:custGeom>
          <a:avLst/>
          <a:gdLst/>
          <a:ahLst/>
          <a:cxnLst/>
          <a:rect l="0" t="0" r="0" b="0"/>
          <a:pathLst>
            <a:path>
              <a:moveTo>
                <a:pt x="0" y="1099545"/>
              </a:moveTo>
              <a:lnTo>
                <a:pt x="181801" y="1099545"/>
              </a:lnTo>
              <a:lnTo>
                <a:pt x="181801" y="0"/>
              </a:lnTo>
              <a:lnTo>
                <a:pt x="363602" y="0"/>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4478830" y="993575"/>
        <a:ext cx="57905" cy="57905"/>
      </dsp:txXfrm>
    </dsp:sp>
    <dsp:sp modelId="{A2D7AAA0-C3DD-4158-8028-D46FEBC47356}">
      <dsp:nvSpPr>
        <dsp:cNvPr id="0" name=""/>
        <dsp:cNvSpPr/>
      </dsp:nvSpPr>
      <dsp:spPr>
        <a:xfrm>
          <a:off x="2679037" y="1572300"/>
          <a:ext cx="184462" cy="462639"/>
        </a:xfrm>
        <a:custGeom>
          <a:avLst/>
          <a:gdLst/>
          <a:ahLst/>
          <a:cxnLst/>
          <a:rect l="0" t="0" r="0" b="0"/>
          <a:pathLst>
            <a:path>
              <a:moveTo>
                <a:pt x="0" y="462639"/>
              </a:moveTo>
              <a:lnTo>
                <a:pt x="92231" y="462639"/>
              </a:lnTo>
              <a:lnTo>
                <a:pt x="92231" y="0"/>
              </a:lnTo>
              <a:lnTo>
                <a:pt x="184462" y="0"/>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BO" sz="500" kern="1200"/>
        </a:p>
      </dsp:txBody>
      <dsp:txXfrm>
        <a:off x="2758817" y="1791168"/>
        <a:ext cx="24902" cy="24902"/>
      </dsp:txXfrm>
    </dsp:sp>
    <dsp:sp modelId="{D4CB6DDB-6B0E-49E4-A172-6B94287C9F3B}">
      <dsp:nvSpPr>
        <dsp:cNvPr id="0" name=""/>
        <dsp:cNvSpPr/>
      </dsp:nvSpPr>
      <dsp:spPr>
        <a:xfrm rot="16200000">
          <a:off x="1282733" y="1812000"/>
          <a:ext cx="2346729" cy="4458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BO" sz="2300" b="1" kern="1200" dirty="0" smtClean="0"/>
            <a:t>Ethernet 10BASE-T</a:t>
          </a:r>
          <a:endParaRPr lang="es-BO" sz="2300" kern="1200" dirty="0"/>
        </a:p>
      </dsp:txBody>
      <dsp:txXfrm>
        <a:off x="1282733" y="1812000"/>
        <a:ext cx="2346729" cy="445878"/>
      </dsp:txXfrm>
    </dsp:sp>
    <dsp:sp modelId="{25DFCBD2-361F-4F11-AC0A-6A42282D4CCC}">
      <dsp:nvSpPr>
        <dsp:cNvPr id="0" name=""/>
        <dsp:cNvSpPr/>
      </dsp:nvSpPr>
      <dsp:spPr>
        <a:xfrm>
          <a:off x="2863500" y="1349361"/>
          <a:ext cx="1462481" cy="44587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kern="1200" dirty="0" smtClean="0"/>
            <a:t>Introducción</a:t>
          </a:r>
          <a:endParaRPr lang="es-BO" sz="1300" kern="1200" dirty="0"/>
        </a:p>
      </dsp:txBody>
      <dsp:txXfrm>
        <a:off x="2863500" y="1349361"/>
        <a:ext cx="1462481" cy="445878"/>
      </dsp:txXfrm>
    </dsp:sp>
    <dsp:sp modelId="{21E8744E-C263-4A77-A089-9C075F7033F7}">
      <dsp:nvSpPr>
        <dsp:cNvPr id="0" name=""/>
        <dsp:cNvSpPr/>
      </dsp:nvSpPr>
      <dsp:spPr>
        <a:xfrm>
          <a:off x="4689584" y="249815"/>
          <a:ext cx="1462481" cy="44587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kern="1200" dirty="0" smtClean="0"/>
            <a:t>¿Cuándo comenzó?</a:t>
          </a:r>
          <a:endParaRPr lang="es-BO" sz="1300" kern="1200" dirty="0"/>
        </a:p>
      </dsp:txBody>
      <dsp:txXfrm>
        <a:off x="4689584" y="249815"/>
        <a:ext cx="1462481" cy="445878"/>
      </dsp:txXfrm>
    </dsp:sp>
    <dsp:sp modelId="{C1C6196D-D50A-4A5A-8BC1-4B21C7D047E0}">
      <dsp:nvSpPr>
        <dsp:cNvPr id="0" name=""/>
        <dsp:cNvSpPr/>
      </dsp:nvSpPr>
      <dsp:spPr>
        <a:xfrm>
          <a:off x="4689584" y="1097644"/>
          <a:ext cx="1462481" cy="44587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kern="1200" dirty="0" smtClean="0"/>
            <a:t>Características</a:t>
          </a:r>
          <a:endParaRPr lang="es-BO" sz="1300" kern="1200" dirty="0"/>
        </a:p>
      </dsp:txBody>
      <dsp:txXfrm>
        <a:off x="4689584" y="1097644"/>
        <a:ext cx="1462481" cy="445878"/>
      </dsp:txXfrm>
    </dsp:sp>
    <dsp:sp modelId="{9A2D01F5-2BCA-4D2F-8F0C-4C3EAB0C08CA}">
      <dsp:nvSpPr>
        <dsp:cNvPr id="0" name=""/>
        <dsp:cNvSpPr/>
      </dsp:nvSpPr>
      <dsp:spPr>
        <a:xfrm>
          <a:off x="4728530" y="1800198"/>
          <a:ext cx="1462481" cy="44587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kern="1200" dirty="0" smtClean="0"/>
            <a:t>Ventajas</a:t>
          </a:r>
          <a:endParaRPr lang="es-BO" sz="1300" kern="1200" dirty="0"/>
        </a:p>
      </dsp:txBody>
      <dsp:txXfrm>
        <a:off x="4728530" y="1800198"/>
        <a:ext cx="1462481" cy="445878"/>
      </dsp:txXfrm>
    </dsp:sp>
    <dsp:sp modelId="{F0A98D2E-8948-47DC-8858-23A69C075F46}">
      <dsp:nvSpPr>
        <dsp:cNvPr id="0" name=""/>
        <dsp:cNvSpPr/>
      </dsp:nvSpPr>
      <dsp:spPr>
        <a:xfrm>
          <a:off x="4728530" y="2448273"/>
          <a:ext cx="1462481" cy="44587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kern="1200" dirty="0" smtClean="0"/>
            <a:t>Desventajas</a:t>
          </a:r>
          <a:endParaRPr lang="es-BO" sz="1300" kern="1200" dirty="0"/>
        </a:p>
      </dsp:txBody>
      <dsp:txXfrm>
        <a:off x="4728530" y="2448273"/>
        <a:ext cx="1462481" cy="445878"/>
      </dsp:txXfrm>
    </dsp:sp>
    <dsp:sp modelId="{068E4252-697A-4DF5-881B-6ED74A62B5E1}">
      <dsp:nvSpPr>
        <dsp:cNvPr id="0" name=""/>
        <dsp:cNvSpPr/>
      </dsp:nvSpPr>
      <dsp:spPr>
        <a:xfrm>
          <a:off x="2872275" y="3773531"/>
          <a:ext cx="1462481" cy="44587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dirty="0" smtClean="0"/>
            <a:t>¿Qué es Ethernet 10BASE-T?</a:t>
          </a:r>
        </a:p>
      </dsp:txBody>
      <dsp:txXfrm>
        <a:off x="2872275" y="3773531"/>
        <a:ext cx="1462481" cy="445878"/>
      </dsp:txXfrm>
    </dsp:sp>
    <dsp:sp modelId="{BB14ABA8-224B-4878-9F40-F018CDDC88D2}">
      <dsp:nvSpPr>
        <dsp:cNvPr id="0" name=""/>
        <dsp:cNvSpPr/>
      </dsp:nvSpPr>
      <dsp:spPr>
        <a:xfrm>
          <a:off x="4694556" y="3182519"/>
          <a:ext cx="1462481" cy="44587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dirty="0" smtClean="0"/>
            <a:t>Medio físico</a:t>
          </a:r>
          <a:endParaRPr lang="es-BO" sz="1300" kern="1200" dirty="0"/>
        </a:p>
      </dsp:txBody>
      <dsp:txXfrm>
        <a:off x="4694556" y="3182519"/>
        <a:ext cx="1462481" cy="445878"/>
      </dsp:txXfrm>
    </dsp:sp>
    <dsp:sp modelId="{65A550F6-F5CC-411D-BE76-7FC89C582301}">
      <dsp:nvSpPr>
        <dsp:cNvPr id="0" name=""/>
        <dsp:cNvSpPr/>
      </dsp:nvSpPr>
      <dsp:spPr>
        <a:xfrm>
          <a:off x="4694556" y="3739868"/>
          <a:ext cx="1462481" cy="44587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dirty="0" smtClean="0"/>
            <a:t>Señalización</a:t>
          </a:r>
          <a:endParaRPr lang="es-BO" sz="1300" kern="1200" dirty="0"/>
        </a:p>
      </dsp:txBody>
      <dsp:txXfrm>
        <a:off x="4694556" y="3739868"/>
        <a:ext cx="1462481" cy="445878"/>
      </dsp:txXfrm>
    </dsp:sp>
    <dsp:sp modelId="{AEC411E9-A060-4444-ADF2-BF557D51458F}">
      <dsp:nvSpPr>
        <dsp:cNvPr id="0" name=""/>
        <dsp:cNvSpPr/>
      </dsp:nvSpPr>
      <dsp:spPr>
        <a:xfrm>
          <a:off x="4694556" y="4297216"/>
          <a:ext cx="1462481" cy="44587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dirty="0" smtClean="0"/>
            <a:t>Morfología del cable</a:t>
          </a:r>
          <a:endParaRPr lang="es-BO" sz="1300" kern="1200" dirty="0"/>
        </a:p>
      </dsp:txBody>
      <dsp:txXfrm>
        <a:off x="4694556" y="4297216"/>
        <a:ext cx="1462481" cy="445878"/>
      </dsp:txXfrm>
    </dsp:sp>
    <dsp:sp modelId="{1854D9D2-9BE1-4D3C-A9BA-2A6916B90B44}">
      <dsp:nvSpPr>
        <dsp:cNvPr id="0" name=""/>
        <dsp:cNvSpPr/>
      </dsp:nvSpPr>
      <dsp:spPr>
        <a:xfrm>
          <a:off x="6481490" y="1951337"/>
          <a:ext cx="1462481" cy="4458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dirty="0" smtClean="0"/>
            <a:t>Cable UTP</a:t>
          </a:r>
          <a:endParaRPr lang="es-BO" sz="1300" kern="1200" dirty="0"/>
        </a:p>
      </dsp:txBody>
      <dsp:txXfrm>
        <a:off x="6481490" y="1951337"/>
        <a:ext cx="1462481" cy="445878"/>
      </dsp:txXfrm>
    </dsp:sp>
    <dsp:sp modelId="{211BC01E-86D6-42B6-BCE5-B9B040677630}">
      <dsp:nvSpPr>
        <dsp:cNvPr id="0" name=""/>
        <dsp:cNvSpPr/>
      </dsp:nvSpPr>
      <dsp:spPr>
        <a:xfrm>
          <a:off x="6481490" y="2508685"/>
          <a:ext cx="1462481" cy="4458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smtClean="0"/>
            <a:t>NIC (Interfaz de red)</a:t>
          </a:r>
          <a:endParaRPr lang="es-BO" sz="1300" kern="1200" dirty="0"/>
        </a:p>
      </dsp:txBody>
      <dsp:txXfrm>
        <a:off x="6481490" y="2508685"/>
        <a:ext cx="1462481" cy="445878"/>
      </dsp:txXfrm>
    </dsp:sp>
    <dsp:sp modelId="{53BB5A9A-1A5B-4542-B8ED-C96D8A7BC028}">
      <dsp:nvSpPr>
        <dsp:cNvPr id="0" name=""/>
        <dsp:cNvSpPr/>
      </dsp:nvSpPr>
      <dsp:spPr>
        <a:xfrm>
          <a:off x="6481490" y="3066034"/>
          <a:ext cx="1462481" cy="4458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dirty="0" smtClean="0"/>
            <a:t>Hub 10BASE-T (repetidor)</a:t>
          </a:r>
          <a:endParaRPr lang="es-BO" sz="1300" kern="1200" dirty="0"/>
        </a:p>
      </dsp:txBody>
      <dsp:txXfrm>
        <a:off x="6481490" y="3066034"/>
        <a:ext cx="1462481" cy="445878"/>
      </dsp:txXfrm>
    </dsp:sp>
    <dsp:sp modelId="{B4F651FC-0E03-4E74-8476-88AD08D7D416}">
      <dsp:nvSpPr>
        <dsp:cNvPr id="0" name=""/>
        <dsp:cNvSpPr/>
      </dsp:nvSpPr>
      <dsp:spPr>
        <a:xfrm>
          <a:off x="6481490" y="3623382"/>
          <a:ext cx="1462481" cy="4458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dirty="0" smtClean="0"/>
            <a:t>Cable cruzado (Crossover)</a:t>
          </a:r>
          <a:endParaRPr lang="es-BO" sz="1300" kern="1200" dirty="0"/>
        </a:p>
      </dsp:txBody>
      <dsp:txXfrm>
        <a:off x="6481490" y="3623382"/>
        <a:ext cx="1462481" cy="445878"/>
      </dsp:txXfrm>
    </dsp:sp>
    <dsp:sp modelId="{F451EE09-7288-4A37-888C-420DB737E86E}">
      <dsp:nvSpPr>
        <dsp:cNvPr id="0" name=""/>
        <dsp:cNvSpPr/>
      </dsp:nvSpPr>
      <dsp:spPr>
        <a:xfrm>
          <a:off x="6481490" y="4180730"/>
          <a:ext cx="1462481" cy="4458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dirty="0" smtClean="0"/>
            <a:t>Cables patch/línea de par trenzado</a:t>
          </a:r>
          <a:endParaRPr lang="es-BO" sz="1300" kern="1200" dirty="0"/>
        </a:p>
      </dsp:txBody>
      <dsp:txXfrm>
        <a:off x="6481490" y="4180730"/>
        <a:ext cx="1462481" cy="445878"/>
      </dsp:txXfrm>
    </dsp:sp>
    <dsp:sp modelId="{91A196F8-6285-4A2E-A05C-8E04F066BBBF}">
      <dsp:nvSpPr>
        <dsp:cNvPr id="0" name=""/>
        <dsp:cNvSpPr/>
      </dsp:nvSpPr>
      <dsp:spPr>
        <a:xfrm>
          <a:off x="6481490" y="4738078"/>
          <a:ext cx="1462481" cy="4458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s-BO" sz="1300" b="1" kern="1200" smtClean="0"/>
            <a:t>Prueba de integridad de enlace</a:t>
          </a:r>
          <a:endParaRPr lang="es-BO" sz="1300" kern="1200" dirty="0"/>
        </a:p>
      </dsp:txBody>
      <dsp:txXfrm>
        <a:off x="6481490" y="4738078"/>
        <a:ext cx="1462481" cy="44587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B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173681-C32E-4A49-B6EE-37C3BDC64A7F}" type="datetimeFigureOut">
              <a:rPr lang="es-BO" smtClean="0"/>
              <a:t>4/9/2015</a:t>
            </a:fld>
            <a:endParaRPr lang="es-B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B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B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B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C25DDE-FEEA-4305-8094-6672835E1B20}" type="slidenum">
              <a:rPr lang="es-BO" smtClean="0"/>
              <a:t>‹Nº›</a:t>
            </a:fld>
            <a:endParaRPr lang="es-BO"/>
          </a:p>
        </p:txBody>
      </p:sp>
    </p:spTree>
    <p:extLst>
      <p:ext uri="{BB962C8B-B14F-4D97-AF65-F5344CB8AC3E}">
        <p14:creationId xmlns:p14="http://schemas.microsoft.com/office/powerpoint/2010/main" val="137657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BO" dirty="0"/>
          </a:p>
        </p:txBody>
      </p:sp>
      <p:sp>
        <p:nvSpPr>
          <p:cNvPr id="4" name="3 Marcador de número de diapositiva"/>
          <p:cNvSpPr>
            <a:spLocks noGrp="1"/>
          </p:cNvSpPr>
          <p:nvPr>
            <p:ph type="sldNum" sz="quarter" idx="10"/>
          </p:nvPr>
        </p:nvSpPr>
        <p:spPr/>
        <p:txBody>
          <a:bodyPr/>
          <a:lstStyle/>
          <a:p>
            <a:fld id="{0B5F1A97-DA16-4697-BC32-8CB5022F3389}" type="slidenum">
              <a:rPr lang="es-BO" smtClean="0"/>
              <a:t>24</a:t>
            </a:fld>
            <a:endParaRPr lang="es-BO"/>
          </a:p>
        </p:txBody>
      </p:sp>
    </p:spTree>
    <p:extLst>
      <p:ext uri="{BB962C8B-B14F-4D97-AF65-F5344CB8AC3E}">
        <p14:creationId xmlns:p14="http://schemas.microsoft.com/office/powerpoint/2010/main" val="17970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050DEE4E-F82C-4A49-9E28-D0F2C91AB77D}" type="slidenum">
              <a:rPr lang="es-ES" smtClean="0"/>
              <a:t>81</a:t>
            </a:fld>
            <a:endParaRPr lang="es-ES"/>
          </a:p>
        </p:txBody>
      </p:sp>
    </p:spTree>
    <p:extLst>
      <p:ext uri="{BB962C8B-B14F-4D97-AF65-F5344CB8AC3E}">
        <p14:creationId xmlns:p14="http://schemas.microsoft.com/office/powerpoint/2010/main" val="986419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050DEE4E-F82C-4A49-9E28-D0F2C91AB77D}" type="slidenum">
              <a:rPr lang="es-ES" smtClean="0"/>
              <a:t>82</a:t>
            </a:fld>
            <a:endParaRPr lang="es-ES"/>
          </a:p>
        </p:txBody>
      </p:sp>
    </p:spTree>
    <p:extLst>
      <p:ext uri="{BB962C8B-B14F-4D97-AF65-F5344CB8AC3E}">
        <p14:creationId xmlns:p14="http://schemas.microsoft.com/office/powerpoint/2010/main" val="98641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050DEE4E-F82C-4A49-9E28-D0F2C91AB77D}" type="slidenum">
              <a:rPr lang="es-ES" smtClean="0"/>
              <a:t>85</a:t>
            </a:fld>
            <a:endParaRPr lang="es-ES"/>
          </a:p>
        </p:txBody>
      </p:sp>
    </p:spTree>
    <p:extLst>
      <p:ext uri="{BB962C8B-B14F-4D97-AF65-F5344CB8AC3E}">
        <p14:creationId xmlns:p14="http://schemas.microsoft.com/office/powerpoint/2010/main" val="98641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050DEE4E-F82C-4A49-9E28-D0F2C91AB77D}" type="slidenum">
              <a:rPr lang="es-ES" smtClean="0"/>
              <a:t>87</a:t>
            </a:fld>
            <a:endParaRPr lang="es-ES"/>
          </a:p>
        </p:txBody>
      </p:sp>
    </p:spTree>
    <p:extLst>
      <p:ext uri="{BB962C8B-B14F-4D97-AF65-F5344CB8AC3E}">
        <p14:creationId xmlns:p14="http://schemas.microsoft.com/office/powerpoint/2010/main" val="986419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050DEE4E-F82C-4A49-9E28-D0F2C91AB77D}" type="slidenum">
              <a:rPr lang="es-ES" smtClean="0"/>
              <a:t>89</a:t>
            </a:fld>
            <a:endParaRPr lang="es-ES"/>
          </a:p>
        </p:txBody>
      </p:sp>
    </p:spTree>
    <p:extLst>
      <p:ext uri="{BB962C8B-B14F-4D97-AF65-F5344CB8AC3E}">
        <p14:creationId xmlns:p14="http://schemas.microsoft.com/office/powerpoint/2010/main" val="986419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050DEE4E-F82C-4A49-9E28-D0F2C91AB77D}" type="slidenum">
              <a:rPr lang="es-ES" smtClean="0"/>
              <a:t>102</a:t>
            </a:fld>
            <a:endParaRPr lang="es-ES"/>
          </a:p>
        </p:txBody>
      </p:sp>
    </p:spTree>
    <p:extLst>
      <p:ext uri="{BB962C8B-B14F-4D97-AF65-F5344CB8AC3E}">
        <p14:creationId xmlns:p14="http://schemas.microsoft.com/office/powerpoint/2010/main" val="986419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CE3D0742-4060-43C7-A883-D1E0D5CDA8C7}" type="slidenum">
              <a:rPr lang="es-ES" smtClean="0"/>
              <a:t>120</a:t>
            </a:fld>
            <a:endParaRPr lang="es-ES"/>
          </a:p>
        </p:txBody>
      </p:sp>
    </p:spTree>
    <p:extLst>
      <p:ext uri="{BB962C8B-B14F-4D97-AF65-F5344CB8AC3E}">
        <p14:creationId xmlns:p14="http://schemas.microsoft.com/office/powerpoint/2010/main" val="832957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9DE9EE0-33EA-4E17-921C-B8159FEA1AF9}" type="datetimeFigureOut">
              <a:rPr lang="es-ES" smtClean="0"/>
              <a:t>04/09/2015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1536741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9DE9EE0-33EA-4E17-921C-B8159FEA1AF9}" type="datetimeFigureOut">
              <a:rPr lang="es-ES" smtClean="0"/>
              <a:t>04/09/2015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64823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9DE9EE0-33EA-4E17-921C-B8159FEA1AF9}" type="datetimeFigureOut">
              <a:rPr lang="es-ES" smtClean="0"/>
              <a:t>04/09/2015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3094611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9DE9EE0-33EA-4E17-921C-B8159FEA1AF9}" type="datetimeFigureOut">
              <a:rPr lang="es-ES" smtClean="0"/>
              <a:t>04/09/2015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2688784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9DE9EE0-33EA-4E17-921C-B8159FEA1AF9}" type="datetimeFigureOut">
              <a:rPr lang="es-ES" smtClean="0"/>
              <a:t>04/09/2015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187290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9DE9EE0-33EA-4E17-921C-B8159FEA1AF9}" type="datetimeFigureOut">
              <a:rPr lang="es-ES" smtClean="0"/>
              <a:t>04/09/2015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182894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9DE9EE0-33EA-4E17-921C-B8159FEA1AF9}" type="datetimeFigureOut">
              <a:rPr lang="es-ES" smtClean="0"/>
              <a:t>04/09/2015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4098016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9DE9EE0-33EA-4E17-921C-B8159FEA1AF9}" type="datetimeFigureOut">
              <a:rPr lang="es-ES" smtClean="0"/>
              <a:t>04/09/2015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364919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9DE9EE0-33EA-4E17-921C-B8159FEA1AF9}" type="datetimeFigureOut">
              <a:rPr lang="es-ES" smtClean="0"/>
              <a:t>04/09/2015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2956857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9DE9EE0-33EA-4E17-921C-B8159FEA1AF9}" type="datetimeFigureOut">
              <a:rPr lang="es-ES" smtClean="0"/>
              <a:t>04/09/2015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904299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9DE9EE0-33EA-4E17-921C-B8159FEA1AF9}" type="datetimeFigureOut">
              <a:rPr lang="es-ES" smtClean="0"/>
              <a:t>04/09/2015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ED53E1F-922B-418A-B9A7-C3E092AF5567}" type="slidenum">
              <a:rPr lang="es-ES" smtClean="0"/>
              <a:t>‹Nº›</a:t>
            </a:fld>
            <a:endParaRPr lang="es-ES"/>
          </a:p>
        </p:txBody>
      </p:sp>
    </p:spTree>
    <p:extLst>
      <p:ext uri="{BB962C8B-B14F-4D97-AF65-F5344CB8AC3E}">
        <p14:creationId xmlns:p14="http://schemas.microsoft.com/office/powerpoint/2010/main" val="26519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E9EE0-33EA-4E17-921C-B8159FEA1AF9}" type="datetimeFigureOut">
              <a:rPr lang="es-ES" smtClean="0"/>
              <a:t>04/09/2015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D53E1F-922B-418A-B9A7-C3E092AF5567}" type="slidenum">
              <a:rPr lang="es-ES" smtClean="0"/>
              <a:t>‹Nº›</a:t>
            </a:fld>
            <a:endParaRPr lang="es-ES"/>
          </a:p>
        </p:txBody>
      </p:sp>
    </p:spTree>
    <p:extLst>
      <p:ext uri="{BB962C8B-B14F-4D97-AF65-F5344CB8AC3E}">
        <p14:creationId xmlns:p14="http://schemas.microsoft.com/office/powerpoint/2010/main" val="99156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gif"/></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gif"/></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es.wikipedia.org/wiki/IEEE"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es.wikipedia.org/wiki/IEEE" TargetMode="External"/><Relationship Id="rId2" Type="http://schemas.openxmlformats.org/officeDocument/2006/relationships/hyperlink" Target="http://es.wikipedia.org/wiki/Network_Interface_Card" TargetMode="External"/><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es.wikipedia.org/wiki/Hardware"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es.wikipedia.org/wiki/Asynchronous_Transfer_Mode" TargetMode="External"/><Relationship Id="rId3" Type="http://schemas.openxmlformats.org/officeDocument/2006/relationships/hyperlink" Target="http://es.wikipedia.org/wiki/IEEE_802.3" TargetMode="External"/><Relationship Id="rId7" Type="http://schemas.openxmlformats.org/officeDocument/2006/relationships/hyperlink" Target="http://es.wikipedia.org/wiki/Wi-Fi" TargetMode="External"/><Relationship Id="rId2" Type="http://schemas.openxmlformats.org/officeDocument/2006/relationships/hyperlink" Target="http://es.wikipedia.org/wiki/Ethernet" TargetMode="External"/><Relationship Id="rId1" Type="http://schemas.openxmlformats.org/officeDocument/2006/relationships/slideLayout" Target="../slideLayouts/slideLayout2.xml"/><Relationship Id="rId6" Type="http://schemas.openxmlformats.org/officeDocument/2006/relationships/hyperlink" Target="http://es.wikipedia.org/wiki/Red_inal%C3%A1mbrica" TargetMode="External"/><Relationship Id="rId5" Type="http://schemas.openxmlformats.org/officeDocument/2006/relationships/hyperlink" Target="http://es.wikipedia.org/wiki/IEEE_802.11" TargetMode="External"/><Relationship Id="rId4" Type="http://schemas.openxmlformats.org/officeDocument/2006/relationships/hyperlink" Target="http://es.wikipedia.org/wiki/Token_Ring"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es.wikipedia.org/wiki/Trama_de_red" TargetMode="External"/><Relationship Id="rId2" Type="http://schemas.openxmlformats.org/officeDocument/2006/relationships/hyperlink" Target="http://es.wikipedia.org/wiki/Capa_de_enlace_de_dato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es.wikipedia.org/wiki/MAC_spoofin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05469" y="1528549"/>
            <a:ext cx="9891080" cy="3343701"/>
          </a:xfrm>
        </p:spPr>
        <p:txBody>
          <a:bodyPr>
            <a:normAutofit fontScale="90000"/>
          </a:bodyPr>
          <a:lstStyle/>
          <a:p>
            <a:r>
              <a:rPr lang="es-BO" dirty="0" smtClean="0"/>
              <a:t/>
            </a:r>
            <a:br>
              <a:rPr lang="es-BO" dirty="0" smtClean="0"/>
            </a:br>
            <a:r>
              <a:rPr lang="es-BO" dirty="0"/>
              <a:t/>
            </a:r>
            <a:br>
              <a:rPr lang="es-BO" dirty="0"/>
            </a:br>
            <a:r>
              <a:rPr lang="es-BO" dirty="0" smtClean="0"/>
              <a:t/>
            </a:r>
            <a:br>
              <a:rPr lang="es-BO" dirty="0" smtClean="0"/>
            </a:br>
            <a:r>
              <a:rPr lang="es-BO" b="1" dirty="0" smtClean="0">
                <a:ln w="10541" cmpd="sng">
                  <a:solidFill>
                    <a:schemeClr val="accent1">
                      <a:shade val="88000"/>
                      <a:satMod val="110000"/>
                    </a:schemeClr>
                  </a:solidFill>
                  <a:prstDash val="solid"/>
                </a:ln>
                <a:latin typeface="Arial" pitchFamily="34" charset="0"/>
                <a:cs typeface="Arial" panose="020B0604020202020204" pitchFamily="34" charset="0"/>
              </a:rPr>
              <a:t>Grupo # 4</a:t>
            </a:r>
            <a:br>
              <a:rPr lang="es-BO" b="1" dirty="0" smtClean="0">
                <a:ln w="10541" cmpd="sng">
                  <a:solidFill>
                    <a:schemeClr val="accent1">
                      <a:shade val="88000"/>
                      <a:satMod val="110000"/>
                    </a:schemeClr>
                  </a:solidFill>
                  <a:prstDash val="solid"/>
                </a:ln>
                <a:latin typeface="Arial" pitchFamily="34" charset="0"/>
                <a:cs typeface="Arial" panose="020B0604020202020204" pitchFamily="34" charset="0"/>
              </a:rPr>
            </a:br>
            <a:r>
              <a:rPr lang="es-BO" b="1" dirty="0">
                <a:ln w="10541" cmpd="sng">
                  <a:solidFill>
                    <a:schemeClr val="accent1">
                      <a:shade val="88000"/>
                      <a:satMod val="110000"/>
                    </a:schemeClr>
                  </a:solidFill>
                  <a:prstDash val="solid"/>
                </a:ln>
                <a:latin typeface="Arial" pitchFamily="34" charset="0"/>
                <a:cs typeface="Arial" pitchFamily="34" charset="0"/>
              </a:rPr>
              <a:t/>
            </a:r>
            <a:br>
              <a:rPr lang="es-BO" b="1" dirty="0">
                <a:ln w="10541" cmpd="sng">
                  <a:solidFill>
                    <a:schemeClr val="accent1">
                      <a:shade val="88000"/>
                      <a:satMod val="110000"/>
                    </a:schemeClr>
                  </a:solidFill>
                  <a:prstDash val="solid"/>
                </a:ln>
                <a:latin typeface="Arial" pitchFamily="34" charset="0"/>
                <a:cs typeface="Arial" pitchFamily="34" charset="0"/>
              </a:rPr>
            </a:br>
            <a:r>
              <a:rPr lang="es-BO" b="1" dirty="0" smtClean="0">
                <a:ln w="10541" cmpd="sng">
                  <a:solidFill>
                    <a:schemeClr val="accent1">
                      <a:shade val="88000"/>
                      <a:satMod val="110000"/>
                    </a:schemeClr>
                  </a:solidFill>
                  <a:prstDash val="solid"/>
                </a:ln>
                <a:latin typeface="Arial" pitchFamily="34" charset="0"/>
                <a:cs typeface="Arial" pitchFamily="34" charset="0"/>
              </a:rPr>
              <a:t>“ Capa de Enlace de Datos ”</a:t>
            </a:r>
            <a:r>
              <a:rPr lang="es-BO" dirty="0" smtClean="0"/>
              <a:t/>
            </a:r>
            <a:br>
              <a:rPr lang="es-BO" dirty="0" smtClean="0"/>
            </a:br>
            <a:endParaRPr lang="es-ES" dirty="0"/>
          </a:p>
        </p:txBody>
      </p:sp>
    </p:spTree>
    <p:extLst>
      <p:ext uri="{BB962C8B-B14F-4D97-AF65-F5344CB8AC3E}">
        <p14:creationId xmlns:p14="http://schemas.microsoft.com/office/powerpoint/2010/main" val="14603120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5" name="CuadroTexto 4"/>
          <p:cNvSpPr txBox="1"/>
          <p:nvPr/>
        </p:nvSpPr>
        <p:spPr>
          <a:xfrm>
            <a:off x="3562001" y="490486"/>
            <a:ext cx="4262718" cy="400110"/>
          </a:xfrm>
          <a:prstGeom prst="rect">
            <a:avLst/>
          </a:prstGeom>
          <a:noFill/>
        </p:spPr>
        <p:txBody>
          <a:bodyPr wrap="square" rtlCol="0">
            <a:spAutoFit/>
          </a:bodyPr>
          <a:lstStyle/>
          <a:p>
            <a:r>
              <a:rPr lang="es-BO" sz="2000" b="1" dirty="0" smtClean="0"/>
              <a:t>INTRODUCCIÓN A ENLACE DE  DATOS</a:t>
            </a:r>
            <a:endParaRPr lang="es-ES" sz="2000" b="1" dirty="0"/>
          </a:p>
        </p:txBody>
      </p:sp>
      <p:sp>
        <p:nvSpPr>
          <p:cNvPr id="6" name="CuadroTexto 5"/>
          <p:cNvSpPr txBox="1"/>
          <p:nvPr/>
        </p:nvSpPr>
        <p:spPr>
          <a:xfrm>
            <a:off x="2409502" y="886465"/>
            <a:ext cx="5676705" cy="707886"/>
          </a:xfrm>
          <a:prstGeom prst="rect">
            <a:avLst/>
          </a:prstGeom>
          <a:noFill/>
        </p:spPr>
        <p:txBody>
          <a:bodyPr wrap="square" rtlCol="0">
            <a:spAutoFit/>
          </a:bodyPr>
          <a:lstStyle/>
          <a:p>
            <a:r>
              <a:rPr lang="es-BO" sz="2000" b="1" dirty="0" smtClean="0"/>
              <a:t>                 DETECCION Y CORRECCIÓN DE ERRORES</a:t>
            </a:r>
          </a:p>
          <a:p>
            <a:r>
              <a:rPr lang="es-BO" sz="2000" b="1" dirty="0"/>
              <a:t> </a:t>
            </a:r>
            <a:r>
              <a:rPr lang="es-BO" sz="2000" b="1" dirty="0" smtClean="0"/>
              <a:t>                                 “CODIGO HAMMING”</a:t>
            </a:r>
            <a:endParaRPr lang="es-ES" sz="2000" b="1" dirty="0"/>
          </a:p>
        </p:txBody>
      </p:sp>
      <p:graphicFrame>
        <p:nvGraphicFramePr>
          <p:cNvPr id="7" name="Tabla 6"/>
          <p:cNvGraphicFramePr>
            <a:graphicFrameLocks noGrp="1"/>
          </p:cNvGraphicFramePr>
          <p:nvPr>
            <p:extLst>
              <p:ext uri="{D42A27DB-BD31-4B8C-83A1-F6EECF244321}">
                <p14:modId xmlns:p14="http://schemas.microsoft.com/office/powerpoint/2010/main" val="306143312"/>
              </p:ext>
            </p:extLst>
          </p:nvPr>
        </p:nvGraphicFramePr>
        <p:xfrm>
          <a:off x="343990" y="2192043"/>
          <a:ext cx="11475120" cy="3786849"/>
        </p:xfrm>
        <a:graphic>
          <a:graphicData uri="http://schemas.openxmlformats.org/drawingml/2006/table">
            <a:tbl>
              <a:tblPr firstRow="1" bandRow="1">
                <a:tableStyleId>{5940675A-B579-460E-94D1-54222C63F5DA}</a:tableStyleId>
              </a:tblPr>
              <a:tblGrid>
                <a:gridCol w="796203"/>
                <a:gridCol w="733812"/>
                <a:gridCol w="765008"/>
                <a:gridCol w="765008"/>
                <a:gridCol w="765008"/>
                <a:gridCol w="765008"/>
                <a:gridCol w="765008"/>
                <a:gridCol w="765008"/>
                <a:gridCol w="765008"/>
                <a:gridCol w="765008"/>
                <a:gridCol w="765008"/>
                <a:gridCol w="765008"/>
                <a:gridCol w="592576"/>
                <a:gridCol w="610043"/>
                <a:gridCol w="1092406"/>
              </a:tblGrid>
              <a:tr h="386127">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rowSpan="2">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85799">
                <a:tc>
                  <a:txBody>
                    <a:bodyPr/>
                    <a:lstStyle/>
                    <a:p>
                      <a:r>
                        <a:rPr lang="es-BO" sz="2000" dirty="0" smtClean="0"/>
                        <a:t>Pos</a:t>
                      </a:r>
                      <a:endParaRPr lang="es-E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0001</a:t>
                      </a:r>
                    </a:p>
                    <a:p>
                      <a:pPr algn="ctr"/>
                      <a:r>
                        <a:rPr lang="es-BO" dirty="0" smtClean="0"/>
                        <a:t>(1)</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0010</a:t>
                      </a:r>
                    </a:p>
                    <a:p>
                      <a:pPr algn="ctr"/>
                      <a:r>
                        <a:rPr lang="es-BO" dirty="0" smtClean="0"/>
                        <a:t>(2)</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0011</a:t>
                      </a:r>
                    </a:p>
                    <a:p>
                      <a:pPr algn="ctr"/>
                      <a:r>
                        <a:rPr lang="es-BO" dirty="0" smtClean="0"/>
                        <a:t>(3)</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0100</a:t>
                      </a:r>
                    </a:p>
                    <a:p>
                      <a:pPr algn="ctr"/>
                      <a:r>
                        <a:rPr lang="es-BO" dirty="0" smtClean="0"/>
                        <a:t>(4)</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0101</a:t>
                      </a:r>
                    </a:p>
                    <a:p>
                      <a:pPr algn="ctr"/>
                      <a:r>
                        <a:rPr lang="es-BO" dirty="0" smtClean="0"/>
                        <a:t>(5)</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0110</a:t>
                      </a:r>
                    </a:p>
                    <a:p>
                      <a:pPr algn="ctr"/>
                      <a:r>
                        <a:rPr lang="es-BO" dirty="0" smtClean="0"/>
                        <a:t>(6)</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0111</a:t>
                      </a:r>
                    </a:p>
                    <a:p>
                      <a:pPr algn="ctr"/>
                      <a:r>
                        <a:rPr lang="es-BO" dirty="0" smtClean="0"/>
                        <a:t>(7)</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1000</a:t>
                      </a:r>
                    </a:p>
                    <a:p>
                      <a:pPr algn="ctr"/>
                      <a:r>
                        <a:rPr lang="es-BO" dirty="0" smtClean="0"/>
                        <a:t>(8)</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1001</a:t>
                      </a:r>
                    </a:p>
                    <a:p>
                      <a:pPr algn="ctr"/>
                      <a:r>
                        <a:rPr lang="es-BO" dirty="0" smtClean="0"/>
                        <a:t>(9)</a:t>
                      </a:r>
                    </a:p>
                    <a:p>
                      <a:pPr algn="ct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1010</a:t>
                      </a:r>
                    </a:p>
                    <a:p>
                      <a:pPr algn="ctr"/>
                      <a:r>
                        <a:rPr lang="es-BO" dirty="0" smtClean="0"/>
                        <a:t>(10)</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1011</a:t>
                      </a:r>
                    </a:p>
                    <a:p>
                      <a:pPr algn="ctr"/>
                      <a:r>
                        <a:rPr lang="es-BO" b="0" dirty="0" smtClean="0"/>
                        <a:t>(11)</a:t>
                      </a:r>
                      <a:endParaRPr lang="es-E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s-E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s-E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s-E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14387">
                <a:tc>
                  <a:txBody>
                    <a:bodyPr/>
                    <a:lstStyle/>
                    <a:p>
                      <a:r>
                        <a:rPr lang="es-BO" sz="1600" dirty="0" smtClean="0"/>
                        <a:t>Palabra</a:t>
                      </a:r>
                      <a:endParaRPr lang="es-E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14387">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14387">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14387">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14387">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14387">
                <a:tc>
                  <a:txBody>
                    <a:bodyPr/>
                    <a:lstStyle/>
                    <a:p>
                      <a:r>
                        <a:rPr lang="es-BO" dirty="0" err="1" smtClean="0"/>
                        <a:t>d+p</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CuadroTexto 7"/>
          <p:cNvSpPr txBox="1"/>
          <p:nvPr/>
        </p:nvSpPr>
        <p:spPr>
          <a:xfrm>
            <a:off x="1328168" y="2217708"/>
            <a:ext cx="667657" cy="400110"/>
          </a:xfrm>
          <a:prstGeom prst="rect">
            <a:avLst/>
          </a:prstGeom>
          <a:noFill/>
        </p:spPr>
        <p:txBody>
          <a:bodyPr wrap="square" rtlCol="0">
            <a:spAutoFit/>
          </a:bodyPr>
          <a:lstStyle/>
          <a:p>
            <a:r>
              <a:rPr lang="es-BO" sz="2000" b="1" dirty="0" smtClean="0"/>
              <a:t>P1</a:t>
            </a:r>
            <a:endParaRPr lang="es-ES" sz="2000" b="1" dirty="0"/>
          </a:p>
        </p:txBody>
      </p:sp>
      <p:sp>
        <p:nvSpPr>
          <p:cNvPr id="9" name="CuadroTexto 8"/>
          <p:cNvSpPr txBox="1"/>
          <p:nvPr/>
        </p:nvSpPr>
        <p:spPr>
          <a:xfrm>
            <a:off x="2041708" y="2217708"/>
            <a:ext cx="667657" cy="400110"/>
          </a:xfrm>
          <a:prstGeom prst="rect">
            <a:avLst/>
          </a:prstGeom>
          <a:noFill/>
        </p:spPr>
        <p:txBody>
          <a:bodyPr wrap="square" rtlCol="0">
            <a:spAutoFit/>
          </a:bodyPr>
          <a:lstStyle/>
          <a:p>
            <a:r>
              <a:rPr lang="es-BO" sz="2000" b="1" dirty="0" smtClean="0"/>
              <a:t>P2</a:t>
            </a:r>
            <a:endParaRPr lang="es-ES" sz="2000" b="1" dirty="0"/>
          </a:p>
        </p:txBody>
      </p:sp>
      <p:sp>
        <p:nvSpPr>
          <p:cNvPr id="10" name="CuadroTexto 9"/>
          <p:cNvSpPr txBox="1"/>
          <p:nvPr/>
        </p:nvSpPr>
        <p:spPr>
          <a:xfrm>
            <a:off x="3664727" y="2217708"/>
            <a:ext cx="667657" cy="400110"/>
          </a:xfrm>
          <a:prstGeom prst="rect">
            <a:avLst/>
          </a:prstGeom>
          <a:noFill/>
        </p:spPr>
        <p:txBody>
          <a:bodyPr wrap="square" rtlCol="0">
            <a:spAutoFit/>
          </a:bodyPr>
          <a:lstStyle/>
          <a:p>
            <a:r>
              <a:rPr lang="es-BO" sz="2000" b="1" dirty="0" smtClean="0"/>
              <a:t>P3</a:t>
            </a:r>
            <a:endParaRPr lang="es-ES" sz="2000" b="1" dirty="0"/>
          </a:p>
        </p:txBody>
      </p:sp>
      <p:sp>
        <p:nvSpPr>
          <p:cNvPr id="11" name="CuadroTexto 10"/>
          <p:cNvSpPr txBox="1"/>
          <p:nvPr/>
        </p:nvSpPr>
        <p:spPr>
          <a:xfrm>
            <a:off x="6611105" y="2217708"/>
            <a:ext cx="667657" cy="400110"/>
          </a:xfrm>
          <a:prstGeom prst="rect">
            <a:avLst/>
          </a:prstGeom>
          <a:noFill/>
        </p:spPr>
        <p:txBody>
          <a:bodyPr wrap="square" rtlCol="0">
            <a:spAutoFit/>
          </a:bodyPr>
          <a:lstStyle/>
          <a:p>
            <a:r>
              <a:rPr lang="es-BO" sz="2000" b="1" dirty="0" smtClean="0"/>
              <a:t>P4</a:t>
            </a:r>
            <a:endParaRPr lang="es-ES" sz="2000" b="1" dirty="0"/>
          </a:p>
        </p:txBody>
      </p:sp>
      <p:sp>
        <p:nvSpPr>
          <p:cNvPr id="12" name="CuadroTexto 11"/>
          <p:cNvSpPr txBox="1"/>
          <p:nvPr/>
        </p:nvSpPr>
        <p:spPr>
          <a:xfrm>
            <a:off x="2922871" y="2233097"/>
            <a:ext cx="801915" cy="369332"/>
          </a:xfrm>
          <a:prstGeom prst="rect">
            <a:avLst/>
          </a:prstGeom>
          <a:noFill/>
        </p:spPr>
        <p:txBody>
          <a:bodyPr wrap="square" rtlCol="0">
            <a:spAutoFit/>
          </a:bodyPr>
          <a:lstStyle/>
          <a:p>
            <a:r>
              <a:rPr lang="es-BO" b="1" dirty="0" smtClean="0"/>
              <a:t>D1</a:t>
            </a:r>
            <a:endParaRPr lang="es-ES" b="1" dirty="0"/>
          </a:p>
        </p:txBody>
      </p:sp>
      <p:sp>
        <p:nvSpPr>
          <p:cNvPr id="14" name="CuadroTexto 13"/>
          <p:cNvSpPr txBox="1"/>
          <p:nvPr/>
        </p:nvSpPr>
        <p:spPr>
          <a:xfrm>
            <a:off x="4403833" y="2233097"/>
            <a:ext cx="801915" cy="369332"/>
          </a:xfrm>
          <a:prstGeom prst="rect">
            <a:avLst/>
          </a:prstGeom>
          <a:noFill/>
        </p:spPr>
        <p:txBody>
          <a:bodyPr wrap="square" rtlCol="0">
            <a:spAutoFit/>
          </a:bodyPr>
          <a:lstStyle/>
          <a:p>
            <a:r>
              <a:rPr lang="es-BO" b="1" dirty="0" smtClean="0"/>
              <a:t>D2</a:t>
            </a:r>
            <a:endParaRPr lang="es-ES" b="1" dirty="0"/>
          </a:p>
        </p:txBody>
      </p:sp>
      <p:sp>
        <p:nvSpPr>
          <p:cNvPr id="15" name="CuadroTexto 14"/>
          <p:cNvSpPr txBox="1"/>
          <p:nvPr/>
        </p:nvSpPr>
        <p:spPr>
          <a:xfrm>
            <a:off x="5175931" y="2217708"/>
            <a:ext cx="801915" cy="369332"/>
          </a:xfrm>
          <a:prstGeom prst="rect">
            <a:avLst/>
          </a:prstGeom>
          <a:noFill/>
        </p:spPr>
        <p:txBody>
          <a:bodyPr wrap="square" rtlCol="0">
            <a:spAutoFit/>
          </a:bodyPr>
          <a:lstStyle/>
          <a:p>
            <a:r>
              <a:rPr lang="es-BO" b="1" dirty="0" smtClean="0"/>
              <a:t>D3</a:t>
            </a:r>
            <a:endParaRPr lang="es-ES" b="1" dirty="0"/>
          </a:p>
        </p:txBody>
      </p:sp>
      <p:sp>
        <p:nvSpPr>
          <p:cNvPr id="16" name="CuadroTexto 15"/>
          <p:cNvSpPr txBox="1"/>
          <p:nvPr/>
        </p:nvSpPr>
        <p:spPr>
          <a:xfrm>
            <a:off x="5884122" y="2217708"/>
            <a:ext cx="801915" cy="369332"/>
          </a:xfrm>
          <a:prstGeom prst="rect">
            <a:avLst/>
          </a:prstGeom>
          <a:noFill/>
        </p:spPr>
        <p:txBody>
          <a:bodyPr wrap="square" rtlCol="0">
            <a:spAutoFit/>
          </a:bodyPr>
          <a:lstStyle/>
          <a:p>
            <a:r>
              <a:rPr lang="es-BO" b="1" dirty="0" smtClean="0"/>
              <a:t>D4</a:t>
            </a:r>
            <a:endParaRPr lang="es-ES" b="1" dirty="0"/>
          </a:p>
        </p:txBody>
      </p:sp>
      <p:sp>
        <p:nvSpPr>
          <p:cNvPr id="17" name="CuadroTexto 16"/>
          <p:cNvSpPr txBox="1"/>
          <p:nvPr/>
        </p:nvSpPr>
        <p:spPr>
          <a:xfrm>
            <a:off x="7486724" y="2217380"/>
            <a:ext cx="801915" cy="369332"/>
          </a:xfrm>
          <a:prstGeom prst="rect">
            <a:avLst/>
          </a:prstGeom>
          <a:noFill/>
        </p:spPr>
        <p:txBody>
          <a:bodyPr wrap="square" rtlCol="0">
            <a:spAutoFit/>
          </a:bodyPr>
          <a:lstStyle/>
          <a:p>
            <a:r>
              <a:rPr lang="es-BO" b="1" dirty="0" smtClean="0"/>
              <a:t>D5</a:t>
            </a:r>
            <a:endParaRPr lang="es-ES" b="1" dirty="0"/>
          </a:p>
        </p:txBody>
      </p:sp>
      <p:sp>
        <p:nvSpPr>
          <p:cNvPr id="18" name="CuadroTexto 17"/>
          <p:cNvSpPr txBox="1"/>
          <p:nvPr/>
        </p:nvSpPr>
        <p:spPr>
          <a:xfrm>
            <a:off x="8212334" y="2215951"/>
            <a:ext cx="588543" cy="369332"/>
          </a:xfrm>
          <a:prstGeom prst="rect">
            <a:avLst/>
          </a:prstGeom>
          <a:noFill/>
        </p:spPr>
        <p:txBody>
          <a:bodyPr wrap="square" rtlCol="0">
            <a:spAutoFit/>
          </a:bodyPr>
          <a:lstStyle/>
          <a:p>
            <a:r>
              <a:rPr lang="es-BO" b="1" dirty="0" smtClean="0"/>
              <a:t>D6</a:t>
            </a:r>
            <a:endParaRPr lang="es-ES" b="1" dirty="0"/>
          </a:p>
        </p:txBody>
      </p:sp>
      <p:sp>
        <p:nvSpPr>
          <p:cNvPr id="19" name="CuadroTexto 18"/>
          <p:cNvSpPr txBox="1"/>
          <p:nvPr/>
        </p:nvSpPr>
        <p:spPr>
          <a:xfrm>
            <a:off x="9021776" y="2205910"/>
            <a:ext cx="674465" cy="369332"/>
          </a:xfrm>
          <a:prstGeom prst="rect">
            <a:avLst/>
          </a:prstGeom>
          <a:noFill/>
        </p:spPr>
        <p:txBody>
          <a:bodyPr wrap="square" rtlCol="0">
            <a:spAutoFit/>
          </a:bodyPr>
          <a:lstStyle/>
          <a:p>
            <a:r>
              <a:rPr lang="es-BO" b="1" dirty="0" smtClean="0"/>
              <a:t>D7</a:t>
            </a:r>
            <a:endParaRPr lang="es-ES" b="1" dirty="0"/>
          </a:p>
        </p:txBody>
      </p:sp>
      <p:sp>
        <p:nvSpPr>
          <p:cNvPr id="20" name="CuadroTexto 19"/>
          <p:cNvSpPr txBox="1"/>
          <p:nvPr/>
        </p:nvSpPr>
        <p:spPr>
          <a:xfrm>
            <a:off x="0" y="1555989"/>
            <a:ext cx="11501438" cy="861774"/>
          </a:xfrm>
          <a:prstGeom prst="rect">
            <a:avLst/>
          </a:prstGeom>
          <a:noFill/>
        </p:spPr>
        <p:txBody>
          <a:bodyPr wrap="square" rtlCol="0">
            <a:spAutoFit/>
          </a:bodyPr>
          <a:lstStyle/>
          <a:p>
            <a:pPr lvl="2"/>
            <a:r>
              <a:rPr lang="es-BO" sz="2400" dirty="0" smtClean="0"/>
              <a:t>Palabra recibida =</a:t>
            </a:r>
            <a:r>
              <a:rPr lang="es-BO" sz="3200" b="1" dirty="0" smtClean="0"/>
              <a:t>10001011001</a:t>
            </a:r>
            <a:r>
              <a:rPr lang="es-BO" sz="3200" dirty="0" smtClean="0"/>
              <a:t> </a:t>
            </a:r>
            <a:r>
              <a:rPr lang="es-BO" sz="2400" dirty="0" smtClean="0"/>
              <a:t>       </a:t>
            </a:r>
            <a:r>
              <a:rPr lang="es-BO" sz="2400" dirty="0"/>
              <a:t>Palabra </a:t>
            </a:r>
            <a:r>
              <a:rPr lang="es-BO" sz="2400" dirty="0" smtClean="0"/>
              <a:t>con error =</a:t>
            </a:r>
            <a:r>
              <a:rPr lang="es-BO" sz="3200" b="1" dirty="0" smtClean="0"/>
              <a:t>100010110</a:t>
            </a:r>
            <a:r>
              <a:rPr lang="es-BO" sz="3200" b="1" dirty="0" smtClean="0">
                <a:solidFill>
                  <a:srgbClr val="FF0000"/>
                </a:solidFill>
              </a:rPr>
              <a:t>0</a:t>
            </a:r>
            <a:endParaRPr lang="es-ES" sz="3200" b="1" dirty="0">
              <a:ln w="0"/>
              <a:solidFill>
                <a:srgbClr val="FF0000"/>
              </a:solidFill>
              <a:effectLst>
                <a:outerShdw blurRad="38100" dist="19050" dir="2700000" algn="tl" rotWithShape="0">
                  <a:schemeClr val="dk1">
                    <a:alpha val="40000"/>
                  </a:schemeClr>
                </a:outerShdw>
              </a:effectLst>
            </a:endParaRPr>
          </a:p>
          <a:p>
            <a:pPr lvl="2"/>
            <a:r>
              <a:rPr lang="es-BO" dirty="0" smtClean="0"/>
              <a:t>    </a:t>
            </a:r>
            <a:endParaRPr lang="es-ES" sz="2400" b="1" dirty="0">
              <a:ln w="0"/>
              <a:effectLst>
                <a:outerShdw blurRad="38100" dist="19050" dir="2700000" algn="tl" rotWithShape="0">
                  <a:schemeClr val="dk1">
                    <a:alpha val="40000"/>
                  </a:schemeClr>
                </a:outerShdw>
              </a:effectLst>
            </a:endParaRPr>
          </a:p>
        </p:txBody>
      </p:sp>
      <p:sp>
        <p:nvSpPr>
          <p:cNvPr id="21" name="CuadroTexto 20"/>
          <p:cNvSpPr txBox="1"/>
          <p:nvPr/>
        </p:nvSpPr>
        <p:spPr>
          <a:xfrm>
            <a:off x="581931" y="3998259"/>
            <a:ext cx="667657" cy="400110"/>
          </a:xfrm>
          <a:prstGeom prst="rect">
            <a:avLst/>
          </a:prstGeom>
          <a:noFill/>
        </p:spPr>
        <p:txBody>
          <a:bodyPr wrap="square" rtlCol="0">
            <a:spAutoFit/>
          </a:bodyPr>
          <a:lstStyle/>
          <a:p>
            <a:r>
              <a:rPr lang="es-BO" sz="2000" b="1" dirty="0" smtClean="0"/>
              <a:t>P1</a:t>
            </a:r>
            <a:endParaRPr lang="es-ES" sz="2000" b="1" dirty="0"/>
          </a:p>
        </p:txBody>
      </p:sp>
      <p:sp>
        <p:nvSpPr>
          <p:cNvPr id="22" name="CuadroTexto 21"/>
          <p:cNvSpPr txBox="1"/>
          <p:nvPr/>
        </p:nvSpPr>
        <p:spPr>
          <a:xfrm>
            <a:off x="581931" y="4439829"/>
            <a:ext cx="667657" cy="400110"/>
          </a:xfrm>
          <a:prstGeom prst="rect">
            <a:avLst/>
          </a:prstGeom>
          <a:noFill/>
        </p:spPr>
        <p:txBody>
          <a:bodyPr wrap="square" rtlCol="0">
            <a:spAutoFit/>
          </a:bodyPr>
          <a:lstStyle/>
          <a:p>
            <a:r>
              <a:rPr lang="es-BO" sz="2000" b="1" dirty="0" smtClean="0"/>
              <a:t>P2</a:t>
            </a:r>
            <a:endParaRPr lang="es-ES" sz="2000" b="1" dirty="0"/>
          </a:p>
        </p:txBody>
      </p:sp>
      <p:sp>
        <p:nvSpPr>
          <p:cNvPr id="23" name="CuadroTexto 22"/>
          <p:cNvSpPr txBox="1"/>
          <p:nvPr/>
        </p:nvSpPr>
        <p:spPr>
          <a:xfrm>
            <a:off x="581931" y="4881399"/>
            <a:ext cx="667657" cy="400110"/>
          </a:xfrm>
          <a:prstGeom prst="rect">
            <a:avLst/>
          </a:prstGeom>
          <a:noFill/>
        </p:spPr>
        <p:txBody>
          <a:bodyPr wrap="square" rtlCol="0">
            <a:spAutoFit/>
          </a:bodyPr>
          <a:lstStyle/>
          <a:p>
            <a:r>
              <a:rPr lang="es-BO" sz="2000" b="1" dirty="0" smtClean="0"/>
              <a:t>P3</a:t>
            </a:r>
            <a:endParaRPr lang="es-ES" sz="2000" b="1" dirty="0"/>
          </a:p>
        </p:txBody>
      </p:sp>
      <p:sp>
        <p:nvSpPr>
          <p:cNvPr id="24" name="CuadroTexto 23"/>
          <p:cNvSpPr txBox="1"/>
          <p:nvPr/>
        </p:nvSpPr>
        <p:spPr>
          <a:xfrm>
            <a:off x="581931" y="5281509"/>
            <a:ext cx="667657" cy="400110"/>
          </a:xfrm>
          <a:prstGeom prst="rect">
            <a:avLst/>
          </a:prstGeom>
          <a:noFill/>
        </p:spPr>
        <p:txBody>
          <a:bodyPr wrap="square" rtlCol="0">
            <a:spAutoFit/>
          </a:bodyPr>
          <a:lstStyle/>
          <a:p>
            <a:r>
              <a:rPr lang="es-BO" sz="2000" b="1" dirty="0" smtClean="0"/>
              <a:t>P4</a:t>
            </a:r>
            <a:endParaRPr lang="es-ES" sz="2000" b="1" dirty="0"/>
          </a:p>
        </p:txBody>
      </p:sp>
      <p:sp>
        <p:nvSpPr>
          <p:cNvPr id="25" name="CuadroTexto 24"/>
          <p:cNvSpPr txBox="1"/>
          <p:nvPr/>
        </p:nvSpPr>
        <p:spPr>
          <a:xfrm>
            <a:off x="2709365" y="3413484"/>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27" name="CuadroTexto 26"/>
          <p:cNvSpPr txBox="1"/>
          <p:nvPr/>
        </p:nvSpPr>
        <p:spPr>
          <a:xfrm>
            <a:off x="4290180" y="3409791"/>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26" name="CuadroTexto 25"/>
          <p:cNvSpPr txBox="1"/>
          <p:nvPr/>
        </p:nvSpPr>
        <p:spPr>
          <a:xfrm>
            <a:off x="8873349" y="3420492"/>
            <a:ext cx="647142" cy="584775"/>
          </a:xfrm>
          <a:prstGeom prst="rect">
            <a:avLst/>
          </a:prstGeom>
          <a:noFill/>
        </p:spPr>
        <p:txBody>
          <a:bodyPr wrap="square" rtlCol="0">
            <a:spAutoFit/>
          </a:bodyPr>
          <a:lstStyle/>
          <a:p>
            <a:pPr algn="ctr"/>
            <a:r>
              <a:rPr lang="es-BO" sz="3200" b="1" dirty="0" smtClean="0">
                <a:solidFill>
                  <a:srgbClr val="FF0000"/>
                </a:solidFill>
              </a:rPr>
              <a:t>0</a:t>
            </a:r>
            <a:endParaRPr lang="es-ES" sz="3200" b="1" dirty="0">
              <a:solidFill>
                <a:srgbClr val="FF0000"/>
              </a:solidFill>
            </a:endParaRPr>
          </a:p>
        </p:txBody>
      </p:sp>
      <p:sp>
        <p:nvSpPr>
          <p:cNvPr id="29" name="CuadroTexto 28"/>
          <p:cNvSpPr txBox="1"/>
          <p:nvPr/>
        </p:nvSpPr>
        <p:spPr>
          <a:xfrm>
            <a:off x="8085221" y="3420493"/>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2" name="CuadroTexto 1"/>
          <p:cNvSpPr txBox="1"/>
          <p:nvPr/>
        </p:nvSpPr>
        <p:spPr>
          <a:xfrm rot="16200000">
            <a:off x="9305055" y="2642129"/>
            <a:ext cx="1187396" cy="369332"/>
          </a:xfrm>
          <a:prstGeom prst="rect">
            <a:avLst/>
          </a:prstGeom>
          <a:noFill/>
        </p:spPr>
        <p:txBody>
          <a:bodyPr wrap="square" rtlCol="0">
            <a:spAutoFit/>
          </a:bodyPr>
          <a:lstStyle/>
          <a:p>
            <a:r>
              <a:rPr lang="es-BO" dirty="0" smtClean="0"/>
              <a:t>Calculo P</a:t>
            </a:r>
            <a:endParaRPr lang="es-ES" dirty="0"/>
          </a:p>
        </p:txBody>
      </p:sp>
      <p:sp>
        <p:nvSpPr>
          <p:cNvPr id="30" name="CuadroTexto 29"/>
          <p:cNvSpPr txBox="1"/>
          <p:nvPr/>
        </p:nvSpPr>
        <p:spPr>
          <a:xfrm>
            <a:off x="5046942" y="3401283"/>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31" name="CuadroTexto 30"/>
          <p:cNvSpPr txBox="1"/>
          <p:nvPr/>
        </p:nvSpPr>
        <p:spPr>
          <a:xfrm rot="16200000">
            <a:off x="9890268" y="2636948"/>
            <a:ext cx="1177034" cy="369332"/>
          </a:xfrm>
          <a:prstGeom prst="rect">
            <a:avLst/>
          </a:prstGeom>
          <a:noFill/>
        </p:spPr>
        <p:txBody>
          <a:bodyPr wrap="square" rtlCol="0">
            <a:spAutoFit/>
          </a:bodyPr>
          <a:lstStyle/>
          <a:p>
            <a:r>
              <a:rPr lang="es-BO" dirty="0" smtClean="0"/>
              <a:t>Calculo P</a:t>
            </a:r>
            <a:endParaRPr lang="es-ES" dirty="0"/>
          </a:p>
        </p:txBody>
      </p:sp>
      <p:sp>
        <p:nvSpPr>
          <p:cNvPr id="3" name="CuadroTexto 2"/>
          <p:cNvSpPr txBox="1"/>
          <p:nvPr/>
        </p:nvSpPr>
        <p:spPr>
          <a:xfrm rot="17768264">
            <a:off x="10502704" y="2574164"/>
            <a:ext cx="1597499" cy="369332"/>
          </a:xfrm>
          <a:prstGeom prst="rect">
            <a:avLst/>
          </a:prstGeom>
          <a:noFill/>
        </p:spPr>
        <p:txBody>
          <a:bodyPr wrap="square" rtlCol="0">
            <a:spAutoFit/>
          </a:bodyPr>
          <a:lstStyle/>
          <a:p>
            <a:r>
              <a:rPr lang="es-BO" dirty="0"/>
              <a:t>C</a:t>
            </a:r>
            <a:r>
              <a:rPr lang="es-BO" dirty="0" smtClean="0"/>
              <a:t>omprobación</a:t>
            </a:r>
            <a:endParaRPr lang="es-ES" dirty="0"/>
          </a:p>
        </p:txBody>
      </p:sp>
      <p:sp>
        <p:nvSpPr>
          <p:cNvPr id="32" name="CuadroTexto 31"/>
          <p:cNvSpPr txBox="1"/>
          <p:nvPr/>
        </p:nvSpPr>
        <p:spPr>
          <a:xfrm>
            <a:off x="5791387" y="3408414"/>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34" name="CuadroTexto 33"/>
          <p:cNvSpPr txBox="1"/>
          <p:nvPr/>
        </p:nvSpPr>
        <p:spPr>
          <a:xfrm>
            <a:off x="7305045" y="3420492"/>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35" name="CuadroTexto 34"/>
          <p:cNvSpPr txBox="1"/>
          <p:nvPr/>
        </p:nvSpPr>
        <p:spPr>
          <a:xfrm>
            <a:off x="2695688" y="3855054"/>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36" name="CuadroTexto 35"/>
          <p:cNvSpPr txBox="1"/>
          <p:nvPr/>
        </p:nvSpPr>
        <p:spPr>
          <a:xfrm>
            <a:off x="4283314" y="3809982"/>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37" name="CuadroTexto 36"/>
          <p:cNvSpPr txBox="1"/>
          <p:nvPr/>
        </p:nvSpPr>
        <p:spPr>
          <a:xfrm>
            <a:off x="7307797" y="3855054"/>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38" name="CuadroTexto 37"/>
          <p:cNvSpPr txBox="1"/>
          <p:nvPr/>
        </p:nvSpPr>
        <p:spPr>
          <a:xfrm>
            <a:off x="8880932" y="3816958"/>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39" name="CuadroTexto 38"/>
          <p:cNvSpPr txBox="1"/>
          <p:nvPr/>
        </p:nvSpPr>
        <p:spPr>
          <a:xfrm>
            <a:off x="5809229" y="3840427"/>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40" name="CuadroTexto 39"/>
          <p:cNvSpPr txBox="1"/>
          <p:nvPr/>
        </p:nvSpPr>
        <p:spPr>
          <a:xfrm>
            <a:off x="10155214" y="3809981"/>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1</a:t>
            </a:r>
            <a:endParaRPr lang="es-ES" sz="3200" b="1" dirty="0">
              <a:solidFill>
                <a:schemeClr val="accent1">
                  <a:lumMod val="75000"/>
                </a:schemeClr>
              </a:solidFill>
            </a:endParaRPr>
          </a:p>
        </p:txBody>
      </p:sp>
      <p:sp>
        <p:nvSpPr>
          <p:cNvPr id="41" name="CuadroTexto 40"/>
          <p:cNvSpPr txBox="1"/>
          <p:nvPr/>
        </p:nvSpPr>
        <p:spPr>
          <a:xfrm>
            <a:off x="9514282" y="4221943"/>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1</a:t>
            </a:r>
            <a:endParaRPr lang="es-ES" sz="3200" b="1" dirty="0">
              <a:solidFill>
                <a:schemeClr val="accent1">
                  <a:lumMod val="75000"/>
                </a:schemeClr>
              </a:solidFill>
            </a:endParaRPr>
          </a:p>
        </p:txBody>
      </p:sp>
      <p:sp>
        <p:nvSpPr>
          <p:cNvPr id="42" name="CuadroTexto 41"/>
          <p:cNvSpPr txBox="1"/>
          <p:nvPr/>
        </p:nvSpPr>
        <p:spPr>
          <a:xfrm>
            <a:off x="10155214" y="5101921"/>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1</a:t>
            </a:r>
            <a:endParaRPr lang="es-ES" sz="3200" b="1" dirty="0">
              <a:solidFill>
                <a:schemeClr val="accent1">
                  <a:lumMod val="75000"/>
                </a:schemeClr>
              </a:solidFill>
            </a:endParaRPr>
          </a:p>
        </p:txBody>
      </p:sp>
      <p:sp>
        <p:nvSpPr>
          <p:cNvPr id="43" name="CuadroTexto 42"/>
          <p:cNvSpPr txBox="1"/>
          <p:nvPr/>
        </p:nvSpPr>
        <p:spPr>
          <a:xfrm>
            <a:off x="9528307" y="3798972"/>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0</a:t>
            </a:r>
            <a:endParaRPr lang="es-ES" sz="3200" b="1" dirty="0">
              <a:solidFill>
                <a:schemeClr val="accent1">
                  <a:lumMod val="75000"/>
                </a:schemeClr>
              </a:solidFill>
            </a:endParaRPr>
          </a:p>
        </p:txBody>
      </p:sp>
      <p:sp>
        <p:nvSpPr>
          <p:cNvPr id="44" name="CuadroTexto 43"/>
          <p:cNvSpPr txBox="1"/>
          <p:nvPr/>
        </p:nvSpPr>
        <p:spPr>
          <a:xfrm>
            <a:off x="10157982" y="4240537"/>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0</a:t>
            </a:r>
            <a:endParaRPr lang="es-ES" sz="3200" b="1" dirty="0">
              <a:solidFill>
                <a:schemeClr val="accent1">
                  <a:lumMod val="75000"/>
                </a:schemeClr>
              </a:solidFill>
            </a:endParaRPr>
          </a:p>
        </p:txBody>
      </p:sp>
      <p:sp>
        <p:nvSpPr>
          <p:cNvPr id="45" name="CuadroTexto 44"/>
          <p:cNvSpPr txBox="1"/>
          <p:nvPr/>
        </p:nvSpPr>
        <p:spPr>
          <a:xfrm>
            <a:off x="9500676" y="4639531"/>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0</a:t>
            </a:r>
            <a:endParaRPr lang="es-ES" sz="3200" b="1" dirty="0">
              <a:solidFill>
                <a:schemeClr val="accent1">
                  <a:lumMod val="75000"/>
                </a:schemeClr>
              </a:solidFill>
            </a:endParaRPr>
          </a:p>
        </p:txBody>
      </p:sp>
      <p:sp>
        <p:nvSpPr>
          <p:cNvPr id="46" name="CuadroTexto 45"/>
          <p:cNvSpPr txBox="1"/>
          <p:nvPr/>
        </p:nvSpPr>
        <p:spPr>
          <a:xfrm>
            <a:off x="10143701" y="4657079"/>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0</a:t>
            </a:r>
            <a:endParaRPr lang="es-ES" sz="3200" b="1" dirty="0">
              <a:solidFill>
                <a:schemeClr val="accent1">
                  <a:lumMod val="75000"/>
                </a:schemeClr>
              </a:solidFill>
            </a:endParaRPr>
          </a:p>
        </p:txBody>
      </p:sp>
      <p:sp>
        <p:nvSpPr>
          <p:cNvPr id="47" name="CuadroTexto 46"/>
          <p:cNvSpPr txBox="1"/>
          <p:nvPr/>
        </p:nvSpPr>
        <p:spPr>
          <a:xfrm>
            <a:off x="9514282" y="5101922"/>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0</a:t>
            </a:r>
            <a:endParaRPr lang="es-ES" sz="3200" b="1" dirty="0">
              <a:solidFill>
                <a:schemeClr val="accent1">
                  <a:lumMod val="75000"/>
                </a:schemeClr>
              </a:solidFill>
            </a:endParaRPr>
          </a:p>
        </p:txBody>
      </p:sp>
      <p:sp>
        <p:nvSpPr>
          <p:cNvPr id="48" name="CuadroTexto 47"/>
          <p:cNvSpPr txBox="1"/>
          <p:nvPr/>
        </p:nvSpPr>
        <p:spPr>
          <a:xfrm>
            <a:off x="10733388" y="4639531"/>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49" name="CuadroTexto 48"/>
          <p:cNvSpPr txBox="1"/>
          <p:nvPr/>
        </p:nvSpPr>
        <p:spPr>
          <a:xfrm>
            <a:off x="10716626" y="4233530"/>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50" name="CuadroTexto 49"/>
          <p:cNvSpPr txBox="1"/>
          <p:nvPr/>
        </p:nvSpPr>
        <p:spPr>
          <a:xfrm>
            <a:off x="10716626" y="3806179"/>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51" name="CuadroTexto 50"/>
          <p:cNvSpPr txBox="1"/>
          <p:nvPr/>
        </p:nvSpPr>
        <p:spPr>
          <a:xfrm>
            <a:off x="10716626" y="5101920"/>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13" name="CuadroTexto 12"/>
          <p:cNvSpPr txBox="1"/>
          <p:nvPr/>
        </p:nvSpPr>
        <p:spPr>
          <a:xfrm>
            <a:off x="11156924" y="3961671"/>
            <a:ext cx="662185" cy="369332"/>
          </a:xfrm>
          <a:prstGeom prst="rect">
            <a:avLst/>
          </a:prstGeom>
          <a:noFill/>
        </p:spPr>
        <p:txBody>
          <a:bodyPr wrap="square" rtlCol="0">
            <a:spAutoFit/>
          </a:bodyPr>
          <a:lstStyle/>
          <a:p>
            <a:r>
              <a:rPr lang="es-BO" dirty="0" smtClean="0"/>
              <a:t>Error</a:t>
            </a:r>
            <a:endParaRPr lang="es-ES" dirty="0"/>
          </a:p>
        </p:txBody>
      </p:sp>
      <p:sp>
        <p:nvSpPr>
          <p:cNvPr id="52" name="CuadroTexto 51"/>
          <p:cNvSpPr txBox="1"/>
          <p:nvPr/>
        </p:nvSpPr>
        <p:spPr>
          <a:xfrm>
            <a:off x="11156923" y="4360552"/>
            <a:ext cx="662185" cy="369332"/>
          </a:xfrm>
          <a:prstGeom prst="rect">
            <a:avLst/>
          </a:prstGeom>
          <a:noFill/>
        </p:spPr>
        <p:txBody>
          <a:bodyPr wrap="square" rtlCol="0">
            <a:spAutoFit/>
          </a:bodyPr>
          <a:lstStyle/>
          <a:p>
            <a:r>
              <a:rPr lang="es-BO" dirty="0" smtClean="0"/>
              <a:t>Error</a:t>
            </a:r>
            <a:endParaRPr lang="es-ES" dirty="0"/>
          </a:p>
        </p:txBody>
      </p:sp>
      <p:sp>
        <p:nvSpPr>
          <p:cNvPr id="53" name="CuadroTexto 52"/>
          <p:cNvSpPr txBox="1"/>
          <p:nvPr/>
        </p:nvSpPr>
        <p:spPr>
          <a:xfrm>
            <a:off x="11156922" y="4775447"/>
            <a:ext cx="662185" cy="369332"/>
          </a:xfrm>
          <a:prstGeom prst="rect">
            <a:avLst/>
          </a:prstGeom>
          <a:noFill/>
        </p:spPr>
        <p:txBody>
          <a:bodyPr wrap="square" rtlCol="0">
            <a:spAutoFit/>
          </a:bodyPr>
          <a:lstStyle/>
          <a:p>
            <a:r>
              <a:rPr lang="es-BO" dirty="0" smtClean="0"/>
              <a:t>  Ok</a:t>
            </a:r>
            <a:endParaRPr lang="es-ES" dirty="0"/>
          </a:p>
        </p:txBody>
      </p:sp>
      <p:sp>
        <p:nvSpPr>
          <p:cNvPr id="54" name="CuadroTexto 53"/>
          <p:cNvSpPr txBox="1"/>
          <p:nvPr/>
        </p:nvSpPr>
        <p:spPr>
          <a:xfrm>
            <a:off x="11170345" y="5147741"/>
            <a:ext cx="662185" cy="369332"/>
          </a:xfrm>
          <a:prstGeom prst="rect">
            <a:avLst/>
          </a:prstGeom>
          <a:noFill/>
        </p:spPr>
        <p:txBody>
          <a:bodyPr wrap="square" rtlCol="0">
            <a:spAutoFit/>
          </a:bodyPr>
          <a:lstStyle/>
          <a:p>
            <a:r>
              <a:rPr lang="es-BO" dirty="0" smtClean="0"/>
              <a:t>Error</a:t>
            </a:r>
            <a:endParaRPr lang="es-ES" dirty="0"/>
          </a:p>
        </p:txBody>
      </p:sp>
      <p:sp>
        <p:nvSpPr>
          <p:cNvPr id="55" name="CuadroTexto 54"/>
          <p:cNvSpPr txBox="1"/>
          <p:nvPr/>
        </p:nvSpPr>
        <p:spPr>
          <a:xfrm>
            <a:off x="1208683" y="3821947"/>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0</a:t>
            </a:r>
            <a:endParaRPr lang="es-ES" sz="3200" b="1" dirty="0">
              <a:solidFill>
                <a:schemeClr val="accent1">
                  <a:lumMod val="75000"/>
                </a:schemeClr>
              </a:solidFill>
            </a:endParaRPr>
          </a:p>
        </p:txBody>
      </p:sp>
      <p:sp>
        <p:nvSpPr>
          <p:cNvPr id="56" name="CuadroTexto 55"/>
          <p:cNvSpPr txBox="1"/>
          <p:nvPr/>
        </p:nvSpPr>
        <p:spPr>
          <a:xfrm>
            <a:off x="1965921" y="4240537"/>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1</a:t>
            </a:r>
            <a:endParaRPr lang="es-ES" sz="3200" b="1" dirty="0">
              <a:solidFill>
                <a:schemeClr val="accent1">
                  <a:lumMod val="75000"/>
                </a:schemeClr>
              </a:solidFill>
            </a:endParaRPr>
          </a:p>
        </p:txBody>
      </p:sp>
      <p:sp>
        <p:nvSpPr>
          <p:cNvPr id="57" name="CuadroTexto 56"/>
          <p:cNvSpPr txBox="1"/>
          <p:nvPr/>
        </p:nvSpPr>
        <p:spPr>
          <a:xfrm>
            <a:off x="2703271" y="4255164"/>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58" name="CuadroTexto 57"/>
          <p:cNvSpPr txBox="1"/>
          <p:nvPr/>
        </p:nvSpPr>
        <p:spPr>
          <a:xfrm>
            <a:off x="5048143" y="4210390"/>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59" name="CuadroTexto 58"/>
          <p:cNvSpPr txBox="1"/>
          <p:nvPr/>
        </p:nvSpPr>
        <p:spPr>
          <a:xfrm>
            <a:off x="8118783" y="4233530"/>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60" name="CuadroTexto 59"/>
          <p:cNvSpPr txBox="1"/>
          <p:nvPr/>
        </p:nvSpPr>
        <p:spPr>
          <a:xfrm>
            <a:off x="8907025" y="4238961"/>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61" name="CuadroTexto 60"/>
          <p:cNvSpPr txBox="1"/>
          <p:nvPr/>
        </p:nvSpPr>
        <p:spPr>
          <a:xfrm>
            <a:off x="5062302" y="4639530"/>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62" name="CuadroTexto 61"/>
          <p:cNvSpPr txBox="1"/>
          <p:nvPr/>
        </p:nvSpPr>
        <p:spPr>
          <a:xfrm>
            <a:off x="7322437" y="5071352"/>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63" name="CuadroTexto 62"/>
          <p:cNvSpPr txBox="1"/>
          <p:nvPr/>
        </p:nvSpPr>
        <p:spPr>
          <a:xfrm>
            <a:off x="8153735" y="5054879"/>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64" name="CuadroTexto 63"/>
          <p:cNvSpPr txBox="1"/>
          <p:nvPr/>
        </p:nvSpPr>
        <p:spPr>
          <a:xfrm>
            <a:off x="8884620" y="5080100"/>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65" name="CuadroTexto 64"/>
          <p:cNvSpPr txBox="1"/>
          <p:nvPr/>
        </p:nvSpPr>
        <p:spPr>
          <a:xfrm>
            <a:off x="5788755" y="4250840"/>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66" name="CuadroTexto 65"/>
          <p:cNvSpPr txBox="1"/>
          <p:nvPr/>
        </p:nvSpPr>
        <p:spPr>
          <a:xfrm>
            <a:off x="5791340" y="4639529"/>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68" name="CuadroTexto 67"/>
          <p:cNvSpPr txBox="1"/>
          <p:nvPr/>
        </p:nvSpPr>
        <p:spPr>
          <a:xfrm>
            <a:off x="4290026" y="4639374"/>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69" name="CuadroTexto 68"/>
          <p:cNvSpPr txBox="1"/>
          <p:nvPr/>
        </p:nvSpPr>
        <p:spPr>
          <a:xfrm>
            <a:off x="3582044" y="4642796"/>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0</a:t>
            </a:r>
            <a:endParaRPr lang="es-ES" sz="3200" b="1" dirty="0">
              <a:solidFill>
                <a:schemeClr val="accent1">
                  <a:lumMod val="75000"/>
                </a:schemeClr>
              </a:solidFill>
            </a:endParaRPr>
          </a:p>
        </p:txBody>
      </p:sp>
      <p:sp>
        <p:nvSpPr>
          <p:cNvPr id="70" name="CuadroTexto 69"/>
          <p:cNvSpPr txBox="1"/>
          <p:nvPr/>
        </p:nvSpPr>
        <p:spPr>
          <a:xfrm>
            <a:off x="6534557" y="5092008"/>
            <a:ext cx="647142" cy="584775"/>
          </a:xfrm>
          <a:prstGeom prst="rect">
            <a:avLst/>
          </a:prstGeom>
          <a:noFill/>
        </p:spPr>
        <p:txBody>
          <a:bodyPr wrap="square" rtlCol="0">
            <a:spAutoFit/>
          </a:bodyPr>
          <a:lstStyle/>
          <a:p>
            <a:pPr algn="ctr"/>
            <a:r>
              <a:rPr lang="es-BO" sz="3200" b="1" dirty="0" smtClean="0">
                <a:solidFill>
                  <a:schemeClr val="accent1">
                    <a:lumMod val="75000"/>
                  </a:schemeClr>
                </a:solidFill>
              </a:rPr>
              <a:t>0</a:t>
            </a:r>
            <a:endParaRPr lang="es-ES" sz="3200" b="1" dirty="0">
              <a:solidFill>
                <a:schemeClr val="accent1">
                  <a:lumMod val="75000"/>
                </a:schemeClr>
              </a:solidFill>
            </a:endParaRPr>
          </a:p>
        </p:txBody>
      </p:sp>
      <p:sp>
        <p:nvSpPr>
          <p:cNvPr id="71" name="CuadroTexto 70"/>
          <p:cNvSpPr txBox="1"/>
          <p:nvPr/>
        </p:nvSpPr>
        <p:spPr>
          <a:xfrm>
            <a:off x="1200639" y="5481564"/>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72" name="CuadroTexto 71"/>
          <p:cNvSpPr txBox="1"/>
          <p:nvPr/>
        </p:nvSpPr>
        <p:spPr>
          <a:xfrm>
            <a:off x="2641270" y="5472043"/>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73" name="CuadroTexto 72"/>
          <p:cNvSpPr txBox="1"/>
          <p:nvPr/>
        </p:nvSpPr>
        <p:spPr>
          <a:xfrm>
            <a:off x="3550702" y="5464891"/>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74" name="CuadroTexto 73"/>
          <p:cNvSpPr txBox="1"/>
          <p:nvPr/>
        </p:nvSpPr>
        <p:spPr>
          <a:xfrm>
            <a:off x="5031691" y="5464890"/>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75" name="CuadroTexto 74"/>
          <p:cNvSpPr txBox="1"/>
          <p:nvPr/>
        </p:nvSpPr>
        <p:spPr>
          <a:xfrm>
            <a:off x="6544240" y="5481564"/>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76" name="CuadroTexto 75"/>
          <p:cNvSpPr txBox="1"/>
          <p:nvPr/>
        </p:nvSpPr>
        <p:spPr>
          <a:xfrm>
            <a:off x="7336388" y="5495633"/>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77" name="CuadroTexto 76"/>
          <p:cNvSpPr txBox="1"/>
          <p:nvPr/>
        </p:nvSpPr>
        <p:spPr>
          <a:xfrm>
            <a:off x="8150392" y="5521840"/>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78" name="CuadroTexto 77"/>
          <p:cNvSpPr txBox="1"/>
          <p:nvPr/>
        </p:nvSpPr>
        <p:spPr>
          <a:xfrm>
            <a:off x="8891324" y="5505752"/>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79" name="CuadroTexto 78"/>
          <p:cNvSpPr txBox="1"/>
          <p:nvPr/>
        </p:nvSpPr>
        <p:spPr>
          <a:xfrm>
            <a:off x="5760738" y="5464889"/>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80" name="CuadroTexto 79"/>
          <p:cNvSpPr txBox="1"/>
          <p:nvPr/>
        </p:nvSpPr>
        <p:spPr>
          <a:xfrm>
            <a:off x="4312046" y="5464888"/>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81" name="CuadroTexto 80"/>
          <p:cNvSpPr txBox="1"/>
          <p:nvPr/>
        </p:nvSpPr>
        <p:spPr>
          <a:xfrm>
            <a:off x="2000338" y="5451981"/>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82" name="CuadroTexto 81"/>
          <p:cNvSpPr txBox="1"/>
          <p:nvPr/>
        </p:nvSpPr>
        <p:spPr>
          <a:xfrm>
            <a:off x="3078889" y="6200206"/>
            <a:ext cx="5687036" cy="369332"/>
          </a:xfrm>
          <a:prstGeom prst="rect">
            <a:avLst/>
          </a:prstGeom>
          <a:noFill/>
        </p:spPr>
        <p:txBody>
          <a:bodyPr wrap="square" rtlCol="0">
            <a:spAutoFit/>
          </a:bodyPr>
          <a:lstStyle/>
          <a:p>
            <a:r>
              <a:rPr lang="es-BO" dirty="0" err="1" smtClean="0"/>
              <a:t>Comprobacion</a:t>
            </a:r>
            <a:r>
              <a:rPr lang="es-BO" dirty="0" smtClean="0"/>
              <a:t>  1 0 1 1  </a:t>
            </a:r>
            <a:r>
              <a:rPr lang="es-BO" dirty="0" smtClean="0">
                <a:sym typeface="Wingdings" panose="05000000000000000000" pitchFamily="2" charset="2"/>
              </a:rPr>
              <a:t> decimal   11</a:t>
            </a:r>
            <a:endParaRPr lang="es-ES" dirty="0"/>
          </a:p>
        </p:txBody>
      </p:sp>
    </p:spTree>
    <p:extLst>
      <p:ext uri="{BB962C8B-B14F-4D97-AF65-F5344CB8AC3E}">
        <p14:creationId xmlns:p14="http://schemas.microsoft.com/office/powerpoint/2010/main" val="377701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fltVal val="0"/>
                                          </p:val>
                                        </p:tav>
                                        <p:tav tm="100000">
                                          <p:val>
                                            <p:strVal val="#ppt_h"/>
                                          </p:val>
                                        </p:tav>
                                      </p:tavLst>
                                    </p:anim>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p:cTn id="70" dur="500" fill="hold"/>
                                        <p:tgtEl>
                                          <p:spTgt spid="39"/>
                                        </p:tgtEl>
                                        <p:attrNameLst>
                                          <p:attrName>ppt_w</p:attrName>
                                        </p:attrNameLst>
                                      </p:cBhvr>
                                      <p:tavLst>
                                        <p:tav tm="0">
                                          <p:val>
                                            <p:fltVal val="0"/>
                                          </p:val>
                                        </p:tav>
                                        <p:tav tm="100000">
                                          <p:val>
                                            <p:strVal val="#ppt_w"/>
                                          </p:val>
                                        </p:tav>
                                      </p:tavLst>
                                    </p:anim>
                                    <p:anim calcmode="lin" valueType="num">
                                      <p:cBhvr>
                                        <p:cTn id="71" dur="500" fill="hold"/>
                                        <p:tgtEl>
                                          <p:spTgt spid="39"/>
                                        </p:tgtEl>
                                        <p:attrNameLst>
                                          <p:attrName>ppt_h</p:attrName>
                                        </p:attrNameLst>
                                      </p:cBhvr>
                                      <p:tavLst>
                                        <p:tav tm="0">
                                          <p:val>
                                            <p:fltVal val="0"/>
                                          </p:val>
                                        </p:tav>
                                        <p:tav tm="100000">
                                          <p:val>
                                            <p:strVal val="#ppt_h"/>
                                          </p:val>
                                        </p:tav>
                                      </p:tavLst>
                                    </p:anim>
                                    <p:animEffect transition="in" filter="fade">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animEffect transition="in" filter="fade">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55"/>
                                        </p:tgtEl>
                                        <p:attrNameLst>
                                          <p:attrName>style.visibility</p:attrName>
                                        </p:attrNameLst>
                                      </p:cBhvr>
                                      <p:to>
                                        <p:strVal val="visible"/>
                                      </p:to>
                                    </p:set>
                                    <p:anim calcmode="lin" valueType="num">
                                      <p:cBhvr>
                                        <p:cTn id="91" dur="500" fill="hold"/>
                                        <p:tgtEl>
                                          <p:spTgt spid="55"/>
                                        </p:tgtEl>
                                        <p:attrNameLst>
                                          <p:attrName>ppt_w</p:attrName>
                                        </p:attrNameLst>
                                      </p:cBhvr>
                                      <p:tavLst>
                                        <p:tav tm="0">
                                          <p:val>
                                            <p:fltVal val="0"/>
                                          </p:val>
                                        </p:tav>
                                        <p:tav tm="100000">
                                          <p:val>
                                            <p:strVal val="#ppt_w"/>
                                          </p:val>
                                        </p:tav>
                                      </p:tavLst>
                                    </p:anim>
                                    <p:anim calcmode="lin" valueType="num">
                                      <p:cBhvr>
                                        <p:cTn id="92" dur="500" fill="hold"/>
                                        <p:tgtEl>
                                          <p:spTgt spid="55"/>
                                        </p:tgtEl>
                                        <p:attrNameLst>
                                          <p:attrName>ppt_h</p:attrName>
                                        </p:attrNameLst>
                                      </p:cBhvr>
                                      <p:tavLst>
                                        <p:tav tm="0">
                                          <p:val>
                                            <p:fltVal val="0"/>
                                          </p:val>
                                        </p:tav>
                                        <p:tav tm="100000">
                                          <p:val>
                                            <p:strVal val="#ppt_h"/>
                                          </p:val>
                                        </p:tav>
                                      </p:tavLst>
                                    </p:anim>
                                    <p:animEffect transition="in" filter="fad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57"/>
                                        </p:tgtEl>
                                        <p:attrNameLst>
                                          <p:attrName>style.visibility</p:attrName>
                                        </p:attrNameLst>
                                      </p:cBhvr>
                                      <p:to>
                                        <p:strVal val="visible"/>
                                      </p:to>
                                    </p:set>
                                    <p:anim calcmode="lin" valueType="num">
                                      <p:cBhvr>
                                        <p:cTn id="98" dur="500" fill="hold"/>
                                        <p:tgtEl>
                                          <p:spTgt spid="57"/>
                                        </p:tgtEl>
                                        <p:attrNameLst>
                                          <p:attrName>ppt_w</p:attrName>
                                        </p:attrNameLst>
                                      </p:cBhvr>
                                      <p:tavLst>
                                        <p:tav tm="0">
                                          <p:val>
                                            <p:fltVal val="0"/>
                                          </p:val>
                                        </p:tav>
                                        <p:tav tm="100000">
                                          <p:val>
                                            <p:strVal val="#ppt_w"/>
                                          </p:val>
                                        </p:tav>
                                      </p:tavLst>
                                    </p:anim>
                                    <p:anim calcmode="lin" valueType="num">
                                      <p:cBhvr>
                                        <p:cTn id="99" dur="500" fill="hold"/>
                                        <p:tgtEl>
                                          <p:spTgt spid="57"/>
                                        </p:tgtEl>
                                        <p:attrNameLst>
                                          <p:attrName>ppt_h</p:attrName>
                                        </p:attrNameLst>
                                      </p:cBhvr>
                                      <p:tavLst>
                                        <p:tav tm="0">
                                          <p:val>
                                            <p:fltVal val="0"/>
                                          </p:val>
                                        </p:tav>
                                        <p:tav tm="100000">
                                          <p:val>
                                            <p:strVal val="#ppt_h"/>
                                          </p:val>
                                        </p:tav>
                                      </p:tavLst>
                                    </p:anim>
                                    <p:animEffect transition="in" filter="fad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p:cTn id="105" dur="500" fill="hold"/>
                                        <p:tgtEl>
                                          <p:spTgt spid="58"/>
                                        </p:tgtEl>
                                        <p:attrNameLst>
                                          <p:attrName>ppt_w</p:attrName>
                                        </p:attrNameLst>
                                      </p:cBhvr>
                                      <p:tavLst>
                                        <p:tav tm="0">
                                          <p:val>
                                            <p:fltVal val="0"/>
                                          </p:val>
                                        </p:tav>
                                        <p:tav tm="100000">
                                          <p:val>
                                            <p:strVal val="#ppt_w"/>
                                          </p:val>
                                        </p:tav>
                                      </p:tavLst>
                                    </p:anim>
                                    <p:anim calcmode="lin" valueType="num">
                                      <p:cBhvr>
                                        <p:cTn id="106" dur="500" fill="hold"/>
                                        <p:tgtEl>
                                          <p:spTgt spid="58"/>
                                        </p:tgtEl>
                                        <p:attrNameLst>
                                          <p:attrName>ppt_h</p:attrName>
                                        </p:attrNameLst>
                                      </p:cBhvr>
                                      <p:tavLst>
                                        <p:tav tm="0">
                                          <p:val>
                                            <p:fltVal val="0"/>
                                          </p:val>
                                        </p:tav>
                                        <p:tav tm="100000">
                                          <p:val>
                                            <p:strVal val="#ppt_h"/>
                                          </p:val>
                                        </p:tav>
                                      </p:tavLst>
                                    </p:anim>
                                    <p:animEffect transition="in" filter="fade">
                                      <p:cBhvr>
                                        <p:cTn id="107" dur="500"/>
                                        <p:tgtEl>
                                          <p:spTgt spid="58"/>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65"/>
                                        </p:tgtEl>
                                        <p:attrNameLst>
                                          <p:attrName>style.visibility</p:attrName>
                                        </p:attrNameLst>
                                      </p:cBhvr>
                                      <p:to>
                                        <p:strVal val="visible"/>
                                      </p:to>
                                    </p:set>
                                    <p:anim calcmode="lin" valueType="num">
                                      <p:cBhvr>
                                        <p:cTn id="112" dur="500" fill="hold"/>
                                        <p:tgtEl>
                                          <p:spTgt spid="65"/>
                                        </p:tgtEl>
                                        <p:attrNameLst>
                                          <p:attrName>ppt_w</p:attrName>
                                        </p:attrNameLst>
                                      </p:cBhvr>
                                      <p:tavLst>
                                        <p:tav tm="0">
                                          <p:val>
                                            <p:fltVal val="0"/>
                                          </p:val>
                                        </p:tav>
                                        <p:tav tm="100000">
                                          <p:val>
                                            <p:strVal val="#ppt_w"/>
                                          </p:val>
                                        </p:tav>
                                      </p:tavLst>
                                    </p:anim>
                                    <p:anim calcmode="lin" valueType="num">
                                      <p:cBhvr>
                                        <p:cTn id="113" dur="500" fill="hold"/>
                                        <p:tgtEl>
                                          <p:spTgt spid="65"/>
                                        </p:tgtEl>
                                        <p:attrNameLst>
                                          <p:attrName>ppt_h</p:attrName>
                                        </p:attrNameLst>
                                      </p:cBhvr>
                                      <p:tavLst>
                                        <p:tav tm="0">
                                          <p:val>
                                            <p:fltVal val="0"/>
                                          </p:val>
                                        </p:tav>
                                        <p:tav tm="100000">
                                          <p:val>
                                            <p:strVal val="#ppt_h"/>
                                          </p:val>
                                        </p:tav>
                                      </p:tavLst>
                                    </p:anim>
                                    <p:animEffect transition="in" filter="fade">
                                      <p:cBhvr>
                                        <p:cTn id="114" dur="500"/>
                                        <p:tgtEl>
                                          <p:spTgt spid="65"/>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59"/>
                                        </p:tgtEl>
                                        <p:attrNameLst>
                                          <p:attrName>style.visibility</p:attrName>
                                        </p:attrNameLst>
                                      </p:cBhvr>
                                      <p:to>
                                        <p:strVal val="visible"/>
                                      </p:to>
                                    </p:set>
                                    <p:anim calcmode="lin" valueType="num">
                                      <p:cBhvr>
                                        <p:cTn id="119" dur="500" fill="hold"/>
                                        <p:tgtEl>
                                          <p:spTgt spid="59"/>
                                        </p:tgtEl>
                                        <p:attrNameLst>
                                          <p:attrName>ppt_w</p:attrName>
                                        </p:attrNameLst>
                                      </p:cBhvr>
                                      <p:tavLst>
                                        <p:tav tm="0">
                                          <p:val>
                                            <p:fltVal val="0"/>
                                          </p:val>
                                        </p:tav>
                                        <p:tav tm="100000">
                                          <p:val>
                                            <p:strVal val="#ppt_w"/>
                                          </p:val>
                                        </p:tav>
                                      </p:tavLst>
                                    </p:anim>
                                    <p:anim calcmode="lin" valueType="num">
                                      <p:cBhvr>
                                        <p:cTn id="120" dur="500" fill="hold"/>
                                        <p:tgtEl>
                                          <p:spTgt spid="59"/>
                                        </p:tgtEl>
                                        <p:attrNameLst>
                                          <p:attrName>ppt_h</p:attrName>
                                        </p:attrNameLst>
                                      </p:cBhvr>
                                      <p:tavLst>
                                        <p:tav tm="0">
                                          <p:val>
                                            <p:fltVal val="0"/>
                                          </p:val>
                                        </p:tav>
                                        <p:tav tm="100000">
                                          <p:val>
                                            <p:strVal val="#ppt_h"/>
                                          </p:val>
                                        </p:tav>
                                      </p:tavLst>
                                    </p:anim>
                                    <p:animEffect transition="in" filter="fade">
                                      <p:cBhvr>
                                        <p:cTn id="121" dur="500"/>
                                        <p:tgtEl>
                                          <p:spTgt spid="59"/>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60"/>
                                        </p:tgtEl>
                                        <p:attrNameLst>
                                          <p:attrName>style.visibility</p:attrName>
                                        </p:attrNameLst>
                                      </p:cBhvr>
                                      <p:to>
                                        <p:strVal val="visible"/>
                                      </p:to>
                                    </p:set>
                                    <p:anim calcmode="lin" valueType="num">
                                      <p:cBhvr>
                                        <p:cTn id="126" dur="500" fill="hold"/>
                                        <p:tgtEl>
                                          <p:spTgt spid="60"/>
                                        </p:tgtEl>
                                        <p:attrNameLst>
                                          <p:attrName>ppt_w</p:attrName>
                                        </p:attrNameLst>
                                      </p:cBhvr>
                                      <p:tavLst>
                                        <p:tav tm="0">
                                          <p:val>
                                            <p:fltVal val="0"/>
                                          </p:val>
                                        </p:tav>
                                        <p:tav tm="100000">
                                          <p:val>
                                            <p:strVal val="#ppt_w"/>
                                          </p:val>
                                        </p:tav>
                                      </p:tavLst>
                                    </p:anim>
                                    <p:anim calcmode="lin" valueType="num">
                                      <p:cBhvr>
                                        <p:cTn id="127" dur="500" fill="hold"/>
                                        <p:tgtEl>
                                          <p:spTgt spid="60"/>
                                        </p:tgtEl>
                                        <p:attrNameLst>
                                          <p:attrName>ppt_h</p:attrName>
                                        </p:attrNameLst>
                                      </p:cBhvr>
                                      <p:tavLst>
                                        <p:tav tm="0">
                                          <p:val>
                                            <p:fltVal val="0"/>
                                          </p:val>
                                        </p:tav>
                                        <p:tav tm="100000">
                                          <p:val>
                                            <p:strVal val="#ppt_h"/>
                                          </p:val>
                                        </p:tav>
                                      </p:tavLst>
                                    </p:anim>
                                    <p:animEffect transition="in" filter="fade">
                                      <p:cBhvr>
                                        <p:cTn id="128" dur="500"/>
                                        <p:tgtEl>
                                          <p:spTgt spid="60"/>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56"/>
                                        </p:tgtEl>
                                        <p:attrNameLst>
                                          <p:attrName>style.visibility</p:attrName>
                                        </p:attrNameLst>
                                      </p:cBhvr>
                                      <p:to>
                                        <p:strVal val="visible"/>
                                      </p:to>
                                    </p:set>
                                    <p:anim calcmode="lin" valueType="num">
                                      <p:cBhvr>
                                        <p:cTn id="133" dur="500" fill="hold"/>
                                        <p:tgtEl>
                                          <p:spTgt spid="56"/>
                                        </p:tgtEl>
                                        <p:attrNameLst>
                                          <p:attrName>ppt_w</p:attrName>
                                        </p:attrNameLst>
                                      </p:cBhvr>
                                      <p:tavLst>
                                        <p:tav tm="0">
                                          <p:val>
                                            <p:fltVal val="0"/>
                                          </p:val>
                                        </p:tav>
                                        <p:tav tm="100000">
                                          <p:val>
                                            <p:strVal val="#ppt_w"/>
                                          </p:val>
                                        </p:tav>
                                      </p:tavLst>
                                    </p:anim>
                                    <p:anim calcmode="lin" valueType="num">
                                      <p:cBhvr>
                                        <p:cTn id="134" dur="500" fill="hold"/>
                                        <p:tgtEl>
                                          <p:spTgt spid="56"/>
                                        </p:tgtEl>
                                        <p:attrNameLst>
                                          <p:attrName>ppt_h</p:attrName>
                                        </p:attrNameLst>
                                      </p:cBhvr>
                                      <p:tavLst>
                                        <p:tav tm="0">
                                          <p:val>
                                            <p:fltVal val="0"/>
                                          </p:val>
                                        </p:tav>
                                        <p:tav tm="100000">
                                          <p:val>
                                            <p:strVal val="#ppt_h"/>
                                          </p:val>
                                        </p:tav>
                                      </p:tavLst>
                                    </p:anim>
                                    <p:animEffect transition="in" filter="fade">
                                      <p:cBhvr>
                                        <p:cTn id="135" dur="500"/>
                                        <p:tgtEl>
                                          <p:spTgt spid="56"/>
                                        </p:tgtEl>
                                      </p:cBhvr>
                                    </p:animEffect>
                                  </p:childTnLst>
                                </p:cTn>
                              </p:par>
                            </p:childTnLst>
                          </p:cTn>
                        </p:par>
                      </p:childTnLst>
                    </p:cTn>
                  </p:par>
                  <p:par>
                    <p:cTn id="136" fill="hold">
                      <p:stCondLst>
                        <p:cond delay="indefinite"/>
                      </p:stCondLst>
                      <p:childTnLst>
                        <p:par>
                          <p:cTn id="137" fill="hold">
                            <p:stCondLst>
                              <p:cond delay="0"/>
                            </p:stCondLst>
                            <p:childTnLst>
                              <p:par>
                                <p:cTn id="138" presetID="53" presetClass="entr" presetSubtype="16" fill="hold" grpId="0" nodeType="clickEffect">
                                  <p:stCondLst>
                                    <p:cond delay="0"/>
                                  </p:stCondLst>
                                  <p:childTnLst>
                                    <p:set>
                                      <p:cBhvr>
                                        <p:cTn id="139" dur="1" fill="hold">
                                          <p:stCondLst>
                                            <p:cond delay="0"/>
                                          </p:stCondLst>
                                        </p:cTn>
                                        <p:tgtEl>
                                          <p:spTgt spid="66"/>
                                        </p:tgtEl>
                                        <p:attrNameLst>
                                          <p:attrName>style.visibility</p:attrName>
                                        </p:attrNameLst>
                                      </p:cBhvr>
                                      <p:to>
                                        <p:strVal val="visible"/>
                                      </p:to>
                                    </p:set>
                                    <p:anim calcmode="lin" valueType="num">
                                      <p:cBhvr>
                                        <p:cTn id="140" dur="500" fill="hold"/>
                                        <p:tgtEl>
                                          <p:spTgt spid="66"/>
                                        </p:tgtEl>
                                        <p:attrNameLst>
                                          <p:attrName>ppt_w</p:attrName>
                                        </p:attrNameLst>
                                      </p:cBhvr>
                                      <p:tavLst>
                                        <p:tav tm="0">
                                          <p:val>
                                            <p:fltVal val="0"/>
                                          </p:val>
                                        </p:tav>
                                        <p:tav tm="100000">
                                          <p:val>
                                            <p:strVal val="#ppt_w"/>
                                          </p:val>
                                        </p:tav>
                                      </p:tavLst>
                                    </p:anim>
                                    <p:anim calcmode="lin" valueType="num">
                                      <p:cBhvr>
                                        <p:cTn id="141" dur="500" fill="hold"/>
                                        <p:tgtEl>
                                          <p:spTgt spid="66"/>
                                        </p:tgtEl>
                                        <p:attrNameLst>
                                          <p:attrName>ppt_h</p:attrName>
                                        </p:attrNameLst>
                                      </p:cBhvr>
                                      <p:tavLst>
                                        <p:tav tm="0">
                                          <p:val>
                                            <p:fltVal val="0"/>
                                          </p:val>
                                        </p:tav>
                                        <p:tav tm="100000">
                                          <p:val>
                                            <p:strVal val="#ppt_h"/>
                                          </p:val>
                                        </p:tav>
                                      </p:tavLst>
                                    </p:anim>
                                    <p:animEffect transition="in" filter="fade">
                                      <p:cBhvr>
                                        <p:cTn id="142" dur="500"/>
                                        <p:tgtEl>
                                          <p:spTgt spid="66"/>
                                        </p:tgtEl>
                                      </p:cBhvr>
                                    </p:animEffect>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grpId="0" nodeType="clickEffect">
                                  <p:stCondLst>
                                    <p:cond delay="0"/>
                                  </p:stCondLst>
                                  <p:childTnLst>
                                    <p:set>
                                      <p:cBhvr>
                                        <p:cTn id="146" dur="1" fill="hold">
                                          <p:stCondLst>
                                            <p:cond delay="0"/>
                                          </p:stCondLst>
                                        </p:cTn>
                                        <p:tgtEl>
                                          <p:spTgt spid="61"/>
                                        </p:tgtEl>
                                        <p:attrNameLst>
                                          <p:attrName>style.visibility</p:attrName>
                                        </p:attrNameLst>
                                      </p:cBhvr>
                                      <p:to>
                                        <p:strVal val="visible"/>
                                      </p:to>
                                    </p:set>
                                    <p:anim calcmode="lin" valueType="num">
                                      <p:cBhvr>
                                        <p:cTn id="147" dur="500" fill="hold"/>
                                        <p:tgtEl>
                                          <p:spTgt spid="61"/>
                                        </p:tgtEl>
                                        <p:attrNameLst>
                                          <p:attrName>ppt_w</p:attrName>
                                        </p:attrNameLst>
                                      </p:cBhvr>
                                      <p:tavLst>
                                        <p:tav tm="0">
                                          <p:val>
                                            <p:fltVal val="0"/>
                                          </p:val>
                                        </p:tav>
                                        <p:tav tm="100000">
                                          <p:val>
                                            <p:strVal val="#ppt_w"/>
                                          </p:val>
                                        </p:tav>
                                      </p:tavLst>
                                    </p:anim>
                                    <p:anim calcmode="lin" valueType="num">
                                      <p:cBhvr>
                                        <p:cTn id="148" dur="500" fill="hold"/>
                                        <p:tgtEl>
                                          <p:spTgt spid="61"/>
                                        </p:tgtEl>
                                        <p:attrNameLst>
                                          <p:attrName>ppt_h</p:attrName>
                                        </p:attrNameLst>
                                      </p:cBhvr>
                                      <p:tavLst>
                                        <p:tav tm="0">
                                          <p:val>
                                            <p:fltVal val="0"/>
                                          </p:val>
                                        </p:tav>
                                        <p:tav tm="100000">
                                          <p:val>
                                            <p:strVal val="#ppt_h"/>
                                          </p:val>
                                        </p:tav>
                                      </p:tavLst>
                                    </p:anim>
                                    <p:animEffect transition="in" filter="fade">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53" presetClass="entr" presetSubtype="16" fill="hold" grpId="0" nodeType="clickEffect">
                                  <p:stCondLst>
                                    <p:cond delay="0"/>
                                  </p:stCondLst>
                                  <p:childTnLst>
                                    <p:set>
                                      <p:cBhvr>
                                        <p:cTn id="153" dur="1" fill="hold">
                                          <p:stCondLst>
                                            <p:cond delay="0"/>
                                          </p:stCondLst>
                                        </p:cTn>
                                        <p:tgtEl>
                                          <p:spTgt spid="68"/>
                                        </p:tgtEl>
                                        <p:attrNameLst>
                                          <p:attrName>style.visibility</p:attrName>
                                        </p:attrNameLst>
                                      </p:cBhvr>
                                      <p:to>
                                        <p:strVal val="visible"/>
                                      </p:to>
                                    </p:set>
                                    <p:anim calcmode="lin" valueType="num">
                                      <p:cBhvr>
                                        <p:cTn id="154" dur="500" fill="hold"/>
                                        <p:tgtEl>
                                          <p:spTgt spid="68"/>
                                        </p:tgtEl>
                                        <p:attrNameLst>
                                          <p:attrName>ppt_w</p:attrName>
                                        </p:attrNameLst>
                                      </p:cBhvr>
                                      <p:tavLst>
                                        <p:tav tm="0">
                                          <p:val>
                                            <p:fltVal val="0"/>
                                          </p:val>
                                        </p:tav>
                                        <p:tav tm="100000">
                                          <p:val>
                                            <p:strVal val="#ppt_w"/>
                                          </p:val>
                                        </p:tav>
                                      </p:tavLst>
                                    </p:anim>
                                    <p:anim calcmode="lin" valueType="num">
                                      <p:cBhvr>
                                        <p:cTn id="155" dur="500" fill="hold"/>
                                        <p:tgtEl>
                                          <p:spTgt spid="68"/>
                                        </p:tgtEl>
                                        <p:attrNameLst>
                                          <p:attrName>ppt_h</p:attrName>
                                        </p:attrNameLst>
                                      </p:cBhvr>
                                      <p:tavLst>
                                        <p:tav tm="0">
                                          <p:val>
                                            <p:fltVal val="0"/>
                                          </p:val>
                                        </p:tav>
                                        <p:tav tm="100000">
                                          <p:val>
                                            <p:strVal val="#ppt_h"/>
                                          </p:val>
                                        </p:tav>
                                      </p:tavLst>
                                    </p:anim>
                                    <p:animEffect transition="in" filter="fade">
                                      <p:cBhvr>
                                        <p:cTn id="156" dur="500"/>
                                        <p:tgtEl>
                                          <p:spTgt spid="68"/>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grpId="0" nodeType="clickEffect">
                                  <p:stCondLst>
                                    <p:cond delay="0"/>
                                  </p:stCondLst>
                                  <p:childTnLst>
                                    <p:set>
                                      <p:cBhvr>
                                        <p:cTn id="160" dur="1" fill="hold">
                                          <p:stCondLst>
                                            <p:cond delay="0"/>
                                          </p:stCondLst>
                                        </p:cTn>
                                        <p:tgtEl>
                                          <p:spTgt spid="69"/>
                                        </p:tgtEl>
                                        <p:attrNameLst>
                                          <p:attrName>style.visibility</p:attrName>
                                        </p:attrNameLst>
                                      </p:cBhvr>
                                      <p:to>
                                        <p:strVal val="visible"/>
                                      </p:to>
                                    </p:set>
                                    <p:anim calcmode="lin" valueType="num">
                                      <p:cBhvr>
                                        <p:cTn id="161" dur="500" fill="hold"/>
                                        <p:tgtEl>
                                          <p:spTgt spid="69"/>
                                        </p:tgtEl>
                                        <p:attrNameLst>
                                          <p:attrName>ppt_w</p:attrName>
                                        </p:attrNameLst>
                                      </p:cBhvr>
                                      <p:tavLst>
                                        <p:tav tm="0">
                                          <p:val>
                                            <p:fltVal val="0"/>
                                          </p:val>
                                        </p:tav>
                                        <p:tav tm="100000">
                                          <p:val>
                                            <p:strVal val="#ppt_w"/>
                                          </p:val>
                                        </p:tav>
                                      </p:tavLst>
                                    </p:anim>
                                    <p:anim calcmode="lin" valueType="num">
                                      <p:cBhvr>
                                        <p:cTn id="162" dur="500" fill="hold"/>
                                        <p:tgtEl>
                                          <p:spTgt spid="69"/>
                                        </p:tgtEl>
                                        <p:attrNameLst>
                                          <p:attrName>ppt_h</p:attrName>
                                        </p:attrNameLst>
                                      </p:cBhvr>
                                      <p:tavLst>
                                        <p:tav tm="0">
                                          <p:val>
                                            <p:fltVal val="0"/>
                                          </p:val>
                                        </p:tav>
                                        <p:tav tm="100000">
                                          <p:val>
                                            <p:strVal val="#ppt_h"/>
                                          </p:val>
                                        </p:tav>
                                      </p:tavLst>
                                    </p:anim>
                                    <p:animEffect transition="in" filter="fade">
                                      <p:cBhvr>
                                        <p:cTn id="163" dur="500"/>
                                        <p:tgtEl>
                                          <p:spTgt spid="69"/>
                                        </p:tgtEl>
                                      </p:cBhvr>
                                    </p:animEffect>
                                  </p:childTnLst>
                                </p:cTn>
                              </p:par>
                            </p:childTnLst>
                          </p:cTn>
                        </p:par>
                      </p:childTnLst>
                    </p:cTn>
                  </p:par>
                  <p:par>
                    <p:cTn id="164" fill="hold">
                      <p:stCondLst>
                        <p:cond delay="indefinite"/>
                      </p:stCondLst>
                      <p:childTnLst>
                        <p:par>
                          <p:cTn id="165" fill="hold">
                            <p:stCondLst>
                              <p:cond delay="0"/>
                            </p:stCondLst>
                            <p:childTnLst>
                              <p:par>
                                <p:cTn id="166" presetID="53" presetClass="entr" presetSubtype="16" fill="hold" grpId="0" nodeType="clickEffect">
                                  <p:stCondLst>
                                    <p:cond delay="0"/>
                                  </p:stCondLst>
                                  <p:childTnLst>
                                    <p:set>
                                      <p:cBhvr>
                                        <p:cTn id="167" dur="1" fill="hold">
                                          <p:stCondLst>
                                            <p:cond delay="0"/>
                                          </p:stCondLst>
                                        </p:cTn>
                                        <p:tgtEl>
                                          <p:spTgt spid="64"/>
                                        </p:tgtEl>
                                        <p:attrNameLst>
                                          <p:attrName>style.visibility</p:attrName>
                                        </p:attrNameLst>
                                      </p:cBhvr>
                                      <p:to>
                                        <p:strVal val="visible"/>
                                      </p:to>
                                    </p:set>
                                    <p:anim calcmode="lin" valueType="num">
                                      <p:cBhvr>
                                        <p:cTn id="168" dur="500" fill="hold"/>
                                        <p:tgtEl>
                                          <p:spTgt spid="64"/>
                                        </p:tgtEl>
                                        <p:attrNameLst>
                                          <p:attrName>ppt_w</p:attrName>
                                        </p:attrNameLst>
                                      </p:cBhvr>
                                      <p:tavLst>
                                        <p:tav tm="0">
                                          <p:val>
                                            <p:fltVal val="0"/>
                                          </p:val>
                                        </p:tav>
                                        <p:tav tm="100000">
                                          <p:val>
                                            <p:strVal val="#ppt_w"/>
                                          </p:val>
                                        </p:tav>
                                      </p:tavLst>
                                    </p:anim>
                                    <p:anim calcmode="lin" valueType="num">
                                      <p:cBhvr>
                                        <p:cTn id="169" dur="500" fill="hold"/>
                                        <p:tgtEl>
                                          <p:spTgt spid="64"/>
                                        </p:tgtEl>
                                        <p:attrNameLst>
                                          <p:attrName>ppt_h</p:attrName>
                                        </p:attrNameLst>
                                      </p:cBhvr>
                                      <p:tavLst>
                                        <p:tav tm="0">
                                          <p:val>
                                            <p:fltVal val="0"/>
                                          </p:val>
                                        </p:tav>
                                        <p:tav tm="100000">
                                          <p:val>
                                            <p:strVal val="#ppt_h"/>
                                          </p:val>
                                        </p:tav>
                                      </p:tavLst>
                                    </p:anim>
                                    <p:animEffect transition="in" filter="fade">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53" presetClass="entr" presetSubtype="16" fill="hold" grpId="0" nodeType="clickEffect">
                                  <p:stCondLst>
                                    <p:cond delay="0"/>
                                  </p:stCondLst>
                                  <p:childTnLst>
                                    <p:set>
                                      <p:cBhvr>
                                        <p:cTn id="174" dur="1" fill="hold">
                                          <p:stCondLst>
                                            <p:cond delay="0"/>
                                          </p:stCondLst>
                                        </p:cTn>
                                        <p:tgtEl>
                                          <p:spTgt spid="63"/>
                                        </p:tgtEl>
                                        <p:attrNameLst>
                                          <p:attrName>style.visibility</p:attrName>
                                        </p:attrNameLst>
                                      </p:cBhvr>
                                      <p:to>
                                        <p:strVal val="visible"/>
                                      </p:to>
                                    </p:set>
                                    <p:anim calcmode="lin" valueType="num">
                                      <p:cBhvr>
                                        <p:cTn id="175" dur="500" fill="hold"/>
                                        <p:tgtEl>
                                          <p:spTgt spid="63"/>
                                        </p:tgtEl>
                                        <p:attrNameLst>
                                          <p:attrName>ppt_w</p:attrName>
                                        </p:attrNameLst>
                                      </p:cBhvr>
                                      <p:tavLst>
                                        <p:tav tm="0">
                                          <p:val>
                                            <p:fltVal val="0"/>
                                          </p:val>
                                        </p:tav>
                                        <p:tav tm="100000">
                                          <p:val>
                                            <p:strVal val="#ppt_w"/>
                                          </p:val>
                                        </p:tav>
                                      </p:tavLst>
                                    </p:anim>
                                    <p:anim calcmode="lin" valueType="num">
                                      <p:cBhvr>
                                        <p:cTn id="176" dur="500" fill="hold"/>
                                        <p:tgtEl>
                                          <p:spTgt spid="63"/>
                                        </p:tgtEl>
                                        <p:attrNameLst>
                                          <p:attrName>ppt_h</p:attrName>
                                        </p:attrNameLst>
                                      </p:cBhvr>
                                      <p:tavLst>
                                        <p:tav tm="0">
                                          <p:val>
                                            <p:fltVal val="0"/>
                                          </p:val>
                                        </p:tav>
                                        <p:tav tm="100000">
                                          <p:val>
                                            <p:strVal val="#ppt_h"/>
                                          </p:val>
                                        </p:tav>
                                      </p:tavLst>
                                    </p:anim>
                                    <p:animEffect transition="in" filter="fade">
                                      <p:cBhvr>
                                        <p:cTn id="177" dur="500"/>
                                        <p:tgtEl>
                                          <p:spTgt spid="63"/>
                                        </p:tgtEl>
                                      </p:cBhvr>
                                    </p:animEffect>
                                  </p:childTnLst>
                                </p:cTn>
                              </p:par>
                            </p:childTnLst>
                          </p:cTn>
                        </p:par>
                      </p:childTnLst>
                    </p:cTn>
                  </p:par>
                  <p:par>
                    <p:cTn id="178" fill="hold">
                      <p:stCondLst>
                        <p:cond delay="indefinite"/>
                      </p:stCondLst>
                      <p:childTnLst>
                        <p:par>
                          <p:cTn id="179" fill="hold">
                            <p:stCondLst>
                              <p:cond delay="0"/>
                            </p:stCondLst>
                            <p:childTnLst>
                              <p:par>
                                <p:cTn id="180" presetID="53" presetClass="entr" presetSubtype="16" fill="hold" grpId="0" nodeType="clickEffect">
                                  <p:stCondLst>
                                    <p:cond delay="0"/>
                                  </p:stCondLst>
                                  <p:childTnLst>
                                    <p:set>
                                      <p:cBhvr>
                                        <p:cTn id="181" dur="1" fill="hold">
                                          <p:stCondLst>
                                            <p:cond delay="0"/>
                                          </p:stCondLst>
                                        </p:cTn>
                                        <p:tgtEl>
                                          <p:spTgt spid="62"/>
                                        </p:tgtEl>
                                        <p:attrNameLst>
                                          <p:attrName>style.visibility</p:attrName>
                                        </p:attrNameLst>
                                      </p:cBhvr>
                                      <p:to>
                                        <p:strVal val="visible"/>
                                      </p:to>
                                    </p:set>
                                    <p:anim calcmode="lin" valueType="num">
                                      <p:cBhvr>
                                        <p:cTn id="182" dur="500" fill="hold"/>
                                        <p:tgtEl>
                                          <p:spTgt spid="62"/>
                                        </p:tgtEl>
                                        <p:attrNameLst>
                                          <p:attrName>ppt_w</p:attrName>
                                        </p:attrNameLst>
                                      </p:cBhvr>
                                      <p:tavLst>
                                        <p:tav tm="0">
                                          <p:val>
                                            <p:fltVal val="0"/>
                                          </p:val>
                                        </p:tav>
                                        <p:tav tm="100000">
                                          <p:val>
                                            <p:strVal val="#ppt_w"/>
                                          </p:val>
                                        </p:tav>
                                      </p:tavLst>
                                    </p:anim>
                                    <p:anim calcmode="lin" valueType="num">
                                      <p:cBhvr>
                                        <p:cTn id="183" dur="500" fill="hold"/>
                                        <p:tgtEl>
                                          <p:spTgt spid="62"/>
                                        </p:tgtEl>
                                        <p:attrNameLst>
                                          <p:attrName>ppt_h</p:attrName>
                                        </p:attrNameLst>
                                      </p:cBhvr>
                                      <p:tavLst>
                                        <p:tav tm="0">
                                          <p:val>
                                            <p:fltVal val="0"/>
                                          </p:val>
                                        </p:tav>
                                        <p:tav tm="100000">
                                          <p:val>
                                            <p:strVal val="#ppt_h"/>
                                          </p:val>
                                        </p:tav>
                                      </p:tavLst>
                                    </p:anim>
                                    <p:animEffect transition="in" filter="fade">
                                      <p:cBhvr>
                                        <p:cTn id="184" dur="500"/>
                                        <p:tgtEl>
                                          <p:spTgt spid="62"/>
                                        </p:tgtEl>
                                      </p:cBhvr>
                                    </p:animEffect>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70"/>
                                        </p:tgtEl>
                                        <p:attrNameLst>
                                          <p:attrName>style.visibility</p:attrName>
                                        </p:attrNameLst>
                                      </p:cBhvr>
                                      <p:to>
                                        <p:strVal val="visible"/>
                                      </p:to>
                                    </p:set>
                                    <p:anim calcmode="lin" valueType="num">
                                      <p:cBhvr>
                                        <p:cTn id="189" dur="500" fill="hold"/>
                                        <p:tgtEl>
                                          <p:spTgt spid="70"/>
                                        </p:tgtEl>
                                        <p:attrNameLst>
                                          <p:attrName>ppt_w</p:attrName>
                                        </p:attrNameLst>
                                      </p:cBhvr>
                                      <p:tavLst>
                                        <p:tav tm="0">
                                          <p:val>
                                            <p:fltVal val="0"/>
                                          </p:val>
                                        </p:tav>
                                        <p:tav tm="100000">
                                          <p:val>
                                            <p:strVal val="#ppt_w"/>
                                          </p:val>
                                        </p:tav>
                                      </p:tavLst>
                                    </p:anim>
                                    <p:anim calcmode="lin" valueType="num">
                                      <p:cBhvr>
                                        <p:cTn id="190" dur="500" fill="hold"/>
                                        <p:tgtEl>
                                          <p:spTgt spid="70"/>
                                        </p:tgtEl>
                                        <p:attrNameLst>
                                          <p:attrName>ppt_h</p:attrName>
                                        </p:attrNameLst>
                                      </p:cBhvr>
                                      <p:tavLst>
                                        <p:tav tm="0">
                                          <p:val>
                                            <p:fltVal val="0"/>
                                          </p:val>
                                        </p:tav>
                                        <p:tav tm="100000">
                                          <p:val>
                                            <p:strVal val="#ppt_h"/>
                                          </p:val>
                                        </p:tav>
                                      </p:tavLst>
                                    </p:anim>
                                    <p:animEffect transition="in" filter="fade">
                                      <p:cBhvr>
                                        <p:cTn id="191" dur="500"/>
                                        <p:tgtEl>
                                          <p:spTgt spid="70"/>
                                        </p:tgtEl>
                                      </p:cBhvr>
                                    </p:animEffect>
                                  </p:childTnLst>
                                </p:cTn>
                              </p:par>
                            </p:childTnLst>
                          </p:cTn>
                        </p:par>
                      </p:childTnLst>
                    </p:cTn>
                  </p:par>
                  <p:par>
                    <p:cTn id="192" fill="hold">
                      <p:stCondLst>
                        <p:cond delay="indefinite"/>
                      </p:stCondLst>
                      <p:childTnLst>
                        <p:par>
                          <p:cTn id="193" fill="hold">
                            <p:stCondLst>
                              <p:cond delay="0"/>
                            </p:stCondLst>
                            <p:childTnLst>
                              <p:par>
                                <p:cTn id="194" presetID="53" presetClass="entr" presetSubtype="16" fill="hold" grpId="0" nodeType="clickEffect">
                                  <p:stCondLst>
                                    <p:cond delay="0"/>
                                  </p:stCondLst>
                                  <p:childTnLst>
                                    <p:set>
                                      <p:cBhvr>
                                        <p:cTn id="195" dur="1" fill="hold">
                                          <p:stCondLst>
                                            <p:cond delay="0"/>
                                          </p:stCondLst>
                                        </p:cTn>
                                        <p:tgtEl>
                                          <p:spTgt spid="43"/>
                                        </p:tgtEl>
                                        <p:attrNameLst>
                                          <p:attrName>style.visibility</p:attrName>
                                        </p:attrNameLst>
                                      </p:cBhvr>
                                      <p:to>
                                        <p:strVal val="visible"/>
                                      </p:to>
                                    </p:set>
                                    <p:anim calcmode="lin" valueType="num">
                                      <p:cBhvr>
                                        <p:cTn id="196" dur="500" fill="hold"/>
                                        <p:tgtEl>
                                          <p:spTgt spid="43"/>
                                        </p:tgtEl>
                                        <p:attrNameLst>
                                          <p:attrName>ppt_w</p:attrName>
                                        </p:attrNameLst>
                                      </p:cBhvr>
                                      <p:tavLst>
                                        <p:tav tm="0">
                                          <p:val>
                                            <p:fltVal val="0"/>
                                          </p:val>
                                        </p:tav>
                                        <p:tav tm="100000">
                                          <p:val>
                                            <p:strVal val="#ppt_w"/>
                                          </p:val>
                                        </p:tav>
                                      </p:tavLst>
                                    </p:anim>
                                    <p:anim calcmode="lin" valueType="num">
                                      <p:cBhvr>
                                        <p:cTn id="197" dur="500" fill="hold"/>
                                        <p:tgtEl>
                                          <p:spTgt spid="43"/>
                                        </p:tgtEl>
                                        <p:attrNameLst>
                                          <p:attrName>ppt_h</p:attrName>
                                        </p:attrNameLst>
                                      </p:cBhvr>
                                      <p:tavLst>
                                        <p:tav tm="0">
                                          <p:val>
                                            <p:fltVal val="0"/>
                                          </p:val>
                                        </p:tav>
                                        <p:tav tm="100000">
                                          <p:val>
                                            <p:strVal val="#ppt_h"/>
                                          </p:val>
                                        </p:tav>
                                      </p:tavLst>
                                    </p:anim>
                                    <p:animEffect transition="in" filter="fade">
                                      <p:cBhvr>
                                        <p:cTn id="198" dur="500"/>
                                        <p:tgtEl>
                                          <p:spTgt spid="43"/>
                                        </p:tgtEl>
                                      </p:cBhvr>
                                    </p:animEffect>
                                  </p:childTnLst>
                                </p:cTn>
                              </p:par>
                            </p:childTnLst>
                          </p:cTn>
                        </p:par>
                      </p:childTnLst>
                    </p:cTn>
                  </p:par>
                  <p:par>
                    <p:cTn id="199" fill="hold">
                      <p:stCondLst>
                        <p:cond delay="indefinite"/>
                      </p:stCondLst>
                      <p:childTnLst>
                        <p:par>
                          <p:cTn id="200" fill="hold">
                            <p:stCondLst>
                              <p:cond delay="0"/>
                            </p:stCondLst>
                            <p:childTnLst>
                              <p:par>
                                <p:cTn id="201" presetID="53" presetClass="entr" presetSubtype="16" fill="hold" grpId="0" nodeType="clickEffect">
                                  <p:stCondLst>
                                    <p:cond delay="0"/>
                                  </p:stCondLst>
                                  <p:childTnLst>
                                    <p:set>
                                      <p:cBhvr>
                                        <p:cTn id="202" dur="1" fill="hold">
                                          <p:stCondLst>
                                            <p:cond delay="0"/>
                                          </p:stCondLst>
                                        </p:cTn>
                                        <p:tgtEl>
                                          <p:spTgt spid="41"/>
                                        </p:tgtEl>
                                        <p:attrNameLst>
                                          <p:attrName>style.visibility</p:attrName>
                                        </p:attrNameLst>
                                      </p:cBhvr>
                                      <p:to>
                                        <p:strVal val="visible"/>
                                      </p:to>
                                    </p:set>
                                    <p:anim calcmode="lin" valueType="num">
                                      <p:cBhvr>
                                        <p:cTn id="203" dur="500" fill="hold"/>
                                        <p:tgtEl>
                                          <p:spTgt spid="41"/>
                                        </p:tgtEl>
                                        <p:attrNameLst>
                                          <p:attrName>ppt_w</p:attrName>
                                        </p:attrNameLst>
                                      </p:cBhvr>
                                      <p:tavLst>
                                        <p:tav tm="0">
                                          <p:val>
                                            <p:fltVal val="0"/>
                                          </p:val>
                                        </p:tav>
                                        <p:tav tm="100000">
                                          <p:val>
                                            <p:strVal val="#ppt_w"/>
                                          </p:val>
                                        </p:tav>
                                      </p:tavLst>
                                    </p:anim>
                                    <p:anim calcmode="lin" valueType="num">
                                      <p:cBhvr>
                                        <p:cTn id="204" dur="500" fill="hold"/>
                                        <p:tgtEl>
                                          <p:spTgt spid="41"/>
                                        </p:tgtEl>
                                        <p:attrNameLst>
                                          <p:attrName>ppt_h</p:attrName>
                                        </p:attrNameLst>
                                      </p:cBhvr>
                                      <p:tavLst>
                                        <p:tav tm="0">
                                          <p:val>
                                            <p:fltVal val="0"/>
                                          </p:val>
                                        </p:tav>
                                        <p:tav tm="100000">
                                          <p:val>
                                            <p:strVal val="#ppt_h"/>
                                          </p:val>
                                        </p:tav>
                                      </p:tavLst>
                                    </p:anim>
                                    <p:animEffect transition="in" filter="fade">
                                      <p:cBhvr>
                                        <p:cTn id="205" dur="500"/>
                                        <p:tgtEl>
                                          <p:spTgt spid="41"/>
                                        </p:tgtEl>
                                      </p:cBhvr>
                                    </p:animEffect>
                                  </p:childTnLst>
                                </p:cTn>
                              </p:par>
                            </p:childTnLst>
                          </p:cTn>
                        </p:par>
                      </p:childTnLst>
                    </p:cTn>
                  </p:par>
                  <p:par>
                    <p:cTn id="206" fill="hold">
                      <p:stCondLst>
                        <p:cond delay="indefinite"/>
                      </p:stCondLst>
                      <p:childTnLst>
                        <p:par>
                          <p:cTn id="207" fill="hold">
                            <p:stCondLst>
                              <p:cond delay="0"/>
                            </p:stCondLst>
                            <p:childTnLst>
                              <p:par>
                                <p:cTn id="208" presetID="53" presetClass="entr" presetSubtype="16" fill="hold" nodeType="clickEffect">
                                  <p:stCondLst>
                                    <p:cond delay="0"/>
                                  </p:stCondLst>
                                  <p:childTnLst>
                                    <p:set>
                                      <p:cBhvr>
                                        <p:cTn id="209" dur="1" fill="hold">
                                          <p:stCondLst>
                                            <p:cond delay="0"/>
                                          </p:stCondLst>
                                        </p:cTn>
                                        <p:tgtEl>
                                          <p:spTgt spid="45">
                                            <p:txEl>
                                              <p:pRg st="0" end="0"/>
                                            </p:txEl>
                                          </p:spTgt>
                                        </p:tgtEl>
                                        <p:attrNameLst>
                                          <p:attrName>style.visibility</p:attrName>
                                        </p:attrNameLst>
                                      </p:cBhvr>
                                      <p:to>
                                        <p:strVal val="visible"/>
                                      </p:to>
                                    </p:set>
                                    <p:anim calcmode="lin" valueType="num">
                                      <p:cBhvr>
                                        <p:cTn id="210"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211"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212" dur="500"/>
                                        <p:tgtEl>
                                          <p:spTgt spid="45">
                                            <p:txEl>
                                              <p:pRg st="0" end="0"/>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53" presetClass="entr" presetSubtype="16" fill="hold" grpId="0" nodeType="clickEffect">
                                  <p:stCondLst>
                                    <p:cond delay="0"/>
                                  </p:stCondLst>
                                  <p:childTnLst>
                                    <p:set>
                                      <p:cBhvr>
                                        <p:cTn id="216" dur="1" fill="hold">
                                          <p:stCondLst>
                                            <p:cond delay="0"/>
                                          </p:stCondLst>
                                        </p:cTn>
                                        <p:tgtEl>
                                          <p:spTgt spid="47"/>
                                        </p:tgtEl>
                                        <p:attrNameLst>
                                          <p:attrName>style.visibility</p:attrName>
                                        </p:attrNameLst>
                                      </p:cBhvr>
                                      <p:to>
                                        <p:strVal val="visible"/>
                                      </p:to>
                                    </p:set>
                                    <p:anim calcmode="lin" valueType="num">
                                      <p:cBhvr>
                                        <p:cTn id="217" dur="500" fill="hold"/>
                                        <p:tgtEl>
                                          <p:spTgt spid="47"/>
                                        </p:tgtEl>
                                        <p:attrNameLst>
                                          <p:attrName>ppt_w</p:attrName>
                                        </p:attrNameLst>
                                      </p:cBhvr>
                                      <p:tavLst>
                                        <p:tav tm="0">
                                          <p:val>
                                            <p:fltVal val="0"/>
                                          </p:val>
                                        </p:tav>
                                        <p:tav tm="100000">
                                          <p:val>
                                            <p:strVal val="#ppt_w"/>
                                          </p:val>
                                        </p:tav>
                                      </p:tavLst>
                                    </p:anim>
                                    <p:anim calcmode="lin" valueType="num">
                                      <p:cBhvr>
                                        <p:cTn id="218" dur="500" fill="hold"/>
                                        <p:tgtEl>
                                          <p:spTgt spid="47"/>
                                        </p:tgtEl>
                                        <p:attrNameLst>
                                          <p:attrName>ppt_h</p:attrName>
                                        </p:attrNameLst>
                                      </p:cBhvr>
                                      <p:tavLst>
                                        <p:tav tm="0">
                                          <p:val>
                                            <p:fltVal val="0"/>
                                          </p:val>
                                        </p:tav>
                                        <p:tav tm="100000">
                                          <p:val>
                                            <p:strVal val="#ppt_h"/>
                                          </p:val>
                                        </p:tav>
                                      </p:tavLst>
                                    </p:anim>
                                    <p:animEffect transition="in" filter="fade">
                                      <p:cBhvr>
                                        <p:cTn id="219" dur="500"/>
                                        <p:tgtEl>
                                          <p:spTgt spid="47"/>
                                        </p:tgtEl>
                                      </p:cBhvr>
                                    </p:animEffect>
                                  </p:childTnLst>
                                </p:cTn>
                              </p:par>
                            </p:childTnLst>
                          </p:cTn>
                        </p:par>
                      </p:childTnLst>
                    </p:cTn>
                  </p:par>
                  <p:par>
                    <p:cTn id="220" fill="hold">
                      <p:stCondLst>
                        <p:cond delay="indefinite"/>
                      </p:stCondLst>
                      <p:childTnLst>
                        <p:par>
                          <p:cTn id="221" fill="hold">
                            <p:stCondLst>
                              <p:cond delay="0"/>
                            </p:stCondLst>
                            <p:childTnLst>
                              <p:par>
                                <p:cTn id="222" presetID="53" presetClass="entr" presetSubtype="16" fill="hold" grpId="0" nodeType="clickEffect">
                                  <p:stCondLst>
                                    <p:cond delay="0"/>
                                  </p:stCondLst>
                                  <p:childTnLst>
                                    <p:set>
                                      <p:cBhvr>
                                        <p:cTn id="223" dur="1" fill="hold">
                                          <p:stCondLst>
                                            <p:cond delay="0"/>
                                          </p:stCondLst>
                                        </p:cTn>
                                        <p:tgtEl>
                                          <p:spTgt spid="44"/>
                                        </p:tgtEl>
                                        <p:attrNameLst>
                                          <p:attrName>style.visibility</p:attrName>
                                        </p:attrNameLst>
                                      </p:cBhvr>
                                      <p:to>
                                        <p:strVal val="visible"/>
                                      </p:to>
                                    </p:set>
                                    <p:anim calcmode="lin" valueType="num">
                                      <p:cBhvr>
                                        <p:cTn id="224" dur="500" fill="hold"/>
                                        <p:tgtEl>
                                          <p:spTgt spid="44"/>
                                        </p:tgtEl>
                                        <p:attrNameLst>
                                          <p:attrName>ppt_w</p:attrName>
                                        </p:attrNameLst>
                                      </p:cBhvr>
                                      <p:tavLst>
                                        <p:tav tm="0">
                                          <p:val>
                                            <p:fltVal val="0"/>
                                          </p:val>
                                        </p:tav>
                                        <p:tav tm="100000">
                                          <p:val>
                                            <p:strVal val="#ppt_w"/>
                                          </p:val>
                                        </p:tav>
                                      </p:tavLst>
                                    </p:anim>
                                    <p:anim calcmode="lin" valueType="num">
                                      <p:cBhvr>
                                        <p:cTn id="225" dur="500" fill="hold"/>
                                        <p:tgtEl>
                                          <p:spTgt spid="44"/>
                                        </p:tgtEl>
                                        <p:attrNameLst>
                                          <p:attrName>ppt_h</p:attrName>
                                        </p:attrNameLst>
                                      </p:cBhvr>
                                      <p:tavLst>
                                        <p:tav tm="0">
                                          <p:val>
                                            <p:fltVal val="0"/>
                                          </p:val>
                                        </p:tav>
                                        <p:tav tm="100000">
                                          <p:val>
                                            <p:strVal val="#ppt_h"/>
                                          </p:val>
                                        </p:tav>
                                      </p:tavLst>
                                    </p:anim>
                                    <p:animEffect transition="in" filter="fade">
                                      <p:cBhvr>
                                        <p:cTn id="226" dur="500"/>
                                        <p:tgtEl>
                                          <p:spTgt spid="44"/>
                                        </p:tgtEl>
                                      </p:cBhvr>
                                    </p:animEffect>
                                  </p:childTnLst>
                                </p:cTn>
                              </p:par>
                              <p:par>
                                <p:cTn id="227" presetID="53" presetClass="entr" presetSubtype="16" fill="hold" grpId="0" nodeType="withEffect">
                                  <p:stCondLst>
                                    <p:cond delay="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500" fill="hold"/>
                                        <p:tgtEl>
                                          <p:spTgt spid="40"/>
                                        </p:tgtEl>
                                        <p:attrNameLst>
                                          <p:attrName>ppt_w</p:attrName>
                                        </p:attrNameLst>
                                      </p:cBhvr>
                                      <p:tavLst>
                                        <p:tav tm="0">
                                          <p:val>
                                            <p:fltVal val="0"/>
                                          </p:val>
                                        </p:tav>
                                        <p:tav tm="100000">
                                          <p:val>
                                            <p:strVal val="#ppt_w"/>
                                          </p:val>
                                        </p:tav>
                                      </p:tavLst>
                                    </p:anim>
                                    <p:anim calcmode="lin" valueType="num">
                                      <p:cBhvr>
                                        <p:cTn id="230" dur="500" fill="hold"/>
                                        <p:tgtEl>
                                          <p:spTgt spid="40"/>
                                        </p:tgtEl>
                                        <p:attrNameLst>
                                          <p:attrName>ppt_h</p:attrName>
                                        </p:attrNameLst>
                                      </p:cBhvr>
                                      <p:tavLst>
                                        <p:tav tm="0">
                                          <p:val>
                                            <p:fltVal val="0"/>
                                          </p:val>
                                        </p:tav>
                                        <p:tav tm="100000">
                                          <p:val>
                                            <p:strVal val="#ppt_h"/>
                                          </p:val>
                                        </p:tav>
                                      </p:tavLst>
                                    </p:anim>
                                    <p:animEffect transition="in" filter="fade">
                                      <p:cBhvr>
                                        <p:cTn id="231" dur="500"/>
                                        <p:tgtEl>
                                          <p:spTgt spid="40"/>
                                        </p:tgtEl>
                                      </p:cBhvr>
                                    </p:animEffect>
                                  </p:childTnLst>
                                </p:cTn>
                              </p:par>
                              <p:par>
                                <p:cTn id="232" presetID="53" presetClass="entr" presetSubtype="16" fill="hold" grpId="0" nodeType="withEffect">
                                  <p:stCondLst>
                                    <p:cond delay="0"/>
                                  </p:stCondLst>
                                  <p:childTnLst>
                                    <p:set>
                                      <p:cBhvr>
                                        <p:cTn id="233" dur="1" fill="hold">
                                          <p:stCondLst>
                                            <p:cond delay="0"/>
                                          </p:stCondLst>
                                        </p:cTn>
                                        <p:tgtEl>
                                          <p:spTgt spid="46"/>
                                        </p:tgtEl>
                                        <p:attrNameLst>
                                          <p:attrName>style.visibility</p:attrName>
                                        </p:attrNameLst>
                                      </p:cBhvr>
                                      <p:to>
                                        <p:strVal val="visible"/>
                                      </p:to>
                                    </p:set>
                                    <p:anim calcmode="lin" valueType="num">
                                      <p:cBhvr>
                                        <p:cTn id="234" dur="500" fill="hold"/>
                                        <p:tgtEl>
                                          <p:spTgt spid="46"/>
                                        </p:tgtEl>
                                        <p:attrNameLst>
                                          <p:attrName>ppt_w</p:attrName>
                                        </p:attrNameLst>
                                      </p:cBhvr>
                                      <p:tavLst>
                                        <p:tav tm="0">
                                          <p:val>
                                            <p:fltVal val="0"/>
                                          </p:val>
                                        </p:tav>
                                        <p:tav tm="100000">
                                          <p:val>
                                            <p:strVal val="#ppt_w"/>
                                          </p:val>
                                        </p:tav>
                                      </p:tavLst>
                                    </p:anim>
                                    <p:anim calcmode="lin" valueType="num">
                                      <p:cBhvr>
                                        <p:cTn id="235" dur="500" fill="hold"/>
                                        <p:tgtEl>
                                          <p:spTgt spid="46"/>
                                        </p:tgtEl>
                                        <p:attrNameLst>
                                          <p:attrName>ppt_h</p:attrName>
                                        </p:attrNameLst>
                                      </p:cBhvr>
                                      <p:tavLst>
                                        <p:tav tm="0">
                                          <p:val>
                                            <p:fltVal val="0"/>
                                          </p:val>
                                        </p:tav>
                                        <p:tav tm="100000">
                                          <p:val>
                                            <p:strVal val="#ppt_h"/>
                                          </p:val>
                                        </p:tav>
                                      </p:tavLst>
                                    </p:anim>
                                    <p:animEffect transition="in" filter="fade">
                                      <p:cBhvr>
                                        <p:cTn id="236" dur="500"/>
                                        <p:tgtEl>
                                          <p:spTgt spid="46"/>
                                        </p:tgtEl>
                                      </p:cBhvr>
                                    </p:animEffect>
                                  </p:childTnLst>
                                </p:cTn>
                              </p:par>
                              <p:par>
                                <p:cTn id="237" presetID="53" presetClass="entr" presetSubtype="16" fill="hold" grpId="0" nodeType="withEffect">
                                  <p:stCondLst>
                                    <p:cond delay="0"/>
                                  </p:stCondLst>
                                  <p:childTnLst>
                                    <p:set>
                                      <p:cBhvr>
                                        <p:cTn id="238" dur="1" fill="hold">
                                          <p:stCondLst>
                                            <p:cond delay="0"/>
                                          </p:stCondLst>
                                        </p:cTn>
                                        <p:tgtEl>
                                          <p:spTgt spid="42"/>
                                        </p:tgtEl>
                                        <p:attrNameLst>
                                          <p:attrName>style.visibility</p:attrName>
                                        </p:attrNameLst>
                                      </p:cBhvr>
                                      <p:to>
                                        <p:strVal val="visible"/>
                                      </p:to>
                                    </p:set>
                                    <p:anim calcmode="lin" valueType="num">
                                      <p:cBhvr>
                                        <p:cTn id="239" dur="500" fill="hold"/>
                                        <p:tgtEl>
                                          <p:spTgt spid="42"/>
                                        </p:tgtEl>
                                        <p:attrNameLst>
                                          <p:attrName>ppt_w</p:attrName>
                                        </p:attrNameLst>
                                      </p:cBhvr>
                                      <p:tavLst>
                                        <p:tav tm="0">
                                          <p:val>
                                            <p:fltVal val="0"/>
                                          </p:val>
                                        </p:tav>
                                        <p:tav tm="100000">
                                          <p:val>
                                            <p:strVal val="#ppt_w"/>
                                          </p:val>
                                        </p:tav>
                                      </p:tavLst>
                                    </p:anim>
                                    <p:anim calcmode="lin" valueType="num">
                                      <p:cBhvr>
                                        <p:cTn id="240" dur="500" fill="hold"/>
                                        <p:tgtEl>
                                          <p:spTgt spid="42"/>
                                        </p:tgtEl>
                                        <p:attrNameLst>
                                          <p:attrName>ppt_h</p:attrName>
                                        </p:attrNameLst>
                                      </p:cBhvr>
                                      <p:tavLst>
                                        <p:tav tm="0">
                                          <p:val>
                                            <p:fltVal val="0"/>
                                          </p:val>
                                        </p:tav>
                                        <p:tav tm="100000">
                                          <p:val>
                                            <p:strVal val="#ppt_h"/>
                                          </p:val>
                                        </p:tav>
                                      </p:tavLst>
                                    </p:anim>
                                    <p:animEffect transition="in" filter="fade">
                                      <p:cBhvr>
                                        <p:cTn id="241" dur="500"/>
                                        <p:tgtEl>
                                          <p:spTgt spid="42"/>
                                        </p:tgtEl>
                                      </p:cBhvr>
                                    </p:animEffect>
                                  </p:childTnLst>
                                </p:cTn>
                              </p:par>
                            </p:childTnLst>
                          </p:cTn>
                        </p:par>
                      </p:childTnLst>
                    </p:cTn>
                  </p:par>
                  <p:par>
                    <p:cTn id="242" fill="hold">
                      <p:stCondLst>
                        <p:cond delay="indefinite"/>
                      </p:stCondLst>
                      <p:childTnLst>
                        <p:par>
                          <p:cTn id="243" fill="hold">
                            <p:stCondLst>
                              <p:cond delay="0"/>
                            </p:stCondLst>
                            <p:childTnLst>
                              <p:par>
                                <p:cTn id="244" presetID="53" presetClass="entr" presetSubtype="16" fill="hold" grpId="0" nodeType="clickEffect">
                                  <p:stCondLst>
                                    <p:cond delay="0"/>
                                  </p:stCondLst>
                                  <p:childTnLst>
                                    <p:set>
                                      <p:cBhvr>
                                        <p:cTn id="245" dur="1" fill="hold">
                                          <p:stCondLst>
                                            <p:cond delay="0"/>
                                          </p:stCondLst>
                                        </p:cTn>
                                        <p:tgtEl>
                                          <p:spTgt spid="50"/>
                                        </p:tgtEl>
                                        <p:attrNameLst>
                                          <p:attrName>style.visibility</p:attrName>
                                        </p:attrNameLst>
                                      </p:cBhvr>
                                      <p:to>
                                        <p:strVal val="visible"/>
                                      </p:to>
                                    </p:set>
                                    <p:anim calcmode="lin" valueType="num">
                                      <p:cBhvr>
                                        <p:cTn id="246" dur="500" fill="hold"/>
                                        <p:tgtEl>
                                          <p:spTgt spid="50"/>
                                        </p:tgtEl>
                                        <p:attrNameLst>
                                          <p:attrName>ppt_w</p:attrName>
                                        </p:attrNameLst>
                                      </p:cBhvr>
                                      <p:tavLst>
                                        <p:tav tm="0">
                                          <p:val>
                                            <p:fltVal val="0"/>
                                          </p:val>
                                        </p:tav>
                                        <p:tav tm="100000">
                                          <p:val>
                                            <p:strVal val="#ppt_w"/>
                                          </p:val>
                                        </p:tav>
                                      </p:tavLst>
                                    </p:anim>
                                    <p:anim calcmode="lin" valueType="num">
                                      <p:cBhvr>
                                        <p:cTn id="247" dur="500" fill="hold"/>
                                        <p:tgtEl>
                                          <p:spTgt spid="50"/>
                                        </p:tgtEl>
                                        <p:attrNameLst>
                                          <p:attrName>ppt_h</p:attrName>
                                        </p:attrNameLst>
                                      </p:cBhvr>
                                      <p:tavLst>
                                        <p:tav tm="0">
                                          <p:val>
                                            <p:fltVal val="0"/>
                                          </p:val>
                                        </p:tav>
                                        <p:tav tm="100000">
                                          <p:val>
                                            <p:strVal val="#ppt_h"/>
                                          </p:val>
                                        </p:tav>
                                      </p:tavLst>
                                    </p:anim>
                                    <p:animEffect transition="in" filter="fade">
                                      <p:cBhvr>
                                        <p:cTn id="248" dur="500"/>
                                        <p:tgtEl>
                                          <p:spTgt spid="50"/>
                                        </p:tgtEl>
                                      </p:cBhvr>
                                    </p:animEffect>
                                  </p:childTnLst>
                                </p:cTn>
                              </p:par>
                            </p:childTnLst>
                          </p:cTn>
                        </p:par>
                      </p:childTnLst>
                    </p:cTn>
                  </p:par>
                  <p:par>
                    <p:cTn id="249" fill="hold">
                      <p:stCondLst>
                        <p:cond delay="indefinite"/>
                      </p:stCondLst>
                      <p:childTnLst>
                        <p:par>
                          <p:cTn id="250" fill="hold">
                            <p:stCondLst>
                              <p:cond delay="0"/>
                            </p:stCondLst>
                            <p:childTnLst>
                              <p:par>
                                <p:cTn id="251" presetID="53" presetClass="entr" presetSubtype="16" fill="hold" grpId="0" nodeType="clickEffect">
                                  <p:stCondLst>
                                    <p:cond delay="0"/>
                                  </p:stCondLst>
                                  <p:childTnLst>
                                    <p:set>
                                      <p:cBhvr>
                                        <p:cTn id="252" dur="1" fill="hold">
                                          <p:stCondLst>
                                            <p:cond delay="0"/>
                                          </p:stCondLst>
                                        </p:cTn>
                                        <p:tgtEl>
                                          <p:spTgt spid="49"/>
                                        </p:tgtEl>
                                        <p:attrNameLst>
                                          <p:attrName>style.visibility</p:attrName>
                                        </p:attrNameLst>
                                      </p:cBhvr>
                                      <p:to>
                                        <p:strVal val="visible"/>
                                      </p:to>
                                    </p:set>
                                    <p:anim calcmode="lin" valueType="num">
                                      <p:cBhvr>
                                        <p:cTn id="253" dur="500" fill="hold"/>
                                        <p:tgtEl>
                                          <p:spTgt spid="49"/>
                                        </p:tgtEl>
                                        <p:attrNameLst>
                                          <p:attrName>ppt_w</p:attrName>
                                        </p:attrNameLst>
                                      </p:cBhvr>
                                      <p:tavLst>
                                        <p:tav tm="0">
                                          <p:val>
                                            <p:fltVal val="0"/>
                                          </p:val>
                                        </p:tav>
                                        <p:tav tm="100000">
                                          <p:val>
                                            <p:strVal val="#ppt_w"/>
                                          </p:val>
                                        </p:tav>
                                      </p:tavLst>
                                    </p:anim>
                                    <p:anim calcmode="lin" valueType="num">
                                      <p:cBhvr>
                                        <p:cTn id="254" dur="500" fill="hold"/>
                                        <p:tgtEl>
                                          <p:spTgt spid="49"/>
                                        </p:tgtEl>
                                        <p:attrNameLst>
                                          <p:attrName>ppt_h</p:attrName>
                                        </p:attrNameLst>
                                      </p:cBhvr>
                                      <p:tavLst>
                                        <p:tav tm="0">
                                          <p:val>
                                            <p:fltVal val="0"/>
                                          </p:val>
                                        </p:tav>
                                        <p:tav tm="100000">
                                          <p:val>
                                            <p:strVal val="#ppt_h"/>
                                          </p:val>
                                        </p:tav>
                                      </p:tavLst>
                                    </p:anim>
                                    <p:animEffect transition="in" filter="fade">
                                      <p:cBhvr>
                                        <p:cTn id="255" dur="500"/>
                                        <p:tgtEl>
                                          <p:spTgt spid="49"/>
                                        </p:tgtEl>
                                      </p:cBhvr>
                                    </p:animEffect>
                                  </p:childTnLst>
                                </p:cTn>
                              </p:par>
                            </p:childTnLst>
                          </p:cTn>
                        </p:par>
                      </p:childTnLst>
                    </p:cTn>
                  </p:par>
                  <p:par>
                    <p:cTn id="256" fill="hold">
                      <p:stCondLst>
                        <p:cond delay="indefinite"/>
                      </p:stCondLst>
                      <p:childTnLst>
                        <p:par>
                          <p:cTn id="257" fill="hold">
                            <p:stCondLst>
                              <p:cond delay="0"/>
                            </p:stCondLst>
                            <p:childTnLst>
                              <p:par>
                                <p:cTn id="258" presetID="53" presetClass="entr" presetSubtype="16" fill="hold" grpId="0" nodeType="clickEffect">
                                  <p:stCondLst>
                                    <p:cond delay="0"/>
                                  </p:stCondLst>
                                  <p:childTnLst>
                                    <p:set>
                                      <p:cBhvr>
                                        <p:cTn id="259" dur="1" fill="hold">
                                          <p:stCondLst>
                                            <p:cond delay="0"/>
                                          </p:stCondLst>
                                        </p:cTn>
                                        <p:tgtEl>
                                          <p:spTgt spid="48"/>
                                        </p:tgtEl>
                                        <p:attrNameLst>
                                          <p:attrName>style.visibility</p:attrName>
                                        </p:attrNameLst>
                                      </p:cBhvr>
                                      <p:to>
                                        <p:strVal val="visible"/>
                                      </p:to>
                                    </p:set>
                                    <p:anim calcmode="lin" valueType="num">
                                      <p:cBhvr>
                                        <p:cTn id="260" dur="500" fill="hold"/>
                                        <p:tgtEl>
                                          <p:spTgt spid="48"/>
                                        </p:tgtEl>
                                        <p:attrNameLst>
                                          <p:attrName>ppt_w</p:attrName>
                                        </p:attrNameLst>
                                      </p:cBhvr>
                                      <p:tavLst>
                                        <p:tav tm="0">
                                          <p:val>
                                            <p:fltVal val="0"/>
                                          </p:val>
                                        </p:tav>
                                        <p:tav tm="100000">
                                          <p:val>
                                            <p:strVal val="#ppt_w"/>
                                          </p:val>
                                        </p:tav>
                                      </p:tavLst>
                                    </p:anim>
                                    <p:anim calcmode="lin" valueType="num">
                                      <p:cBhvr>
                                        <p:cTn id="261" dur="500" fill="hold"/>
                                        <p:tgtEl>
                                          <p:spTgt spid="48"/>
                                        </p:tgtEl>
                                        <p:attrNameLst>
                                          <p:attrName>ppt_h</p:attrName>
                                        </p:attrNameLst>
                                      </p:cBhvr>
                                      <p:tavLst>
                                        <p:tav tm="0">
                                          <p:val>
                                            <p:fltVal val="0"/>
                                          </p:val>
                                        </p:tav>
                                        <p:tav tm="100000">
                                          <p:val>
                                            <p:strVal val="#ppt_h"/>
                                          </p:val>
                                        </p:tav>
                                      </p:tavLst>
                                    </p:anim>
                                    <p:animEffect transition="in" filter="fade">
                                      <p:cBhvr>
                                        <p:cTn id="262" dur="500"/>
                                        <p:tgtEl>
                                          <p:spTgt spid="48"/>
                                        </p:tgtEl>
                                      </p:cBhvr>
                                    </p:animEffect>
                                  </p:childTnLst>
                                </p:cTn>
                              </p:par>
                            </p:childTnLst>
                          </p:cTn>
                        </p:par>
                      </p:childTnLst>
                    </p:cTn>
                  </p:par>
                  <p:par>
                    <p:cTn id="263" fill="hold">
                      <p:stCondLst>
                        <p:cond delay="indefinite"/>
                      </p:stCondLst>
                      <p:childTnLst>
                        <p:par>
                          <p:cTn id="264" fill="hold">
                            <p:stCondLst>
                              <p:cond delay="0"/>
                            </p:stCondLst>
                            <p:childTnLst>
                              <p:par>
                                <p:cTn id="265" presetID="53" presetClass="entr" presetSubtype="16" fill="hold" grpId="0" nodeType="clickEffect">
                                  <p:stCondLst>
                                    <p:cond delay="0"/>
                                  </p:stCondLst>
                                  <p:childTnLst>
                                    <p:set>
                                      <p:cBhvr>
                                        <p:cTn id="266" dur="1" fill="hold">
                                          <p:stCondLst>
                                            <p:cond delay="0"/>
                                          </p:stCondLst>
                                        </p:cTn>
                                        <p:tgtEl>
                                          <p:spTgt spid="51"/>
                                        </p:tgtEl>
                                        <p:attrNameLst>
                                          <p:attrName>style.visibility</p:attrName>
                                        </p:attrNameLst>
                                      </p:cBhvr>
                                      <p:to>
                                        <p:strVal val="visible"/>
                                      </p:to>
                                    </p:set>
                                    <p:anim calcmode="lin" valueType="num">
                                      <p:cBhvr>
                                        <p:cTn id="267" dur="500" fill="hold"/>
                                        <p:tgtEl>
                                          <p:spTgt spid="51"/>
                                        </p:tgtEl>
                                        <p:attrNameLst>
                                          <p:attrName>ppt_w</p:attrName>
                                        </p:attrNameLst>
                                      </p:cBhvr>
                                      <p:tavLst>
                                        <p:tav tm="0">
                                          <p:val>
                                            <p:fltVal val="0"/>
                                          </p:val>
                                        </p:tav>
                                        <p:tav tm="100000">
                                          <p:val>
                                            <p:strVal val="#ppt_w"/>
                                          </p:val>
                                        </p:tav>
                                      </p:tavLst>
                                    </p:anim>
                                    <p:anim calcmode="lin" valueType="num">
                                      <p:cBhvr>
                                        <p:cTn id="268" dur="500" fill="hold"/>
                                        <p:tgtEl>
                                          <p:spTgt spid="51"/>
                                        </p:tgtEl>
                                        <p:attrNameLst>
                                          <p:attrName>ppt_h</p:attrName>
                                        </p:attrNameLst>
                                      </p:cBhvr>
                                      <p:tavLst>
                                        <p:tav tm="0">
                                          <p:val>
                                            <p:fltVal val="0"/>
                                          </p:val>
                                        </p:tav>
                                        <p:tav tm="100000">
                                          <p:val>
                                            <p:strVal val="#ppt_h"/>
                                          </p:val>
                                        </p:tav>
                                      </p:tavLst>
                                    </p:anim>
                                    <p:animEffect transition="in" filter="fade">
                                      <p:cBhvr>
                                        <p:cTn id="269" dur="500"/>
                                        <p:tgtEl>
                                          <p:spTgt spid="51"/>
                                        </p:tgtEl>
                                      </p:cBhvr>
                                    </p:animEffect>
                                  </p:childTnLst>
                                </p:cTn>
                              </p:par>
                            </p:childTnLst>
                          </p:cTn>
                        </p:par>
                      </p:childTnLst>
                    </p:cTn>
                  </p:par>
                  <p:par>
                    <p:cTn id="270" fill="hold">
                      <p:stCondLst>
                        <p:cond delay="indefinite"/>
                      </p:stCondLst>
                      <p:childTnLst>
                        <p:par>
                          <p:cTn id="271" fill="hold">
                            <p:stCondLst>
                              <p:cond delay="0"/>
                            </p:stCondLst>
                            <p:childTnLst>
                              <p:par>
                                <p:cTn id="272" presetID="53" presetClass="entr" presetSubtype="16" fill="hold" grpId="0" nodeType="clickEffect">
                                  <p:stCondLst>
                                    <p:cond delay="0"/>
                                  </p:stCondLst>
                                  <p:childTnLst>
                                    <p:set>
                                      <p:cBhvr>
                                        <p:cTn id="273" dur="1" fill="hold">
                                          <p:stCondLst>
                                            <p:cond delay="0"/>
                                          </p:stCondLst>
                                        </p:cTn>
                                        <p:tgtEl>
                                          <p:spTgt spid="13"/>
                                        </p:tgtEl>
                                        <p:attrNameLst>
                                          <p:attrName>style.visibility</p:attrName>
                                        </p:attrNameLst>
                                      </p:cBhvr>
                                      <p:to>
                                        <p:strVal val="visible"/>
                                      </p:to>
                                    </p:set>
                                    <p:anim calcmode="lin" valueType="num">
                                      <p:cBhvr>
                                        <p:cTn id="274" dur="500" fill="hold"/>
                                        <p:tgtEl>
                                          <p:spTgt spid="13"/>
                                        </p:tgtEl>
                                        <p:attrNameLst>
                                          <p:attrName>ppt_w</p:attrName>
                                        </p:attrNameLst>
                                      </p:cBhvr>
                                      <p:tavLst>
                                        <p:tav tm="0">
                                          <p:val>
                                            <p:fltVal val="0"/>
                                          </p:val>
                                        </p:tav>
                                        <p:tav tm="100000">
                                          <p:val>
                                            <p:strVal val="#ppt_w"/>
                                          </p:val>
                                        </p:tav>
                                      </p:tavLst>
                                    </p:anim>
                                    <p:anim calcmode="lin" valueType="num">
                                      <p:cBhvr>
                                        <p:cTn id="275" dur="500" fill="hold"/>
                                        <p:tgtEl>
                                          <p:spTgt spid="13"/>
                                        </p:tgtEl>
                                        <p:attrNameLst>
                                          <p:attrName>ppt_h</p:attrName>
                                        </p:attrNameLst>
                                      </p:cBhvr>
                                      <p:tavLst>
                                        <p:tav tm="0">
                                          <p:val>
                                            <p:fltVal val="0"/>
                                          </p:val>
                                        </p:tav>
                                        <p:tav tm="100000">
                                          <p:val>
                                            <p:strVal val="#ppt_h"/>
                                          </p:val>
                                        </p:tav>
                                      </p:tavLst>
                                    </p:anim>
                                    <p:animEffect transition="in" filter="fade">
                                      <p:cBhvr>
                                        <p:cTn id="276" dur="500"/>
                                        <p:tgtEl>
                                          <p:spTgt spid="13"/>
                                        </p:tgtEl>
                                      </p:cBhvr>
                                    </p:animEffect>
                                  </p:childTnLst>
                                </p:cTn>
                              </p:par>
                              <p:par>
                                <p:cTn id="277" presetID="53" presetClass="entr" presetSubtype="16" fill="hold" grpId="0" nodeType="withEffect">
                                  <p:stCondLst>
                                    <p:cond delay="0"/>
                                  </p:stCondLst>
                                  <p:childTnLst>
                                    <p:set>
                                      <p:cBhvr>
                                        <p:cTn id="278" dur="1" fill="hold">
                                          <p:stCondLst>
                                            <p:cond delay="0"/>
                                          </p:stCondLst>
                                        </p:cTn>
                                        <p:tgtEl>
                                          <p:spTgt spid="52"/>
                                        </p:tgtEl>
                                        <p:attrNameLst>
                                          <p:attrName>style.visibility</p:attrName>
                                        </p:attrNameLst>
                                      </p:cBhvr>
                                      <p:to>
                                        <p:strVal val="visible"/>
                                      </p:to>
                                    </p:set>
                                    <p:anim calcmode="lin" valueType="num">
                                      <p:cBhvr>
                                        <p:cTn id="279" dur="500" fill="hold"/>
                                        <p:tgtEl>
                                          <p:spTgt spid="52"/>
                                        </p:tgtEl>
                                        <p:attrNameLst>
                                          <p:attrName>ppt_w</p:attrName>
                                        </p:attrNameLst>
                                      </p:cBhvr>
                                      <p:tavLst>
                                        <p:tav tm="0">
                                          <p:val>
                                            <p:fltVal val="0"/>
                                          </p:val>
                                        </p:tav>
                                        <p:tav tm="100000">
                                          <p:val>
                                            <p:strVal val="#ppt_w"/>
                                          </p:val>
                                        </p:tav>
                                      </p:tavLst>
                                    </p:anim>
                                    <p:anim calcmode="lin" valueType="num">
                                      <p:cBhvr>
                                        <p:cTn id="280" dur="500" fill="hold"/>
                                        <p:tgtEl>
                                          <p:spTgt spid="52"/>
                                        </p:tgtEl>
                                        <p:attrNameLst>
                                          <p:attrName>ppt_h</p:attrName>
                                        </p:attrNameLst>
                                      </p:cBhvr>
                                      <p:tavLst>
                                        <p:tav tm="0">
                                          <p:val>
                                            <p:fltVal val="0"/>
                                          </p:val>
                                        </p:tav>
                                        <p:tav tm="100000">
                                          <p:val>
                                            <p:strVal val="#ppt_h"/>
                                          </p:val>
                                        </p:tav>
                                      </p:tavLst>
                                    </p:anim>
                                    <p:animEffect transition="in" filter="fade">
                                      <p:cBhvr>
                                        <p:cTn id="281" dur="500"/>
                                        <p:tgtEl>
                                          <p:spTgt spid="52"/>
                                        </p:tgtEl>
                                      </p:cBhvr>
                                    </p:animEffect>
                                  </p:childTnLst>
                                </p:cTn>
                              </p:par>
                              <p:par>
                                <p:cTn id="282" presetID="53" presetClass="entr" presetSubtype="16" fill="hold" grpId="0" nodeType="withEffect">
                                  <p:stCondLst>
                                    <p:cond delay="0"/>
                                  </p:stCondLst>
                                  <p:childTnLst>
                                    <p:set>
                                      <p:cBhvr>
                                        <p:cTn id="283" dur="1" fill="hold">
                                          <p:stCondLst>
                                            <p:cond delay="0"/>
                                          </p:stCondLst>
                                        </p:cTn>
                                        <p:tgtEl>
                                          <p:spTgt spid="53"/>
                                        </p:tgtEl>
                                        <p:attrNameLst>
                                          <p:attrName>style.visibility</p:attrName>
                                        </p:attrNameLst>
                                      </p:cBhvr>
                                      <p:to>
                                        <p:strVal val="visible"/>
                                      </p:to>
                                    </p:set>
                                    <p:anim calcmode="lin" valueType="num">
                                      <p:cBhvr>
                                        <p:cTn id="284" dur="500" fill="hold"/>
                                        <p:tgtEl>
                                          <p:spTgt spid="53"/>
                                        </p:tgtEl>
                                        <p:attrNameLst>
                                          <p:attrName>ppt_w</p:attrName>
                                        </p:attrNameLst>
                                      </p:cBhvr>
                                      <p:tavLst>
                                        <p:tav tm="0">
                                          <p:val>
                                            <p:fltVal val="0"/>
                                          </p:val>
                                        </p:tav>
                                        <p:tav tm="100000">
                                          <p:val>
                                            <p:strVal val="#ppt_w"/>
                                          </p:val>
                                        </p:tav>
                                      </p:tavLst>
                                    </p:anim>
                                    <p:anim calcmode="lin" valueType="num">
                                      <p:cBhvr>
                                        <p:cTn id="285" dur="500" fill="hold"/>
                                        <p:tgtEl>
                                          <p:spTgt spid="53"/>
                                        </p:tgtEl>
                                        <p:attrNameLst>
                                          <p:attrName>ppt_h</p:attrName>
                                        </p:attrNameLst>
                                      </p:cBhvr>
                                      <p:tavLst>
                                        <p:tav tm="0">
                                          <p:val>
                                            <p:fltVal val="0"/>
                                          </p:val>
                                        </p:tav>
                                        <p:tav tm="100000">
                                          <p:val>
                                            <p:strVal val="#ppt_h"/>
                                          </p:val>
                                        </p:tav>
                                      </p:tavLst>
                                    </p:anim>
                                    <p:animEffect transition="in" filter="fade">
                                      <p:cBhvr>
                                        <p:cTn id="286" dur="500"/>
                                        <p:tgtEl>
                                          <p:spTgt spid="53"/>
                                        </p:tgtEl>
                                      </p:cBhvr>
                                    </p:animEffect>
                                  </p:childTnLst>
                                </p:cTn>
                              </p:par>
                              <p:par>
                                <p:cTn id="287" presetID="53" presetClass="entr" presetSubtype="16" fill="hold" grpId="0" nodeType="withEffect">
                                  <p:stCondLst>
                                    <p:cond delay="0"/>
                                  </p:stCondLst>
                                  <p:childTnLst>
                                    <p:set>
                                      <p:cBhvr>
                                        <p:cTn id="288" dur="1" fill="hold">
                                          <p:stCondLst>
                                            <p:cond delay="0"/>
                                          </p:stCondLst>
                                        </p:cTn>
                                        <p:tgtEl>
                                          <p:spTgt spid="54"/>
                                        </p:tgtEl>
                                        <p:attrNameLst>
                                          <p:attrName>style.visibility</p:attrName>
                                        </p:attrNameLst>
                                      </p:cBhvr>
                                      <p:to>
                                        <p:strVal val="visible"/>
                                      </p:to>
                                    </p:set>
                                    <p:anim calcmode="lin" valueType="num">
                                      <p:cBhvr>
                                        <p:cTn id="289" dur="500" fill="hold"/>
                                        <p:tgtEl>
                                          <p:spTgt spid="54"/>
                                        </p:tgtEl>
                                        <p:attrNameLst>
                                          <p:attrName>ppt_w</p:attrName>
                                        </p:attrNameLst>
                                      </p:cBhvr>
                                      <p:tavLst>
                                        <p:tav tm="0">
                                          <p:val>
                                            <p:fltVal val="0"/>
                                          </p:val>
                                        </p:tav>
                                        <p:tav tm="100000">
                                          <p:val>
                                            <p:strVal val="#ppt_w"/>
                                          </p:val>
                                        </p:tav>
                                      </p:tavLst>
                                    </p:anim>
                                    <p:anim calcmode="lin" valueType="num">
                                      <p:cBhvr>
                                        <p:cTn id="290" dur="500" fill="hold"/>
                                        <p:tgtEl>
                                          <p:spTgt spid="54"/>
                                        </p:tgtEl>
                                        <p:attrNameLst>
                                          <p:attrName>ppt_h</p:attrName>
                                        </p:attrNameLst>
                                      </p:cBhvr>
                                      <p:tavLst>
                                        <p:tav tm="0">
                                          <p:val>
                                            <p:fltVal val="0"/>
                                          </p:val>
                                        </p:tav>
                                        <p:tav tm="100000">
                                          <p:val>
                                            <p:strVal val="#ppt_h"/>
                                          </p:val>
                                        </p:tav>
                                      </p:tavLst>
                                    </p:anim>
                                    <p:animEffect transition="in" filter="fade">
                                      <p:cBhvr>
                                        <p:cTn id="291" dur="500"/>
                                        <p:tgtEl>
                                          <p:spTgt spid="54"/>
                                        </p:tgtEl>
                                      </p:cBhvr>
                                    </p:animEffect>
                                  </p:childTnLst>
                                </p:cTn>
                              </p:par>
                            </p:childTnLst>
                          </p:cTn>
                        </p:par>
                      </p:childTnLst>
                    </p:cTn>
                  </p:par>
                  <p:par>
                    <p:cTn id="292" fill="hold">
                      <p:stCondLst>
                        <p:cond delay="indefinite"/>
                      </p:stCondLst>
                      <p:childTnLst>
                        <p:par>
                          <p:cTn id="293" fill="hold">
                            <p:stCondLst>
                              <p:cond delay="0"/>
                            </p:stCondLst>
                            <p:childTnLst>
                              <p:par>
                                <p:cTn id="294" presetID="53" presetClass="entr" presetSubtype="16" fill="hold" grpId="0" nodeType="clickEffect">
                                  <p:stCondLst>
                                    <p:cond delay="0"/>
                                  </p:stCondLst>
                                  <p:childTnLst>
                                    <p:set>
                                      <p:cBhvr>
                                        <p:cTn id="295" dur="1" fill="hold">
                                          <p:stCondLst>
                                            <p:cond delay="0"/>
                                          </p:stCondLst>
                                        </p:cTn>
                                        <p:tgtEl>
                                          <p:spTgt spid="71"/>
                                        </p:tgtEl>
                                        <p:attrNameLst>
                                          <p:attrName>style.visibility</p:attrName>
                                        </p:attrNameLst>
                                      </p:cBhvr>
                                      <p:to>
                                        <p:strVal val="visible"/>
                                      </p:to>
                                    </p:set>
                                    <p:anim calcmode="lin" valueType="num">
                                      <p:cBhvr>
                                        <p:cTn id="296" dur="500" fill="hold"/>
                                        <p:tgtEl>
                                          <p:spTgt spid="71"/>
                                        </p:tgtEl>
                                        <p:attrNameLst>
                                          <p:attrName>ppt_w</p:attrName>
                                        </p:attrNameLst>
                                      </p:cBhvr>
                                      <p:tavLst>
                                        <p:tav tm="0">
                                          <p:val>
                                            <p:fltVal val="0"/>
                                          </p:val>
                                        </p:tav>
                                        <p:tav tm="100000">
                                          <p:val>
                                            <p:strVal val="#ppt_w"/>
                                          </p:val>
                                        </p:tav>
                                      </p:tavLst>
                                    </p:anim>
                                    <p:anim calcmode="lin" valueType="num">
                                      <p:cBhvr>
                                        <p:cTn id="297" dur="500" fill="hold"/>
                                        <p:tgtEl>
                                          <p:spTgt spid="71"/>
                                        </p:tgtEl>
                                        <p:attrNameLst>
                                          <p:attrName>ppt_h</p:attrName>
                                        </p:attrNameLst>
                                      </p:cBhvr>
                                      <p:tavLst>
                                        <p:tav tm="0">
                                          <p:val>
                                            <p:fltVal val="0"/>
                                          </p:val>
                                        </p:tav>
                                        <p:tav tm="100000">
                                          <p:val>
                                            <p:strVal val="#ppt_h"/>
                                          </p:val>
                                        </p:tav>
                                      </p:tavLst>
                                    </p:anim>
                                    <p:animEffect transition="in" filter="fade">
                                      <p:cBhvr>
                                        <p:cTn id="298" dur="500"/>
                                        <p:tgtEl>
                                          <p:spTgt spid="71"/>
                                        </p:tgtEl>
                                      </p:cBhvr>
                                    </p:animEffect>
                                  </p:childTnLst>
                                </p:cTn>
                              </p:par>
                              <p:par>
                                <p:cTn id="299" presetID="53" presetClass="entr" presetSubtype="16" fill="hold" grpId="0" nodeType="withEffect">
                                  <p:stCondLst>
                                    <p:cond delay="0"/>
                                  </p:stCondLst>
                                  <p:childTnLst>
                                    <p:set>
                                      <p:cBhvr>
                                        <p:cTn id="300" dur="1" fill="hold">
                                          <p:stCondLst>
                                            <p:cond delay="0"/>
                                          </p:stCondLst>
                                        </p:cTn>
                                        <p:tgtEl>
                                          <p:spTgt spid="81"/>
                                        </p:tgtEl>
                                        <p:attrNameLst>
                                          <p:attrName>style.visibility</p:attrName>
                                        </p:attrNameLst>
                                      </p:cBhvr>
                                      <p:to>
                                        <p:strVal val="visible"/>
                                      </p:to>
                                    </p:set>
                                    <p:anim calcmode="lin" valueType="num">
                                      <p:cBhvr>
                                        <p:cTn id="301" dur="500" fill="hold"/>
                                        <p:tgtEl>
                                          <p:spTgt spid="81"/>
                                        </p:tgtEl>
                                        <p:attrNameLst>
                                          <p:attrName>ppt_w</p:attrName>
                                        </p:attrNameLst>
                                      </p:cBhvr>
                                      <p:tavLst>
                                        <p:tav tm="0">
                                          <p:val>
                                            <p:fltVal val="0"/>
                                          </p:val>
                                        </p:tav>
                                        <p:tav tm="100000">
                                          <p:val>
                                            <p:strVal val="#ppt_w"/>
                                          </p:val>
                                        </p:tav>
                                      </p:tavLst>
                                    </p:anim>
                                    <p:anim calcmode="lin" valueType="num">
                                      <p:cBhvr>
                                        <p:cTn id="302" dur="500" fill="hold"/>
                                        <p:tgtEl>
                                          <p:spTgt spid="81"/>
                                        </p:tgtEl>
                                        <p:attrNameLst>
                                          <p:attrName>ppt_h</p:attrName>
                                        </p:attrNameLst>
                                      </p:cBhvr>
                                      <p:tavLst>
                                        <p:tav tm="0">
                                          <p:val>
                                            <p:fltVal val="0"/>
                                          </p:val>
                                        </p:tav>
                                        <p:tav tm="100000">
                                          <p:val>
                                            <p:strVal val="#ppt_h"/>
                                          </p:val>
                                        </p:tav>
                                      </p:tavLst>
                                    </p:anim>
                                    <p:animEffect transition="in" filter="fade">
                                      <p:cBhvr>
                                        <p:cTn id="303" dur="500"/>
                                        <p:tgtEl>
                                          <p:spTgt spid="81"/>
                                        </p:tgtEl>
                                      </p:cBhvr>
                                    </p:animEffect>
                                  </p:childTnLst>
                                </p:cTn>
                              </p:par>
                              <p:par>
                                <p:cTn id="304" presetID="53" presetClass="entr" presetSubtype="16" fill="hold" grpId="0" nodeType="withEffect">
                                  <p:stCondLst>
                                    <p:cond delay="0"/>
                                  </p:stCondLst>
                                  <p:childTnLst>
                                    <p:set>
                                      <p:cBhvr>
                                        <p:cTn id="305" dur="1" fill="hold">
                                          <p:stCondLst>
                                            <p:cond delay="0"/>
                                          </p:stCondLst>
                                        </p:cTn>
                                        <p:tgtEl>
                                          <p:spTgt spid="72"/>
                                        </p:tgtEl>
                                        <p:attrNameLst>
                                          <p:attrName>style.visibility</p:attrName>
                                        </p:attrNameLst>
                                      </p:cBhvr>
                                      <p:to>
                                        <p:strVal val="visible"/>
                                      </p:to>
                                    </p:set>
                                    <p:anim calcmode="lin" valueType="num">
                                      <p:cBhvr>
                                        <p:cTn id="306" dur="500" fill="hold"/>
                                        <p:tgtEl>
                                          <p:spTgt spid="72"/>
                                        </p:tgtEl>
                                        <p:attrNameLst>
                                          <p:attrName>ppt_w</p:attrName>
                                        </p:attrNameLst>
                                      </p:cBhvr>
                                      <p:tavLst>
                                        <p:tav tm="0">
                                          <p:val>
                                            <p:fltVal val="0"/>
                                          </p:val>
                                        </p:tav>
                                        <p:tav tm="100000">
                                          <p:val>
                                            <p:strVal val="#ppt_w"/>
                                          </p:val>
                                        </p:tav>
                                      </p:tavLst>
                                    </p:anim>
                                    <p:anim calcmode="lin" valueType="num">
                                      <p:cBhvr>
                                        <p:cTn id="307" dur="500" fill="hold"/>
                                        <p:tgtEl>
                                          <p:spTgt spid="72"/>
                                        </p:tgtEl>
                                        <p:attrNameLst>
                                          <p:attrName>ppt_h</p:attrName>
                                        </p:attrNameLst>
                                      </p:cBhvr>
                                      <p:tavLst>
                                        <p:tav tm="0">
                                          <p:val>
                                            <p:fltVal val="0"/>
                                          </p:val>
                                        </p:tav>
                                        <p:tav tm="100000">
                                          <p:val>
                                            <p:strVal val="#ppt_h"/>
                                          </p:val>
                                        </p:tav>
                                      </p:tavLst>
                                    </p:anim>
                                    <p:animEffect transition="in" filter="fade">
                                      <p:cBhvr>
                                        <p:cTn id="308" dur="500"/>
                                        <p:tgtEl>
                                          <p:spTgt spid="72"/>
                                        </p:tgtEl>
                                      </p:cBhvr>
                                    </p:animEffect>
                                  </p:childTnLst>
                                </p:cTn>
                              </p:par>
                              <p:par>
                                <p:cTn id="309" presetID="53" presetClass="entr" presetSubtype="16" fill="hold" grpId="0" nodeType="withEffect">
                                  <p:stCondLst>
                                    <p:cond delay="0"/>
                                  </p:stCondLst>
                                  <p:childTnLst>
                                    <p:set>
                                      <p:cBhvr>
                                        <p:cTn id="310" dur="1" fill="hold">
                                          <p:stCondLst>
                                            <p:cond delay="0"/>
                                          </p:stCondLst>
                                        </p:cTn>
                                        <p:tgtEl>
                                          <p:spTgt spid="73"/>
                                        </p:tgtEl>
                                        <p:attrNameLst>
                                          <p:attrName>style.visibility</p:attrName>
                                        </p:attrNameLst>
                                      </p:cBhvr>
                                      <p:to>
                                        <p:strVal val="visible"/>
                                      </p:to>
                                    </p:set>
                                    <p:anim calcmode="lin" valueType="num">
                                      <p:cBhvr>
                                        <p:cTn id="311" dur="500" fill="hold"/>
                                        <p:tgtEl>
                                          <p:spTgt spid="73"/>
                                        </p:tgtEl>
                                        <p:attrNameLst>
                                          <p:attrName>ppt_w</p:attrName>
                                        </p:attrNameLst>
                                      </p:cBhvr>
                                      <p:tavLst>
                                        <p:tav tm="0">
                                          <p:val>
                                            <p:fltVal val="0"/>
                                          </p:val>
                                        </p:tav>
                                        <p:tav tm="100000">
                                          <p:val>
                                            <p:strVal val="#ppt_w"/>
                                          </p:val>
                                        </p:tav>
                                      </p:tavLst>
                                    </p:anim>
                                    <p:anim calcmode="lin" valueType="num">
                                      <p:cBhvr>
                                        <p:cTn id="312" dur="500" fill="hold"/>
                                        <p:tgtEl>
                                          <p:spTgt spid="73"/>
                                        </p:tgtEl>
                                        <p:attrNameLst>
                                          <p:attrName>ppt_h</p:attrName>
                                        </p:attrNameLst>
                                      </p:cBhvr>
                                      <p:tavLst>
                                        <p:tav tm="0">
                                          <p:val>
                                            <p:fltVal val="0"/>
                                          </p:val>
                                        </p:tav>
                                        <p:tav tm="100000">
                                          <p:val>
                                            <p:strVal val="#ppt_h"/>
                                          </p:val>
                                        </p:tav>
                                      </p:tavLst>
                                    </p:anim>
                                    <p:animEffect transition="in" filter="fade">
                                      <p:cBhvr>
                                        <p:cTn id="313" dur="500"/>
                                        <p:tgtEl>
                                          <p:spTgt spid="73"/>
                                        </p:tgtEl>
                                      </p:cBhvr>
                                    </p:animEffect>
                                  </p:childTnLst>
                                </p:cTn>
                              </p:par>
                              <p:par>
                                <p:cTn id="314" presetID="53" presetClass="entr" presetSubtype="16" fill="hold" grpId="0" nodeType="withEffect">
                                  <p:stCondLst>
                                    <p:cond delay="0"/>
                                  </p:stCondLst>
                                  <p:childTnLst>
                                    <p:set>
                                      <p:cBhvr>
                                        <p:cTn id="315" dur="1" fill="hold">
                                          <p:stCondLst>
                                            <p:cond delay="0"/>
                                          </p:stCondLst>
                                        </p:cTn>
                                        <p:tgtEl>
                                          <p:spTgt spid="80"/>
                                        </p:tgtEl>
                                        <p:attrNameLst>
                                          <p:attrName>style.visibility</p:attrName>
                                        </p:attrNameLst>
                                      </p:cBhvr>
                                      <p:to>
                                        <p:strVal val="visible"/>
                                      </p:to>
                                    </p:set>
                                    <p:anim calcmode="lin" valueType="num">
                                      <p:cBhvr>
                                        <p:cTn id="316" dur="500" fill="hold"/>
                                        <p:tgtEl>
                                          <p:spTgt spid="80"/>
                                        </p:tgtEl>
                                        <p:attrNameLst>
                                          <p:attrName>ppt_w</p:attrName>
                                        </p:attrNameLst>
                                      </p:cBhvr>
                                      <p:tavLst>
                                        <p:tav tm="0">
                                          <p:val>
                                            <p:fltVal val="0"/>
                                          </p:val>
                                        </p:tav>
                                        <p:tav tm="100000">
                                          <p:val>
                                            <p:strVal val="#ppt_w"/>
                                          </p:val>
                                        </p:tav>
                                      </p:tavLst>
                                    </p:anim>
                                    <p:anim calcmode="lin" valueType="num">
                                      <p:cBhvr>
                                        <p:cTn id="317" dur="500" fill="hold"/>
                                        <p:tgtEl>
                                          <p:spTgt spid="80"/>
                                        </p:tgtEl>
                                        <p:attrNameLst>
                                          <p:attrName>ppt_h</p:attrName>
                                        </p:attrNameLst>
                                      </p:cBhvr>
                                      <p:tavLst>
                                        <p:tav tm="0">
                                          <p:val>
                                            <p:fltVal val="0"/>
                                          </p:val>
                                        </p:tav>
                                        <p:tav tm="100000">
                                          <p:val>
                                            <p:strVal val="#ppt_h"/>
                                          </p:val>
                                        </p:tav>
                                      </p:tavLst>
                                    </p:anim>
                                    <p:animEffect transition="in" filter="fade">
                                      <p:cBhvr>
                                        <p:cTn id="318" dur="500"/>
                                        <p:tgtEl>
                                          <p:spTgt spid="80"/>
                                        </p:tgtEl>
                                      </p:cBhvr>
                                    </p:animEffect>
                                  </p:childTnLst>
                                </p:cTn>
                              </p:par>
                              <p:par>
                                <p:cTn id="319" presetID="53" presetClass="entr" presetSubtype="16" fill="hold" grpId="0" nodeType="withEffect">
                                  <p:stCondLst>
                                    <p:cond delay="0"/>
                                  </p:stCondLst>
                                  <p:childTnLst>
                                    <p:set>
                                      <p:cBhvr>
                                        <p:cTn id="320" dur="1" fill="hold">
                                          <p:stCondLst>
                                            <p:cond delay="0"/>
                                          </p:stCondLst>
                                        </p:cTn>
                                        <p:tgtEl>
                                          <p:spTgt spid="74"/>
                                        </p:tgtEl>
                                        <p:attrNameLst>
                                          <p:attrName>style.visibility</p:attrName>
                                        </p:attrNameLst>
                                      </p:cBhvr>
                                      <p:to>
                                        <p:strVal val="visible"/>
                                      </p:to>
                                    </p:set>
                                    <p:anim calcmode="lin" valueType="num">
                                      <p:cBhvr>
                                        <p:cTn id="321" dur="500" fill="hold"/>
                                        <p:tgtEl>
                                          <p:spTgt spid="74"/>
                                        </p:tgtEl>
                                        <p:attrNameLst>
                                          <p:attrName>ppt_w</p:attrName>
                                        </p:attrNameLst>
                                      </p:cBhvr>
                                      <p:tavLst>
                                        <p:tav tm="0">
                                          <p:val>
                                            <p:fltVal val="0"/>
                                          </p:val>
                                        </p:tav>
                                        <p:tav tm="100000">
                                          <p:val>
                                            <p:strVal val="#ppt_w"/>
                                          </p:val>
                                        </p:tav>
                                      </p:tavLst>
                                    </p:anim>
                                    <p:anim calcmode="lin" valueType="num">
                                      <p:cBhvr>
                                        <p:cTn id="322" dur="500" fill="hold"/>
                                        <p:tgtEl>
                                          <p:spTgt spid="74"/>
                                        </p:tgtEl>
                                        <p:attrNameLst>
                                          <p:attrName>ppt_h</p:attrName>
                                        </p:attrNameLst>
                                      </p:cBhvr>
                                      <p:tavLst>
                                        <p:tav tm="0">
                                          <p:val>
                                            <p:fltVal val="0"/>
                                          </p:val>
                                        </p:tav>
                                        <p:tav tm="100000">
                                          <p:val>
                                            <p:strVal val="#ppt_h"/>
                                          </p:val>
                                        </p:tav>
                                      </p:tavLst>
                                    </p:anim>
                                    <p:animEffect transition="in" filter="fade">
                                      <p:cBhvr>
                                        <p:cTn id="323" dur="500"/>
                                        <p:tgtEl>
                                          <p:spTgt spid="74"/>
                                        </p:tgtEl>
                                      </p:cBhvr>
                                    </p:animEffect>
                                  </p:childTnLst>
                                </p:cTn>
                              </p:par>
                              <p:par>
                                <p:cTn id="324" presetID="53" presetClass="entr" presetSubtype="16" fill="hold" grpId="0" nodeType="withEffect">
                                  <p:stCondLst>
                                    <p:cond delay="0"/>
                                  </p:stCondLst>
                                  <p:childTnLst>
                                    <p:set>
                                      <p:cBhvr>
                                        <p:cTn id="325" dur="1" fill="hold">
                                          <p:stCondLst>
                                            <p:cond delay="0"/>
                                          </p:stCondLst>
                                        </p:cTn>
                                        <p:tgtEl>
                                          <p:spTgt spid="79"/>
                                        </p:tgtEl>
                                        <p:attrNameLst>
                                          <p:attrName>style.visibility</p:attrName>
                                        </p:attrNameLst>
                                      </p:cBhvr>
                                      <p:to>
                                        <p:strVal val="visible"/>
                                      </p:to>
                                    </p:set>
                                    <p:anim calcmode="lin" valueType="num">
                                      <p:cBhvr>
                                        <p:cTn id="326" dur="500" fill="hold"/>
                                        <p:tgtEl>
                                          <p:spTgt spid="79"/>
                                        </p:tgtEl>
                                        <p:attrNameLst>
                                          <p:attrName>ppt_w</p:attrName>
                                        </p:attrNameLst>
                                      </p:cBhvr>
                                      <p:tavLst>
                                        <p:tav tm="0">
                                          <p:val>
                                            <p:fltVal val="0"/>
                                          </p:val>
                                        </p:tav>
                                        <p:tav tm="100000">
                                          <p:val>
                                            <p:strVal val="#ppt_w"/>
                                          </p:val>
                                        </p:tav>
                                      </p:tavLst>
                                    </p:anim>
                                    <p:anim calcmode="lin" valueType="num">
                                      <p:cBhvr>
                                        <p:cTn id="327" dur="500" fill="hold"/>
                                        <p:tgtEl>
                                          <p:spTgt spid="79"/>
                                        </p:tgtEl>
                                        <p:attrNameLst>
                                          <p:attrName>ppt_h</p:attrName>
                                        </p:attrNameLst>
                                      </p:cBhvr>
                                      <p:tavLst>
                                        <p:tav tm="0">
                                          <p:val>
                                            <p:fltVal val="0"/>
                                          </p:val>
                                        </p:tav>
                                        <p:tav tm="100000">
                                          <p:val>
                                            <p:strVal val="#ppt_h"/>
                                          </p:val>
                                        </p:tav>
                                      </p:tavLst>
                                    </p:anim>
                                    <p:animEffect transition="in" filter="fade">
                                      <p:cBhvr>
                                        <p:cTn id="328" dur="500"/>
                                        <p:tgtEl>
                                          <p:spTgt spid="79"/>
                                        </p:tgtEl>
                                      </p:cBhvr>
                                    </p:animEffect>
                                  </p:childTnLst>
                                </p:cTn>
                              </p:par>
                              <p:par>
                                <p:cTn id="329" presetID="53" presetClass="entr" presetSubtype="16" fill="hold" grpId="0" nodeType="withEffect">
                                  <p:stCondLst>
                                    <p:cond delay="0"/>
                                  </p:stCondLst>
                                  <p:childTnLst>
                                    <p:set>
                                      <p:cBhvr>
                                        <p:cTn id="330" dur="1" fill="hold">
                                          <p:stCondLst>
                                            <p:cond delay="0"/>
                                          </p:stCondLst>
                                        </p:cTn>
                                        <p:tgtEl>
                                          <p:spTgt spid="75"/>
                                        </p:tgtEl>
                                        <p:attrNameLst>
                                          <p:attrName>style.visibility</p:attrName>
                                        </p:attrNameLst>
                                      </p:cBhvr>
                                      <p:to>
                                        <p:strVal val="visible"/>
                                      </p:to>
                                    </p:set>
                                    <p:anim calcmode="lin" valueType="num">
                                      <p:cBhvr>
                                        <p:cTn id="331" dur="500" fill="hold"/>
                                        <p:tgtEl>
                                          <p:spTgt spid="75"/>
                                        </p:tgtEl>
                                        <p:attrNameLst>
                                          <p:attrName>ppt_w</p:attrName>
                                        </p:attrNameLst>
                                      </p:cBhvr>
                                      <p:tavLst>
                                        <p:tav tm="0">
                                          <p:val>
                                            <p:fltVal val="0"/>
                                          </p:val>
                                        </p:tav>
                                        <p:tav tm="100000">
                                          <p:val>
                                            <p:strVal val="#ppt_w"/>
                                          </p:val>
                                        </p:tav>
                                      </p:tavLst>
                                    </p:anim>
                                    <p:anim calcmode="lin" valueType="num">
                                      <p:cBhvr>
                                        <p:cTn id="332" dur="500" fill="hold"/>
                                        <p:tgtEl>
                                          <p:spTgt spid="75"/>
                                        </p:tgtEl>
                                        <p:attrNameLst>
                                          <p:attrName>ppt_h</p:attrName>
                                        </p:attrNameLst>
                                      </p:cBhvr>
                                      <p:tavLst>
                                        <p:tav tm="0">
                                          <p:val>
                                            <p:fltVal val="0"/>
                                          </p:val>
                                        </p:tav>
                                        <p:tav tm="100000">
                                          <p:val>
                                            <p:strVal val="#ppt_h"/>
                                          </p:val>
                                        </p:tav>
                                      </p:tavLst>
                                    </p:anim>
                                    <p:animEffect transition="in" filter="fade">
                                      <p:cBhvr>
                                        <p:cTn id="333" dur="500"/>
                                        <p:tgtEl>
                                          <p:spTgt spid="75"/>
                                        </p:tgtEl>
                                      </p:cBhvr>
                                    </p:animEffect>
                                  </p:childTnLst>
                                </p:cTn>
                              </p:par>
                              <p:par>
                                <p:cTn id="334" presetID="53" presetClass="entr" presetSubtype="16" fill="hold" grpId="0" nodeType="withEffect">
                                  <p:stCondLst>
                                    <p:cond delay="0"/>
                                  </p:stCondLst>
                                  <p:childTnLst>
                                    <p:set>
                                      <p:cBhvr>
                                        <p:cTn id="335" dur="1" fill="hold">
                                          <p:stCondLst>
                                            <p:cond delay="0"/>
                                          </p:stCondLst>
                                        </p:cTn>
                                        <p:tgtEl>
                                          <p:spTgt spid="76"/>
                                        </p:tgtEl>
                                        <p:attrNameLst>
                                          <p:attrName>style.visibility</p:attrName>
                                        </p:attrNameLst>
                                      </p:cBhvr>
                                      <p:to>
                                        <p:strVal val="visible"/>
                                      </p:to>
                                    </p:set>
                                    <p:anim calcmode="lin" valueType="num">
                                      <p:cBhvr>
                                        <p:cTn id="336" dur="500" fill="hold"/>
                                        <p:tgtEl>
                                          <p:spTgt spid="76"/>
                                        </p:tgtEl>
                                        <p:attrNameLst>
                                          <p:attrName>ppt_w</p:attrName>
                                        </p:attrNameLst>
                                      </p:cBhvr>
                                      <p:tavLst>
                                        <p:tav tm="0">
                                          <p:val>
                                            <p:fltVal val="0"/>
                                          </p:val>
                                        </p:tav>
                                        <p:tav tm="100000">
                                          <p:val>
                                            <p:strVal val="#ppt_w"/>
                                          </p:val>
                                        </p:tav>
                                      </p:tavLst>
                                    </p:anim>
                                    <p:anim calcmode="lin" valueType="num">
                                      <p:cBhvr>
                                        <p:cTn id="337" dur="500" fill="hold"/>
                                        <p:tgtEl>
                                          <p:spTgt spid="76"/>
                                        </p:tgtEl>
                                        <p:attrNameLst>
                                          <p:attrName>ppt_h</p:attrName>
                                        </p:attrNameLst>
                                      </p:cBhvr>
                                      <p:tavLst>
                                        <p:tav tm="0">
                                          <p:val>
                                            <p:fltVal val="0"/>
                                          </p:val>
                                        </p:tav>
                                        <p:tav tm="100000">
                                          <p:val>
                                            <p:strVal val="#ppt_h"/>
                                          </p:val>
                                        </p:tav>
                                      </p:tavLst>
                                    </p:anim>
                                    <p:animEffect transition="in" filter="fade">
                                      <p:cBhvr>
                                        <p:cTn id="338" dur="500"/>
                                        <p:tgtEl>
                                          <p:spTgt spid="76"/>
                                        </p:tgtEl>
                                      </p:cBhvr>
                                    </p:animEffect>
                                  </p:childTnLst>
                                </p:cTn>
                              </p:par>
                              <p:par>
                                <p:cTn id="339" presetID="53" presetClass="entr" presetSubtype="16" fill="hold" grpId="0" nodeType="withEffect">
                                  <p:stCondLst>
                                    <p:cond delay="0"/>
                                  </p:stCondLst>
                                  <p:childTnLst>
                                    <p:set>
                                      <p:cBhvr>
                                        <p:cTn id="340" dur="1" fill="hold">
                                          <p:stCondLst>
                                            <p:cond delay="0"/>
                                          </p:stCondLst>
                                        </p:cTn>
                                        <p:tgtEl>
                                          <p:spTgt spid="77"/>
                                        </p:tgtEl>
                                        <p:attrNameLst>
                                          <p:attrName>style.visibility</p:attrName>
                                        </p:attrNameLst>
                                      </p:cBhvr>
                                      <p:to>
                                        <p:strVal val="visible"/>
                                      </p:to>
                                    </p:set>
                                    <p:anim calcmode="lin" valueType="num">
                                      <p:cBhvr>
                                        <p:cTn id="341" dur="500" fill="hold"/>
                                        <p:tgtEl>
                                          <p:spTgt spid="77"/>
                                        </p:tgtEl>
                                        <p:attrNameLst>
                                          <p:attrName>ppt_w</p:attrName>
                                        </p:attrNameLst>
                                      </p:cBhvr>
                                      <p:tavLst>
                                        <p:tav tm="0">
                                          <p:val>
                                            <p:fltVal val="0"/>
                                          </p:val>
                                        </p:tav>
                                        <p:tav tm="100000">
                                          <p:val>
                                            <p:strVal val="#ppt_w"/>
                                          </p:val>
                                        </p:tav>
                                      </p:tavLst>
                                    </p:anim>
                                    <p:anim calcmode="lin" valueType="num">
                                      <p:cBhvr>
                                        <p:cTn id="342" dur="500" fill="hold"/>
                                        <p:tgtEl>
                                          <p:spTgt spid="77"/>
                                        </p:tgtEl>
                                        <p:attrNameLst>
                                          <p:attrName>ppt_h</p:attrName>
                                        </p:attrNameLst>
                                      </p:cBhvr>
                                      <p:tavLst>
                                        <p:tav tm="0">
                                          <p:val>
                                            <p:fltVal val="0"/>
                                          </p:val>
                                        </p:tav>
                                        <p:tav tm="100000">
                                          <p:val>
                                            <p:strVal val="#ppt_h"/>
                                          </p:val>
                                        </p:tav>
                                      </p:tavLst>
                                    </p:anim>
                                    <p:animEffect transition="in" filter="fade">
                                      <p:cBhvr>
                                        <p:cTn id="343" dur="500"/>
                                        <p:tgtEl>
                                          <p:spTgt spid="77"/>
                                        </p:tgtEl>
                                      </p:cBhvr>
                                    </p:animEffect>
                                  </p:childTnLst>
                                </p:cTn>
                              </p:par>
                              <p:par>
                                <p:cTn id="344" presetID="53" presetClass="entr" presetSubtype="16" fill="hold" grpId="0" nodeType="withEffect">
                                  <p:stCondLst>
                                    <p:cond delay="0"/>
                                  </p:stCondLst>
                                  <p:childTnLst>
                                    <p:set>
                                      <p:cBhvr>
                                        <p:cTn id="345" dur="1" fill="hold">
                                          <p:stCondLst>
                                            <p:cond delay="0"/>
                                          </p:stCondLst>
                                        </p:cTn>
                                        <p:tgtEl>
                                          <p:spTgt spid="78"/>
                                        </p:tgtEl>
                                        <p:attrNameLst>
                                          <p:attrName>style.visibility</p:attrName>
                                        </p:attrNameLst>
                                      </p:cBhvr>
                                      <p:to>
                                        <p:strVal val="visible"/>
                                      </p:to>
                                    </p:set>
                                    <p:anim calcmode="lin" valueType="num">
                                      <p:cBhvr>
                                        <p:cTn id="346" dur="500" fill="hold"/>
                                        <p:tgtEl>
                                          <p:spTgt spid="78"/>
                                        </p:tgtEl>
                                        <p:attrNameLst>
                                          <p:attrName>ppt_w</p:attrName>
                                        </p:attrNameLst>
                                      </p:cBhvr>
                                      <p:tavLst>
                                        <p:tav tm="0">
                                          <p:val>
                                            <p:fltVal val="0"/>
                                          </p:val>
                                        </p:tav>
                                        <p:tav tm="100000">
                                          <p:val>
                                            <p:strVal val="#ppt_w"/>
                                          </p:val>
                                        </p:tav>
                                      </p:tavLst>
                                    </p:anim>
                                    <p:anim calcmode="lin" valueType="num">
                                      <p:cBhvr>
                                        <p:cTn id="347" dur="500" fill="hold"/>
                                        <p:tgtEl>
                                          <p:spTgt spid="78"/>
                                        </p:tgtEl>
                                        <p:attrNameLst>
                                          <p:attrName>ppt_h</p:attrName>
                                        </p:attrNameLst>
                                      </p:cBhvr>
                                      <p:tavLst>
                                        <p:tav tm="0">
                                          <p:val>
                                            <p:fltVal val="0"/>
                                          </p:val>
                                        </p:tav>
                                        <p:tav tm="100000">
                                          <p:val>
                                            <p:strVal val="#ppt_h"/>
                                          </p:val>
                                        </p:tav>
                                      </p:tavLst>
                                    </p:anim>
                                    <p:animEffect transition="in" filter="fade">
                                      <p:cBhvr>
                                        <p:cTn id="348" dur="500"/>
                                        <p:tgtEl>
                                          <p:spTgt spid="78"/>
                                        </p:tgtEl>
                                      </p:cBhvr>
                                    </p:animEffec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grpId="0" nodeType="clickEffect">
                                  <p:stCondLst>
                                    <p:cond delay="0"/>
                                  </p:stCondLst>
                                  <p:childTnLst>
                                    <p:set>
                                      <p:cBhvr>
                                        <p:cTn id="35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6" grpId="0"/>
      <p:bldP spid="29" grpId="0"/>
      <p:bldP spid="30" grpId="0"/>
      <p:bldP spid="32" grpId="0"/>
      <p:bldP spid="34" grpId="0"/>
      <p:bldP spid="35" grpId="0"/>
      <p:bldP spid="36" grpId="0"/>
      <p:bldP spid="37" grpId="0"/>
      <p:bldP spid="38" grpId="0"/>
      <p:bldP spid="39" grpId="0"/>
      <p:bldP spid="40" grpId="0"/>
      <p:bldP spid="41" grpId="0"/>
      <p:bldP spid="42" grpId="0"/>
      <p:bldP spid="43" grpId="0"/>
      <p:bldP spid="44" grpId="0"/>
      <p:bldP spid="46" grpId="0"/>
      <p:bldP spid="47" grpId="0"/>
      <p:bldP spid="48" grpId="0"/>
      <p:bldP spid="49" grpId="0"/>
      <p:bldP spid="50" grpId="0"/>
      <p:bldP spid="51" grpId="0"/>
      <p:bldP spid="13"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571461" y="1785928"/>
            <a:ext cx="10972800" cy="995001"/>
          </a:xfrm>
        </p:spPr>
        <p:txBody>
          <a:bodyPr>
            <a:normAutofit/>
          </a:bodyPr>
          <a:lstStyle/>
          <a:p>
            <a:r>
              <a:rPr lang="es-BO" sz="2800" b="1" dirty="0" smtClean="0"/>
              <a:t>Indicadores de inicio y fin, con relleno de bits:</a:t>
            </a:r>
          </a:p>
          <a:p>
            <a:pPr>
              <a:buFont typeface="Wingdings" pitchFamily="2" charset="2"/>
              <a:buChar char="Ø"/>
            </a:pPr>
            <a:endParaRPr lang="es-BO" sz="2000" b="1" dirty="0" smtClean="0">
              <a:latin typeface="Arial" pitchFamily="34" charset="0"/>
              <a:cs typeface="Arial" pitchFamily="34" charset="0"/>
            </a:endParaRPr>
          </a:p>
          <a:p>
            <a:pPr>
              <a:buNone/>
            </a:pPr>
            <a:endParaRPr lang="es-BO" sz="2600" dirty="0" smtClean="0"/>
          </a:p>
          <a:p>
            <a:pPr>
              <a:buNone/>
            </a:pPr>
            <a:endParaRPr lang="es-BO" dirty="0"/>
          </a:p>
        </p:txBody>
      </p:sp>
      <p:sp>
        <p:nvSpPr>
          <p:cNvPr id="5" name="4 CuadroTexto"/>
          <p:cNvSpPr txBox="1"/>
          <p:nvPr/>
        </p:nvSpPr>
        <p:spPr>
          <a:xfrm>
            <a:off x="872381" y="585555"/>
            <a:ext cx="10081120" cy="369332"/>
          </a:xfrm>
          <a:prstGeom prst="rect">
            <a:avLst/>
          </a:prstGeom>
          <a:noFill/>
        </p:spPr>
        <p:txBody>
          <a:bodyPr wrap="square" rtlCol="0">
            <a:spAutoFit/>
          </a:bodyPr>
          <a:lstStyle/>
          <a:p>
            <a:r>
              <a:rPr lang="es-BO" b="1" i="1" spc="150" dirty="0">
                <a:ln w="11430"/>
                <a:solidFill>
                  <a:schemeClr val="accent2"/>
                </a:solidFill>
                <a:effectLst>
                  <a:outerShdw blurRad="25400" algn="tl" rotWithShape="0">
                    <a:srgbClr val="000000">
                      <a:alpha val="43000"/>
                    </a:srgbClr>
                  </a:outerShdw>
                </a:effectLst>
                <a:latin typeface="Wide Latin" pitchFamily="18" charset="0"/>
              </a:rPr>
              <a:t>MÉTODOS PARA INDICAR EL INICIO Y FIN DE CADA TRAMA</a:t>
            </a:r>
            <a:endParaRPr lang="es-ES" b="1" i="1" spc="150" dirty="0">
              <a:ln w="11430"/>
              <a:solidFill>
                <a:schemeClr val="accent2"/>
              </a:solidFill>
              <a:effectLst>
                <a:outerShdw blurRad="25400" algn="tl" rotWithShape="0">
                  <a:srgbClr val="000000">
                    <a:alpha val="43000"/>
                  </a:srgbClr>
                </a:outerShdw>
              </a:effectLst>
              <a:latin typeface="Wide Latin" pitchFamily="18" charset="0"/>
            </a:endParaRPr>
          </a:p>
        </p:txBody>
      </p:sp>
      <p:pic>
        <p:nvPicPr>
          <p:cNvPr id="6" name="5 Imagen"/>
          <p:cNvPicPr/>
          <p:nvPr/>
        </p:nvPicPr>
        <p:blipFill>
          <a:blip r:embed="rId2"/>
          <a:srcRect l="4781" t="53535" r="2590" b="8561"/>
          <a:stretch>
            <a:fillRect/>
          </a:stretch>
        </p:blipFill>
        <p:spPr bwMode="auto">
          <a:xfrm>
            <a:off x="952464" y="2780928"/>
            <a:ext cx="10191821" cy="3719906"/>
          </a:xfrm>
          <a:prstGeom prst="rect">
            <a:avLst/>
          </a:prstGeom>
          <a:noFill/>
          <a:ln w="9525">
            <a:noFill/>
            <a:miter lim="800000"/>
            <a:headEnd/>
            <a:tailEnd/>
          </a:ln>
        </p:spPr>
      </p:pic>
    </p:spTree>
    <p:extLst>
      <p:ext uri="{BB962C8B-B14F-4D97-AF65-F5344CB8AC3E}">
        <p14:creationId xmlns:p14="http://schemas.microsoft.com/office/powerpoint/2010/main" val="397165221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76673"/>
            <a:ext cx="12048661" cy="646331"/>
          </a:xfrm>
          <a:prstGeom prst="rect">
            <a:avLst/>
          </a:prstGeom>
        </p:spPr>
        <p:txBody>
          <a:bodyPr wrap="square">
            <a:spAutoFit/>
          </a:bodyPr>
          <a:lstStyle/>
          <a:p>
            <a:pPr algn="ctr"/>
            <a:r>
              <a:rPr lang="es-ES" spc="150" dirty="0">
                <a:ln w="11430"/>
                <a:solidFill>
                  <a:schemeClr val="accent2"/>
                </a:solidFill>
                <a:effectLst>
                  <a:outerShdw blurRad="25400" algn="tl" rotWithShape="0">
                    <a:srgbClr val="000000">
                      <a:alpha val="43000"/>
                    </a:srgbClr>
                  </a:outerShdw>
                </a:effectLst>
                <a:latin typeface="Wide Latin" pitchFamily="18" charset="0"/>
              </a:rPr>
              <a:t>CIRCULACION  DE UNA TRAMA ATRAVEZ DE UNA RED POR </a:t>
            </a:r>
            <a:r>
              <a:rPr lang="es-ES" spc="150" dirty="0" smtClean="0">
                <a:ln w="11430"/>
                <a:solidFill>
                  <a:schemeClr val="accent2"/>
                </a:solidFill>
                <a:effectLst>
                  <a:outerShdw blurRad="25400" algn="tl" rotWithShape="0">
                    <a:srgbClr val="000000">
                      <a:alpha val="43000"/>
                    </a:srgbClr>
                  </a:outerShdw>
                </a:effectLst>
                <a:latin typeface="Wide Latin" pitchFamily="18" charset="0"/>
              </a:rPr>
              <a:t>DIFERENTES  </a:t>
            </a:r>
            <a:r>
              <a:rPr lang="es-ES" spc="150" dirty="0">
                <a:ln w="11430"/>
                <a:solidFill>
                  <a:schemeClr val="accent2"/>
                </a:solidFill>
                <a:effectLst>
                  <a:outerShdw blurRad="25400" algn="tl" rotWithShape="0">
                    <a:srgbClr val="000000">
                      <a:alpha val="43000"/>
                    </a:srgbClr>
                  </a:outerShdw>
                </a:effectLst>
                <a:latin typeface="Wide Latin" pitchFamily="18" charset="0"/>
              </a:rPr>
              <a:t>CANALES </a:t>
            </a:r>
            <a:r>
              <a:rPr lang="es-ES" spc="150" dirty="0" smtClean="0">
                <a:ln w="11430"/>
                <a:solidFill>
                  <a:schemeClr val="accent2"/>
                </a:solidFill>
                <a:effectLst>
                  <a:outerShdw blurRad="25400" algn="tl" rotWithShape="0">
                    <a:srgbClr val="000000">
                      <a:alpha val="43000"/>
                    </a:srgbClr>
                  </a:outerShdw>
                </a:effectLst>
                <a:latin typeface="Wide Latin" pitchFamily="18" charset="0"/>
              </a:rPr>
              <a:t> DE </a:t>
            </a:r>
            <a:r>
              <a:rPr lang="es-ES" spc="150" dirty="0">
                <a:ln w="11430"/>
                <a:solidFill>
                  <a:schemeClr val="accent2"/>
                </a:solidFill>
                <a:effectLst>
                  <a:outerShdw blurRad="25400" algn="tl" rotWithShape="0">
                    <a:srgbClr val="000000">
                      <a:alpha val="43000"/>
                    </a:srgbClr>
                  </a:outerShdw>
                </a:effectLst>
                <a:latin typeface="Wide Latin" pitchFamily="18" charset="0"/>
              </a:rPr>
              <a:t>TRANSMISION</a:t>
            </a:r>
          </a:p>
        </p:txBody>
      </p:sp>
      <p:pic>
        <p:nvPicPr>
          <p:cNvPr id="5" name="4 Imagen"/>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629751"/>
            <a:ext cx="7872875" cy="3907398"/>
          </a:xfrm>
          <a:prstGeom prst="rect">
            <a:avLst/>
          </a:prstGeom>
          <a:noFill/>
          <a:ln>
            <a:noFill/>
          </a:ln>
        </p:spPr>
      </p:pic>
      <p:sp>
        <p:nvSpPr>
          <p:cNvPr id="6" name="5 CuadroTexto"/>
          <p:cNvSpPr txBox="1"/>
          <p:nvPr/>
        </p:nvSpPr>
        <p:spPr>
          <a:xfrm>
            <a:off x="7344139" y="5571751"/>
            <a:ext cx="4224469" cy="646331"/>
          </a:xfrm>
          <a:prstGeom prst="rect">
            <a:avLst/>
          </a:prstGeom>
          <a:noFill/>
        </p:spPr>
        <p:txBody>
          <a:bodyPr wrap="square" rtlCol="0">
            <a:spAutoFit/>
          </a:bodyPr>
          <a:lstStyle/>
          <a:p>
            <a:r>
              <a:rPr lang="es-ES" b="1" i="1" dirty="0"/>
              <a:t>El formato de una trama varía de un medio a otro</a:t>
            </a:r>
            <a:endParaRPr lang="es-ES" dirty="0"/>
          </a:p>
        </p:txBody>
      </p:sp>
      <p:sp>
        <p:nvSpPr>
          <p:cNvPr id="7" name="6 Rectángulo"/>
          <p:cNvSpPr/>
          <p:nvPr/>
        </p:nvSpPr>
        <p:spPr>
          <a:xfrm>
            <a:off x="527381" y="5608659"/>
            <a:ext cx="6096000" cy="646331"/>
          </a:xfrm>
          <a:prstGeom prst="rect">
            <a:avLst/>
          </a:prstGeom>
        </p:spPr>
        <p:txBody>
          <a:bodyPr>
            <a:spAutoFit/>
          </a:bodyPr>
          <a:lstStyle/>
          <a:p>
            <a:r>
              <a:rPr lang="es-ES" b="1" i="1" dirty="0"/>
              <a:t>Trama es dependiente del medio, pero el paquete de red es independiente del medio</a:t>
            </a:r>
            <a:endParaRPr lang="es-ES" dirty="0"/>
          </a:p>
        </p:txBody>
      </p:sp>
    </p:spTree>
    <p:extLst>
      <p:ext uri="{BB962C8B-B14F-4D97-AF65-F5344CB8AC3E}">
        <p14:creationId xmlns:p14="http://schemas.microsoft.com/office/powerpoint/2010/main" val="5043015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295467" y="618571"/>
            <a:ext cx="9121013"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i="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rPr>
              <a:t>TRAMAS</a:t>
            </a:r>
            <a:endParaRPr lang="es-ES" sz="5400"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endParaRPr>
          </a:p>
        </p:txBody>
      </p:sp>
      <p:sp>
        <p:nvSpPr>
          <p:cNvPr id="6" name="5 Rectángulo"/>
          <p:cNvSpPr/>
          <p:nvPr/>
        </p:nvSpPr>
        <p:spPr>
          <a:xfrm>
            <a:off x="335360" y="1762076"/>
            <a:ext cx="5926659" cy="707886"/>
          </a:xfrm>
          <a:prstGeom prst="rect">
            <a:avLst/>
          </a:prstGeom>
          <a:noFill/>
        </p:spPr>
        <p:txBody>
          <a:bodyPr wrap="square" lIns="91440" tIns="45720" rIns="91440" bIns="45720">
            <a:spAutoFit/>
          </a:bodyPr>
          <a:lstStyle/>
          <a:p>
            <a:pPr algn="just"/>
            <a:r>
              <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 es?</a:t>
            </a:r>
          </a:p>
        </p:txBody>
      </p:sp>
      <p:sp>
        <p:nvSpPr>
          <p:cNvPr id="7" name="6 Rectángulo"/>
          <p:cNvSpPr/>
          <p:nvPr/>
        </p:nvSpPr>
        <p:spPr>
          <a:xfrm>
            <a:off x="298440" y="2469962"/>
            <a:ext cx="10639539" cy="707886"/>
          </a:xfrm>
          <a:prstGeom prst="rect">
            <a:avLst/>
          </a:prstGeom>
          <a:noFill/>
        </p:spPr>
        <p:txBody>
          <a:bodyPr wrap="square" lIns="91440" tIns="45720" rIns="91440" bIns="45720">
            <a:spAutoFit/>
          </a:bodyPr>
          <a:lstStyle/>
          <a:p>
            <a:pPr algn="just"/>
            <a:r>
              <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para que sirve?</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8" name="7 Rectángulo"/>
          <p:cNvSpPr/>
          <p:nvPr/>
        </p:nvSpPr>
        <p:spPr>
          <a:xfrm>
            <a:off x="338287" y="3177848"/>
            <a:ext cx="7488832"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¿es necesario?</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0" name="9 Rectángulo"/>
          <p:cNvSpPr/>
          <p:nvPr/>
        </p:nvSpPr>
        <p:spPr>
          <a:xfrm>
            <a:off x="365154" y="4033117"/>
            <a:ext cx="10032437"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¿Cómo se lo realiza?</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1" name="10 Rectángulo"/>
          <p:cNvSpPr/>
          <p:nvPr/>
        </p:nvSpPr>
        <p:spPr>
          <a:xfrm>
            <a:off x="268977" y="4941168"/>
            <a:ext cx="10605576" cy="861774"/>
          </a:xfrm>
          <a:prstGeom prst="rect">
            <a:avLst/>
          </a:prstGeom>
          <a:noFill/>
        </p:spPr>
        <p:txBody>
          <a:bodyPr wrap="square" lIns="91440" tIns="45720" rIns="91440" bIns="45720">
            <a:spAutoFit/>
          </a:bodyPr>
          <a:lstStyle/>
          <a:p>
            <a:pPr algn="just"/>
            <a:r>
              <a:rPr lang="es-ES" sz="5000" b="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¿qué tipo de tramas hay?</a:t>
            </a:r>
          </a:p>
        </p:txBody>
      </p:sp>
    </p:spTree>
    <p:extLst>
      <p:ext uri="{BB962C8B-B14F-4D97-AF65-F5344CB8AC3E}">
        <p14:creationId xmlns:p14="http://schemas.microsoft.com/office/powerpoint/2010/main" val="1422881891"/>
      </p:ext>
    </p:extLst>
  </p:cSld>
  <p:clrMapOvr>
    <a:masterClrMapping/>
  </p:clrMapOvr>
  <p:transition spd="slow">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43339" y="404665"/>
            <a:ext cx="10800523" cy="523220"/>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¿Qué tipos de tramas hay?</a:t>
            </a: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sp>
        <p:nvSpPr>
          <p:cNvPr id="6" name="5 CuadroTexto"/>
          <p:cNvSpPr txBox="1"/>
          <p:nvPr/>
        </p:nvSpPr>
        <p:spPr>
          <a:xfrm>
            <a:off x="1315645" y="1844826"/>
            <a:ext cx="9272676" cy="954107"/>
          </a:xfrm>
          <a:prstGeom prst="rect">
            <a:avLst/>
          </a:prstGeom>
          <a:noFill/>
        </p:spPr>
        <p:txBody>
          <a:bodyPr wrap="square" rtlCol="0">
            <a:spAutoFit/>
          </a:bodyPr>
          <a:lstStyle/>
          <a:p>
            <a:r>
              <a:rPr lang="es-ES" sz="2800" dirty="0" smtClean="0"/>
              <a:t>Existen distintos tipos de tramas según el protocolo que se este utilizando</a:t>
            </a:r>
            <a:endParaRPr lang="es-ES" sz="2800" dirty="0"/>
          </a:p>
        </p:txBody>
      </p:sp>
      <p:sp>
        <p:nvSpPr>
          <p:cNvPr id="7" name="6 CuadroTexto"/>
          <p:cNvSpPr txBox="1"/>
          <p:nvPr/>
        </p:nvSpPr>
        <p:spPr>
          <a:xfrm>
            <a:off x="417380" y="3789041"/>
            <a:ext cx="7619265" cy="1384995"/>
          </a:xfrm>
          <a:prstGeom prst="rect">
            <a:avLst/>
          </a:prstGeom>
          <a:noFill/>
        </p:spPr>
        <p:txBody>
          <a:bodyPr wrap="none" rtlCol="0">
            <a:spAutoFit/>
          </a:bodyPr>
          <a:lstStyle/>
          <a:p>
            <a:pPr marL="285750" indent="-285750">
              <a:buFont typeface="Wingdings" pitchFamily="2" charset="2"/>
              <a:buChar char="v"/>
            </a:pPr>
            <a:r>
              <a:rPr lang="es-ES" sz="2800" b="1" dirty="0" smtClean="0"/>
              <a:t>PPP—Protocolo </a:t>
            </a:r>
            <a:r>
              <a:rPr lang="es-ES" sz="2800" b="1" dirty="0"/>
              <a:t>Punto a </a:t>
            </a:r>
            <a:r>
              <a:rPr lang="es-ES" sz="2800" b="1" dirty="0" smtClean="0"/>
              <a:t>Punto</a:t>
            </a:r>
          </a:p>
          <a:p>
            <a:pPr marL="285750" indent="-285750">
              <a:buFont typeface="Wingdings" pitchFamily="2" charset="2"/>
              <a:buChar char="v"/>
            </a:pPr>
            <a:r>
              <a:rPr lang="es-ES" sz="2800" b="1" dirty="0" smtClean="0"/>
              <a:t>Ethernet</a:t>
            </a:r>
          </a:p>
          <a:p>
            <a:pPr marL="285750" indent="-285750">
              <a:buFont typeface="Wingdings" pitchFamily="2" charset="2"/>
              <a:buChar char="v"/>
            </a:pPr>
            <a:r>
              <a:rPr lang="es-ES" sz="2800" b="1" dirty="0"/>
              <a:t>HDLC—Control de Enlace de Datos de Alto </a:t>
            </a:r>
            <a:r>
              <a:rPr lang="es-ES" sz="2800" b="1" dirty="0" smtClean="0"/>
              <a:t>Nivel</a:t>
            </a:r>
            <a:endParaRPr lang="es-ES" sz="2800" b="1" dirty="0"/>
          </a:p>
        </p:txBody>
      </p:sp>
    </p:spTree>
    <p:extLst>
      <p:ext uri="{BB962C8B-B14F-4D97-AF65-F5344CB8AC3E}">
        <p14:creationId xmlns:p14="http://schemas.microsoft.com/office/powerpoint/2010/main" val="13058505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67635" y="2500360"/>
            <a:ext cx="10972800" cy="1907867"/>
          </a:xfrm>
        </p:spPr>
        <p:txBody>
          <a:bodyPr>
            <a:normAutofit/>
          </a:bodyPr>
          <a:lstStyle/>
          <a:p>
            <a:pPr algn="ct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6</a:t>
            </a: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 FORMATO DE TRAMAS</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4" name="1 Título"/>
          <p:cNvSpPr txBox="1">
            <a:spLocks/>
          </p:cNvSpPr>
          <p:nvPr/>
        </p:nvSpPr>
        <p:spPr>
          <a:xfrm>
            <a:off x="667635" y="821413"/>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a:t>
            </a: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87088036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sp>
        <p:nvSpPr>
          <p:cNvPr id="3" name="2 CuadroTexto"/>
          <p:cNvSpPr txBox="1"/>
          <p:nvPr/>
        </p:nvSpPr>
        <p:spPr>
          <a:xfrm>
            <a:off x="527382" y="2881099"/>
            <a:ext cx="11006535" cy="1569660"/>
          </a:xfrm>
          <a:prstGeom prst="rect">
            <a:avLst/>
          </a:prstGeom>
          <a:noFill/>
        </p:spPr>
        <p:txBody>
          <a:bodyPr wrap="square" rtlCol="0">
            <a:spAutoFit/>
          </a:bodyPr>
          <a:lstStyle/>
          <a:p>
            <a:pPr marL="285750" indent="-285750">
              <a:buFont typeface="Wingdings" pitchFamily="2" charset="2"/>
              <a:buChar char="v"/>
            </a:pPr>
            <a:r>
              <a:rPr lang="es-ES" sz="4000" b="1" dirty="0" smtClean="0">
                <a:solidFill>
                  <a:srgbClr val="FFFF00"/>
                </a:solidFill>
              </a:rPr>
              <a:t>PPP—Protocolo </a:t>
            </a:r>
            <a:r>
              <a:rPr lang="es-ES" sz="4000" b="1" dirty="0">
                <a:solidFill>
                  <a:srgbClr val="FFFF00"/>
                </a:solidFill>
              </a:rPr>
              <a:t>Punto a </a:t>
            </a:r>
            <a:r>
              <a:rPr lang="es-ES" sz="4000" b="1" dirty="0" smtClean="0">
                <a:solidFill>
                  <a:srgbClr val="FFFF00"/>
                </a:solidFill>
              </a:rPr>
              <a:t>Punto</a:t>
            </a:r>
          </a:p>
          <a:p>
            <a:pPr marL="285750" indent="-285750">
              <a:buFont typeface="Wingdings" pitchFamily="2" charset="2"/>
              <a:buChar char="v"/>
            </a:pPr>
            <a:r>
              <a:rPr lang="es-ES" sz="2800" b="1" dirty="0" smtClean="0"/>
              <a:t>Ethernet</a:t>
            </a:r>
          </a:p>
          <a:p>
            <a:pPr marL="285750" indent="-285750">
              <a:buFont typeface="Wingdings" pitchFamily="2" charset="2"/>
              <a:buChar char="v"/>
            </a:pPr>
            <a:r>
              <a:rPr lang="es-ES" sz="2800" b="1" dirty="0"/>
              <a:t>HDLC—Control de Enlace de Datos de Alto </a:t>
            </a:r>
            <a:r>
              <a:rPr lang="es-ES" sz="2800" b="1" dirty="0" smtClean="0"/>
              <a:t>Nivel</a:t>
            </a:r>
            <a:endParaRPr lang="es-ES" sz="2800" b="1" dirty="0"/>
          </a:p>
        </p:txBody>
      </p:sp>
    </p:spTree>
    <p:extLst>
      <p:ext uri="{BB962C8B-B14F-4D97-AF65-F5344CB8AC3E}">
        <p14:creationId xmlns:p14="http://schemas.microsoft.com/office/powerpoint/2010/main" val="25793931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cap="none" spc="150" dirty="0" smtClean="0">
                <a:ln w="11430"/>
                <a:solidFill>
                  <a:schemeClr val="accent2"/>
                </a:solidFill>
                <a:effectLst>
                  <a:outerShdw blurRad="25400" algn="tl" rotWithShape="0">
                    <a:srgbClr val="000000">
                      <a:alpha val="43000"/>
                    </a:srgbClr>
                  </a:outerShdw>
                </a:effectLst>
                <a:latin typeface="Wide Latin" pitchFamily="18" charset="0"/>
              </a:rPr>
              <a:t>«PPP»</a:t>
            </a: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pic>
        <p:nvPicPr>
          <p:cNvPr id="3" name="2 Imagen"/>
          <p:cNvPicPr/>
          <p:nvPr/>
        </p:nvPicPr>
        <p:blipFill>
          <a:blip r:embed="rId2">
            <a:extLst>
              <a:ext uri="{28A0092B-C50C-407E-A947-70E740481C1C}">
                <a14:useLocalDpi xmlns:a14="http://schemas.microsoft.com/office/drawing/2010/main" val="0"/>
              </a:ext>
            </a:extLst>
          </a:blip>
          <a:srcRect/>
          <a:stretch>
            <a:fillRect/>
          </a:stretch>
        </p:blipFill>
        <p:spPr bwMode="auto">
          <a:xfrm>
            <a:off x="623392" y="2780929"/>
            <a:ext cx="11137237" cy="3075523"/>
          </a:xfrm>
          <a:prstGeom prst="rect">
            <a:avLst/>
          </a:prstGeom>
          <a:noFill/>
          <a:ln>
            <a:noFill/>
          </a:ln>
        </p:spPr>
      </p:pic>
      <p:sp>
        <p:nvSpPr>
          <p:cNvPr id="5" name="4 Rectángulo"/>
          <p:cNvSpPr/>
          <p:nvPr/>
        </p:nvSpPr>
        <p:spPr>
          <a:xfrm>
            <a:off x="623392" y="1591926"/>
            <a:ext cx="10177131" cy="523220"/>
          </a:xfrm>
          <a:prstGeom prst="rect">
            <a:avLst/>
          </a:prstGeom>
        </p:spPr>
        <p:txBody>
          <a:bodyPr wrap="square">
            <a:spAutoFit/>
          </a:bodyPr>
          <a:lstStyle/>
          <a:p>
            <a:r>
              <a:rPr lang="es-ES" sz="2800" b="1" dirty="0"/>
              <a:t> Para este protocolo se utiliza el siguiente formato de trama:</a:t>
            </a:r>
          </a:p>
        </p:txBody>
      </p:sp>
    </p:spTree>
    <p:extLst>
      <p:ext uri="{BB962C8B-B14F-4D97-AF65-F5344CB8AC3E}">
        <p14:creationId xmlns:p14="http://schemas.microsoft.com/office/powerpoint/2010/main" val="13774461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sp>
        <p:nvSpPr>
          <p:cNvPr id="3" name="2 CuadroTexto"/>
          <p:cNvSpPr txBox="1"/>
          <p:nvPr/>
        </p:nvSpPr>
        <p:spPr>
          <a:xfrm>
            <a:off x="484389" y="2881099"/>
            <a:ext cx="11006535" cy="1569660"/>
          </a:xfrm>
          <a:prstGeom prst="rect">
            <a:avLst/>
          </a:prstGeom>
          <a:noFill/>
        </p:spPr>
        <p:txBody>
          <a:bodyPr wrap="square" rtlCol="0">
            <a:spAutoFit/>
          </a:bodyPr>
          <a:lstStyle/>
          <a:p>
            <a:pPr marL="285750" indent="-285750">
              <a:buFont typeface="Wingdings" pitchFamily="2" charset="2"/>
              <a:buChar char="v"/>
            </a:pPr>
            <a:r>
              <a:rPr lang="es-ES" sz="2800" b="1" dirty="0"/>
              <a:t>PPP—Protocolo Punto a Punto</a:t>
            </a:r>
          </a:p>
          <a:p>
            <a:pPr marL="285750" indent="-285750">
              <a:buFont typeface="Wingdings" pitchFamily="2" charset="2"/>
              <a:buChar char="v"/>
            </a:pPr>
            <a:r>
              <a:rPr lang="es-ES" sz="4000" b="1" dirty="0">
                <a:solidFill>
                  <a:srgbClr val="FFFF00"/>
                </a:solidFill>
              </a:rPr>
              <a:t>Ethernet</a:t>
            </a:r>
          </a:p>
          <a:p>
            <a:pPr marL="285750" indent="-285750">
              <a:buFont typeface="Wingdings" pitchFamily="2" charset="2"/>
              <a:buChar char="v"/>
            </a:pPr>
            <a:r>
              <a:rPr lang="es-ES" sz="2800" b="1" dirty="0"/>
              <a:t>HDLC—Control de Enlace de Datos de Alto </a:t>
            </a:r>
            <a:r>
              <a:rPr lang="es-ES" sz="2800" b="1" dirty="0" smtClean="0"/>
              <a:t>Nivel</a:t>
            </a:r>
            <a:endParaRPr lang="es-ES" sz="2800" b="1" dirty="0"/>
          </a:p>
        </p:txBody>
      </p:sp>
    </p:spTree>
    <p:extLst>
      <p:ext uri="{BB962C8B-B14F-4D97-AF65-F5344CB8AC3E}">
        <p14:creationId xmlns:p14="http://schemas.microsoft.com/office/powerpoint/2010/main" val="242913864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cap="none" spc="150" dirty="0" smtClean="0">
                <a:ln w="11430"/>
                <a:solidFill>
                  <a:schemeClr val="accent2"/>
                </a:solidFill>
                <a:effectLst>
                  <a:outerShdw blurRad="25400" algn="tl" rotWithShape="0">
                    <a:srgbClr val="000000">
                      <a:alpha val="43000"/>
                    </a:srgbClr>
                  </a:outerShdw>
                </a:effectLst>
                <a:latin typeface="Wide Latin" pitchFamily="18" charset="0"/>
              </a:rPr>
              <a:t>«Ethernet»</a:t>
            </a: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sp>
        <p:nvSpPr>
          <p:cNvPr id="2" name="1 Rectángulo"/>
          <p:cNvSpPr/>
          <p:nvPr/>
        </p:nvSpPr>
        <p:spPr>
          <a:xfrm>
            <a:off x="815413" y="1268761"/>
            <a:ext cx="10945216" cy="523220"/>
          </a:xfrm>
          <a:prstGeom prst="rect">
            <a:avLst/>
          </a:prstGeom>
        </p:spPr>
        <p:txBody>
          <a:bodyPr wrap="square">
            <a:spAutoFit/>
          </a:bodyPr>
          <a:lstStyle/>
          <a:p>
            <a:r>
              <a:rPr lang="es-ES" sz="2800" b="1" dirty="0"/>
              <a:t> Para este protocolo se utiliza el siguiente formato de trama:</a:t>
            </a:r>
          </a:p>
        </p:txBody>
      </p:sp>
      <p:pic>
        <p:nvPicPr>
          <p:cNvPr id="5" name="4 Imagen"/>
          <p:cNvPicPr/>
          <p:nvPr/>
        </p:nvPicPr>
        <p:blipFill>
          <a:blip r:embed="rId2">
            <a:extLst>
              <a:ext uri="{28A0092B-C50C-407E-A947-70E740481C1C}">
                <a14:useLocalDpi xmlns:a14="http://schemas.microsoft.com/office/drawing/2010/main" val="0"/>
              </a:ext>
            </a:extLst>
          </a:blip>
          <a:srcRect/>
          <a:stretch>
            <a:fillRect/>
          </a:stretch>
        </p:blipFill>
        <p:spPr bwMode="auto">
          <a:xfrm>
            <a:off x="815413" y="2780928"/>
            <a:ext cx="10945216" cy="3636352"/>
          </a:xfrm>
          <a:prstGeom prst="rect">
            <a:avLst/>
          </a:prstGeom>
          <a:noFill/>
          <a:ln>
            <a:noFill/>
          </a:ln>
        </p:spPr>
      </p:pic>
    </p:spTree>
    <p:extLst>
      <p:ext uri="{BB962C8B-B14F-4D97-AF65-F5344CB8AC3E}">
        <p14:creationId xmlns:p14="http://schemas.microsoft.com/office/powerpoint/2010/main" val="385866883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sp>
        <p:nvSpPr>
          <p:cNvPr id="3" name="2 CuadroTexto"/>
          <p:cNvSpPr txBox="1"/>
          <p:nvPr/>
        </p:nvSpPr>
        <p:spPr>
          <a:xfrm>
            <a:off x="1185466" y="2881099"/>
            <a:ext cx="11006535" cy="1569660"/>
          </a:xfrm>
          <a:prstGeom prst="rect">
            <a:avLst/>
          </a:prstGeom>
          <a:noFill/>
        </p:spPr>
        <p:txBody>
          <a:bodyPr wrap="square" rtlCol="0">
            <a:spAutoFit/>
          </a:bodyPr>
          <a:lstStyle/>
          <a:p>
            <a:pPr marL="285750" indent="-285750">
              <a:buFont typeface="Wingdings" pitchFamily="2" charset="2"/>
              <a:buChar char="v"/>
            </a:pPr>
            <a:r>
              <a:rPr lang="es-ES" sz="2800" b="1" dirty="0"/>
              <a:t>PPP—Protocolo Punto a Punto</a:t>
            </a:r>
          </a:p>
          <a:p>
            <a:pPr marL="285750" indent="-285750">
              <a:buFont typeface="Wingdings" pitchFamily="2" charset="2"/>
              <a:buChar char="v"/>
            </a:pPr>
            <a:r>
              <a:rPr lang="es-ES" sz="2800" b="1" dirty="0"/>
              <a:t>Ethernet</a:t>
            </a:r>
          </a:p>
          <a:p>
            <a:pPr marL="285750" indent="-285750">
              <a:buFont typeface="Wingdings" pitchFamily="2" charset="2"/>
              <a:buChar char="v"/>
            </a:pPr>
            <a:r>
              <a:rPr lang="es-ES" sz="4000" b="1" dirty="0">
                <a:solidFill>
                  <a:srgbClr val="FFFF00"/>
                </a:solidFill>
              </a:rPr>
              <a:t>HDLC—Control de Enlace de Datos de Alto Nivel</a:t>
            </a:r>
          </a:p>
        </p:txBody>
      </p:sp>
    </p:spTree>
    <p:extLst>
      <p:ext uri="{BB962C8B-B14F-4D97-AF65-F5344CB8AC3E}">
        <p14:creationId xmlns:p14="http://schemas.microsoft.com/office/powerpoint/2010/main" val="6002531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5" name="CuadroTexto 4"/>
          <p:cNvSpPr txBox="1"/>
          <p:nvPr/>
        </p:nvSpPr>
        <p:spPr>
          <a:xfrm>
            <a:off x="3562001" y="490486"/>
            <a:ext cx="4262718" cy="400110"/>
          </a:xfrm>
          <a:prstGeom prst="rect">
            <a:avLst/>
          </a:prstGeom>
          <a:noFill/>
        </p:spPr>
        <p:txBody>
          <a:bodyPr wrap="square" rtlCol="0">
            <a:spAutoFit/>
          </a:bodyPr>
          <a:lstStyle/>
          <a:p>
            <a:r>
              <a:rPr lang="es-BO" sz="2000" b="1" dirty="0" smtClean="0"/>
              <a:t>INTRODUCCIÓN A ENLACE DE  DATOS</a:t>
            </a:r>
            <a:endParaRPr lang="es-ES" sz="2000" b="1" dirty="0"/>
          </a:p>
        </p:txBody>
      </p:sp>
      <p:sp>
        <p:nvSpPr>
          <p:cNvPr id="6" name="CuadroTexto 5"/>
          <p:cNvSpPr txBox="1"/>
          <p:nvPr/>
        </p:nvSpPr>
        <p:spPr>
          <a:xfrm>
            <a:off x="2167501" y="859311"/>
            <a:ext cx="8310072" cy="769441"/>
          </a:xfrm>
          <a:prstGeom prst="rect">
            <a:avLst/>
          </a:prstGeom>
          <a:noFill/>
        </p:spPr>
        <p:txBody>
          <a:bodyPr wrap="square" rtlCol="0">
            <a:spAutoFit/>
          </a:bodyPr>
          <a:lstStyle/>
          <a:p>
            <a:r>
              <a:rPr lang="es-BO" sz="2000" b="1" dirty="0" smtClean="0"/>
              <a:t>                 DETECCION Y CORRECCIÓN DE ERRORES</a:t>
            </a:r>
          </a:p>
          <a:p>
            <a:r>
              <a:rPr lang="es-BO" sz="2000" b="1" dirty="0"/>
              <a:t> </a:t>
            </a:r>
            <a:r>
              <a:rPr lang="es-BO" sz="2000" b="1" dirty="0" smtClean="0"/>
              <a:t>  </a:t>
            </a:r>
            <a:r>
              <a:rPr lang="es-BO" sz="2400" b="1" dirty="0" smtClean="0"/>
              <a:t>“VERIFICACION POR REDUNDANCIA CICLICA   ( CRC  )”</a:t>
            </a:r>
            <a:endParaRPr lang="es-ES" sz="2400" b="1" dirty="0"/>
          </a:p>
        </p:txBody>
      </p:sp>
      <p:sp>
        <p:nvSpPr>
          <p:cNvPr id="7" name="CuadroTexto 6"/>
          <p:cNvSpPr txBox="1"/>
          <p:nvPr/>
        </p:nvSpPr>
        <p:spPr>
          <a:xfrm>
            <a:off x="4982315" y="1633376"/>
            <a:ext cx="4098623" cy="4832092"/>
          </a:xfrm>
          <a:prstGeom prst="rect">
            <a:avLst/>
          </a:prstGeom>
          <a:noFill/>
          <a:ln w="19050">
            <a:noFill/>
          </a:ln>
        </p:spPr>
        <p:txBody>
          <a:bodyPr wrap="square" rtlCol="0">
            <a:spAutoFit/>
          </a:bodyPr>
          <a:lstStyle/>
          <a:p>
            <a:r>
              <a:rPr lang="es-BO" sz="2800" b="1" dirty="0" smtClean="0"/>
              <a:t>111010</a:t>
            </a:r>
            <a:r>
              <a:rPr lang="es-BO" sz="2800" b="1" dirty="0" smtClean="0">
                <a:solidFill>
                  <a:srgbClr val="0070C0"/>
                </a:solidFill>
              </a:rPr>
              <a:t>000</a:t>
            </a:r>
            <a:r>
              <a:rPr lang="es-BO" sz="2800" b="1" dirty="0" smtClean="0"/>
              <a:t>  1001</a:t>
            </a:r>
          </a:p>
          <a:p>
            <a:r>
              <a:rPr lang="es-BO" sz="2800" b="1" dirty="0" smtClean="0"/>
              <a:t>1001             111101</a:t>
            </a:r>
          </a:p>
          <a:p>
            <a:r>
              <a:rPr lang="es-BO" sz="2800" b="1" dirty="0" smtClean="0"/>
              <a:t>01111</a:t>
            </a:r>
          </a:p>
          <a:p>
            <a:r>
              <a:rPr lang="es-BO" sz="2800" b="1" dirty="0" smtClean="0"/>
              <a:t>  1001</a:t>
            </a:r>
          </a:p>
          <a:p>
            <a:r>
              <a:rPr lang="es-BO" sz="2800" b="1" dirty="0"/>
              <a:t> </a:t>
            </a:r>
            <a:r>
              <a:rPr lang="es-BO" sz="2800" b="1" dirty="0" smtClean="0"/>
              <a:t> 01100</a:t>
            </a:r>
          </a:p>
          <a:p>
            <a:r>
              <a:rPr lang="es-BO" sz="2800" b="1" dirty="0"/>
              <a:t> </a:t>
            </a:r>
            <a:r>
              <a:rPr lang="es-BO" sz="2800" b="1" dirty="0" smtClean="0"/>
              <a:t>   1001</a:t>
            </a:r>
          </a:p>
          <a:p>
            <a:r>
              <a:rPr lang="es-BO" sz="2800" b="1" dirty="0"/>
              <a:t> </a:t>
            </a:r>
            <a:r>
              <a:rPr lang="es-BO" sz="2800" b="1" dirty="0" smtClean="0"/>
              <a:t>   01010 </a:t>
            </a:r>
          </a:p>
          <a:p>
            <a:r>
              <a:rPr lang="es-BO" sz="2800" b="1" dirty="0"/>
              <a:t> </a:t>
            </a:r>
            <a:r>
              <a:rPr lang="es-BO" sz="2800" b="1" dirty="0" smtClean="0"/>
              <a:t>     1001</a:t>
            </a:r>
          </a:p>
          <a:p>
            <a:r>
              <a:rPr lang="es-BO" sz="2800" b="1" dirty="0" smtClean="0"/>
              <a:t>      001100</a:t>
            </a:r>
          </a:p>
          <a:p>
            <a:r>
              <a:rPr lang="es-BO" sz="2800" b="1" dirty="0"/>
              <a:t> </a:t>
            </a:r>
            <a:r>
              <a:rPr lang="es-BO" sz="2800" b="1" dirty="0" smtClean="0"/>
              <a:t>          1001</a:t>
            </a:r>
          </a:p>
          <a:p>
            <a:r>
              <a:rPr lang="es-BO" sz="2800" b="1" dirty="0"/>
              <a:t> </a:t>
            </a:r>
            <a:r>
              <a:rPr lang="es-BO" sz="2800" b="1" dirty="0" smtClean="0"/>
              <a:t>          0101  </a:t>
            </a:r>
          </a:p>
        </p:txBody>
      </p:sp>
      <p:cxnSp>
        <p:nvCxnSpPr>
          <p:cNvPr id="12" name="Conector recto 11"/>
          <p:cNvCxnSpPr/>
          <p:nvPr/>
        </p:nvCxnSpPr>
        <p:spPr>
          <a:xfrm>
            <a:off x="4968915" y="2512020"/>
            <a:ext cx="803835" cy="896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5135836" y="3394125"/>
            <a:ext cx="803835" cy="896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5319985" y="4246289"/>
            <a:ext cx="803835" cy="896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5487731" y="5107971"/>
            <a:ext cx="803835" cy="896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920620" y="6003371"/>
            <a:ext cx="803835" cy="896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6593609" y="2063201"/>
            <a:ext cx="0" cy="309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H="1">
            <a:off x="6387765" y="2054236"/>
            <a:ext cx="13447" cy="309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a:off x="6240478" y="2054236"/>
            <a:ext cx="0" cy="2201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a:off x="6093192" y="2070608"/>
            <a:ext cx="0" cy="135246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flipH="1">
            <a:off x="5920620" y="2078077"/>
            <a:ext cx="9408" cy="53735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6796720" y="1760025"/>
            <a:ext cx="7951" cy="31805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flipH="1">
            <a:off x="6786008" y="2062175"/>
            <a:ext cx="1195456" cy="1590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4360737" y="1946193"/>
            <a:ext cx="882869" cy="400110"/>
          </a:xfrm>
          <a:prstGeom prst="rect">
            <a:avLst/>
          </a:prstGeom>
          <a:noFill/>
        </p:spPr>
        <p:txBody>
          <a:bodyPr wrap="square" rtlCol="0">
            <a:spAutoFit/>
          </a:bodyPr>
          <a:lstStyle/>
          <a:p>
            <a:r>
              <a:rPr lang="es-BO" sz="2000" dirty="0" smtClean="0"/>
              <a:t>XOR</a:t>
            </a:r>
            <a:endParaRPr lang="es-ES" sz="2000" dirty="0"/>
          </a:p>
        </p:txBody>
      </p:sp>
      <p:sp>
        <p:nvSpPr>
          <p:cNvPr id="43" name="CuadroTexto 42"/>
          <p:cNvSpPr txBox="1"/>
          <p:nvPr/>
        </p:nvSpPr>
        <p:spPr>
          <a:xfrm>
            <a:off x="4437116" y="2791097"/>
            <a:ext cx="882869" cy="400110"/>
          </a:xfrm>
          <a:prstGeom prst="rect">
            <a:avLst/>
          </a:prstGeom>
          <a:noFill/>
        </p:spPr>
        <p:txBody>
          <a:bodyPr wrap="square" rtlCol="0">
            <a:spAutoFit/>
          </a:bodyPr>
          <a:lstStyle/>
          <a:p>
            <a:r>
              <a:rPr lang="es-BO" sz="2000" dirty="0" smtClean="0"/>
              <a:t>XOR</a:t>
            </a:r>
            <a:endParaRPr lang="es-ES" sz="2000" dirty="0"/>
          </a:p>
        </p:txBody>
      </p:sp>
      <p:sp>
        <p:nvSpPr>
          <p:cNvPr id="44" name="CuadroTexto 43"/>
          <p:cNvSpPr txBox="1"/>
          <p:nvPr/>
        </p:nvSpPr>
        <p:spPr>
          <a:xfrm>
            <a:off x="4540880" y="3706942"/>
            <a:ext cx="882869" cy="400110"/>
          </a:xfrm>
          <a:prstGeom prst="rect">
            <a:avLst/>
          </a:prstGeom>
          <a:noFill/>
        </p:spPr>
        <p:txBody>
          <a:bodyPr wrap="square" rtlCol="0">
            <a:spAutoFit/>
          </a:bodyPr>
          <a:lstStyle/>
          <a:p>
            <a:r>
              <a:rPr lang="es-BO" sz="2000" dirty="0" smtClean="0"/>
              <a:t>XOR</a:t>
            </a:r>
            <a:endParaRPr lang="es-ES" sz="2000" dirty="0"/>
          </a:p>
        </p:txBody>
      </p:sp>
      <p:sp>
        <p:nvSpPr>
          <p:cNvPr id="45" name="CuadroTexto 44"/>
          <p:cNvSpPr txBox="1"/>
          <p:nvPr/>
        </p:nvSpPr>
        <p:spPr>
          <a:xfrm>
            <a:off x="4752673" y="4527191"/>
            <a:ext cx="882869" cy="400110"/>
          </a:xfrm>
          <a:prstGeom prst="rect">
            <a:avLst/>
          </a:prstGeom>
          <a:noFill/>
        </p:spPr>
        <p:txBody>
          <a:bodyPr wrap="square" rtlCol="0">
            <a:spAutoFit/>
          </a:bodyPr>
          <a:lstStyle/>
          <a:p>
            <a:r>
              <a:rPr lang="es-BO" sz="2000" dirty="0" smtClean="0"/>
              <a:t>XOR</a:t>
            </a:r>
            <a:endParaRPr lang="es-ES" sz="2000" dirty="0"/>
          </a:p>
        </p:txBody>
      </p:sp>
      <p:sp>
        <p:nvSpPr>
          <p:cNvPr id="46" name="CuadroTexto 45"/>
          <p:cNvSpPr txBox="1"/>
          <p:nvPr/>
        </p:nvSpPr>
        <p:spPr>
          <a:xfrm>
            <a:off x="4982314" y="5422591"/>
            <a:ext cx="882869" cy="400110"/>
          </a:xfrm>
          <a:prstGeom prst="rect">
            <a:avLst/>
          </a:prstGeom>
          <a:noFill/>
        </p:spPr>
        <p:txBody>
          <a:bodyPr wrap="square" rtlCol="0">
            <a:spAutoFit/>
          </a:bodyPr>
          <a:lstStyle/>
          <a:p>
            <a:r>
              <a:rPr lang="es-BO" sz="2000" dirty="0" smtClean="0"/>
              <a:t>XOR</a:t>
            </a:r>
            <a:endParaRPr lang="es-ES" sz="2000" dirty="0"/>
          </a:p>
        </p:txBody>
      </p:sp>
      <p:graphicFrame>
        <p:nvGraphicFramePr>
          <p:cNvPr id="47" name="Tabla 46"/>
          <p:cNvGraphicFramePr>
            <a:graphicFrameLocks noGrp="1"/>
          </p:cNvGraphicFramePr>
          <p:nvPr>
            <p:extLst>
              <p:ext uri="{D42A27DB-BD31-4B8C-83A1-F6EECF244321}">
                <p14:modId xmlns:p14="http://schemas.microsoft.com/office/powerpoint/2010/main" val="62524807"/>
              </p:ext>
            </p:extLst>
          </p:nvPr>
        </p:nvGraphicFramePr>
        <p:xfrm>
          <a:off x="740980" y="2792542"/>
          <a:ext cx="2270233" cy="1828800"/>
        </p:xfrm>
        <a:graphic>
          <a:graphicData uri="http://schemas.openxmlformats.org/drawingml/2006/table">
            <a:tbl>
              <a:tblPr firstRow="1" bandRow="1">
                <a:tableStyleId>{5940675A-B579-460E-94D1-54222C63F5DA}</a:tableStyleId>
              </a:tblPr>
              <a:tblGrid>
                <a:gridCol w="507496"/>
                <a:gridCol w="761688"/>
                <a:gridCol w="1001049"/>
              </a:tblGrid>
              <a:tr h="271682">
                <a:tc>
                  <a:txBody>
                    <a:bodyPr/>
                    <a:lstStyle/>
                    <a:p>
                      <a:pPr algn="ctr"/>
                      <a:r>
                        <a:rPr lang="es-BO" b="1" dirty="0" smtClean="0"/>
                        <a:t>A</a:t>
                      </a:r>
                      <a:endParaRPr lang="es-ES" b="1" dirty="0"/>
                    </a:p>
                  </a:txBody>
                  <a:tcPr/>
                </a:tc>
                <a:tc>
                  <a:txBody>
                    <a:bodyPr/>
                    <a:lstStyle/>
                    <a:p>
                      <a:pPr algn="ctr"/>
                      <a:r>
                        <a:rPr lang="es-BO" b="1" dirty="0" smtClean="0"/>
                        <a:t>B</a:t>
                      </a:r>
                      <a:endParaRPr lang="es-ES" b="1" dirty="0"/>
                    </a:p>
                  </a:txBody>
                  <a:tcPr/>
                </a:tc>
                <a:tc>
                  <a:txBody>
                    <a:bodyPr/>
                    <a:lstStyle/>
                    <a:p>
                      <a:pPr algn="ctr"/>
                      <a:r>
                        <a:rPr lang="es-BO" b="1" dirty="0" smtClean="0"/>
                        <a:t>A XOR B</a:t>
                      </a:r>
                      <a:endParaRPr lang="es-ES" b="1" dirty="0"/>
                    </a:p>
                  </a:txBody>
                  <a:tcPr/>
                </a:tc>
              </a:tr>
              <a:tr h="271682">
                <a:tc>
                  <a:txBody>
                    <a:bodyPr/>
                    <a:lstStyle/>
                    <a:p>
                      <a:pPr algn="ctr"/>
                      <a:r>
                        <a:rPr lang="es-BO" dirty="0" smtClean="0"/>
                        <a:t>0</a:t>
                      </a:r>
                      <a:endParaRPr lang="es-ES" dirty="0"/>
                    </a:p>
                  </a:txBody>
                  <a:tcPr/>
                </a:tc>
                <a:tc>
                  <a:txBody>
                    <a:bodyPr/>
                    <a:lstStyle/>
                    <a:p>
                      <a:pPr algn="ctr"/>
                      <a:r>
                        <a:rPr lang="es-BO" dirty="0" smtClean="0"/>
                        <a:t>0</a:t>
                      </a:r>
                      <a:endParaRPr lang="es-ES" dirty="0"/>
                    </a:p>
                  </a:txBody>
                  <a:tcPr/>
                </a:tc>
                <a:tc>
                  <a:txBody>
                    <a:bodyPr/>
                    <a:lstStyle/>
                    <a:p>
                      <a:pPr algn="ctr"/>
                      <a:r>
                        <a:rPr lang="es-BO" dirty="0" smtClean="0"/>
                        <a:t>0</a:t>
                      </a:r>
                      <a:endParaRPr lang="es-ES" dirty="0"/>
                    </a:p>
                  </a:txBody>
                  <a:tcPr/>
                </a:tc>
              </a:tr>
              <a:tr h="271682">
                <a:tc>
                  <a:txBody>
                    <a:bodyPr/>
                    <a:lstStyle/>
                    <a:p>
                      <a:pPr algn="ctr"/>
                      <a:r>
                        <a:rPr lang="es-BO" dirty="0" smtClean="0"/>
                        <a:t>0</a:t>
                      </a:r>
                      <a:endParaRPr lang="es-ES" dirty="0"/>
                    </a:p>
                  </a:txBody>
                  <a:tcPr/>
                </a:tc>
                <a:tc>
                  <a:txBody>
                    <a:bodyPr/>
                    <a:lstStyle/>
                    <a:p>
                      <a:pPr algn="ctr"/>
                      <a:r>
                        <a:rPr lang="es-BO" dirty="0" smtClean="0"/>
                        <a:t>1</a:t>
                      </a:r>
                      <a:endParaRPr lang="es-ES" dirty="0"/>
                    </a:p>
                  </a:txBody>
                  <a:tcPr/>
                </a:tc>
                <a:tc>
                  <a:txBody>
                    <a:bodyPr/>
                    <a:lstStyle/>
                    <a:p>
                      <a:pPr algn="ctr"/>
                      <a:r>
                        <a:rPr lang="es-BO" dirty="0" smtClean="0"/>
                        <a:t>1</a:t>
                      </a:r>
                      <a:endParaRPr lang="es-ES" dirty="0"/>
                    </a:p>
                  </a:txBody>
                  <a:tcPr/>
                </a:tc>
              </a:tr>
              <a:tr h="271682">
                <a:tc>
                  <a:txBody>
                    <a:bodyPr/>
                    <a:lstStyle/>
                    <a:p>
                      <a:pPr algn="ctr"/>
                      <a:r>
                        <a:rPr lang="es-BO" dirty="0" smtClean="0"/>
                        <a:t>1</a:t>
                      </a:r>
                      <a:endParaRPr lang="es-ES" dirty="0"/>
                    </a:p>
                  </a:txBody>
                  <a:tcPr/>
                </a:tc>
                <a:tc>
                  <a:txBody>
                    <a:bodyPr/>
                    <a:lstStyle/>
                    <a:p>
                      <a:pPr algn="ctr"/>
                      <a:r>
                        <a:rPr lang="es-BO" dirty="0" smtClean="0"/>
                        <a:t>0</a:t>
                      </a:r>
                      <a:endParaRPr lang="es-ES" dirty="0"/>
                    </a:p>
                  </a:txBody>
                  <a:tcPr/>
                </a:tc>
                <a:tc>
                  <a:txBody>
                    <a:bodyPr/>
                    <a:lstStyle/>
                    <a:p>
                      <a:pPr algn="ctr"/>
                      <a:r>
                        <a:rPr lang="es-BO" dirty="0" smtClean="0"/>
                        <a:t>1</a:t>
                      </a:r>
                      <a:endParaRPr lang="es-ES" dirty="0"/>
                    </a:p>
                  </a:txBody>
                  <a:tcPr/>
                </a:tc>
              </a:tr>
              <a:tr h="271682">
                <a:tc>
                  <a:txBody>
                    <a:bodyPr/>
                    <a:lstStyle/>
                    <a:p>
                      <a:pPr algn="ctr"/>
                      <a:r>
                        <a:rPr lang="es-BO" dirty="0" smtClean="0"/>
                        <a:t>1</a:t>
                      </a:r>
                      <a:endParaRPr lang="es-ES" dirty="0"/>
                    </a:p>
                  </a:txBody>
                  <a:tcPr/>
                </a:tc>
                <a:tc>
                  <a:txBody>
                    <a:bodyPr/>
                    <a:lstStyle/>
                    <a:p>
                      <a:pPr algn="ctr"/>
                      <a:r>
                        <a:rPr lang="es-BO" dirty="0" smtClean="0"/>
                        <a:t>1</a:t>
                      </a:r>
                      <a:endParaRPr lang="es-ES" dirty="0"/>
                    </a:p>
                  </a:txBody>
                  <a:tcPr/>
                </a:tc>
                <a:tc>
                  <a:txBody>
                    <a:bodyPr/>
                    <a:lstStyle/>
                    <a:p>
                      <a:pPr algn="ctr"/>
                      <a:r>
                        <a:rPr lang="es-BO" dirty="0" smtClean="0"/>
                        <a:t>0</a:t>
                      </a:r>
                      <a:endParaRPr lang="es-ES" dirty="0"/>
                    </a:p>
                  </a:txBody>
                  <a:tcPr/>
                </a:tc>
              </a:tr>
            </a:tbl>
          </a:graphicData>
        </a:graphic>
      </p:graphicFrame>
      <p:sp>
        <p:nvSpPr>
          <p:cNvPr id="48" name="CuadroTexto 47"/>
          <p:cNvSpPr txBox="1"/>
          <p:nvPr/>
        </p:nvSpPr>
        <p:spPr>
          <a:xfrm>
            <a:off x="8198070" y="2537392"/>
            <a:ext cx="3862552" cy="1569660"/>
          </a:xfrm>
          <a:prstGeom prst="rect">
            <a:avLst/>
          </a:prstGeom>
          <a:noFill/>
        </p:spPr>
        <p:txBody>
          <a:bodyPr wrap="square" rtlCol="0">
            <a:spAutoFit/>
          </a:bodyPr>
          <a:lstStyle/>
          <a:p>
            <a:r>
              <a:rPr lang="es-BO" sz="2000" dirty="0" smtClean="0"/>
              <a:t>Dato = 111010</a:t>
            </a:r>
          </a:p>
          <a:p>
            <a:r>
              <a:rPr lang="es-BO" sz="2000" dirty="0" smtClean="0"/>
              <a:t>Residuo  =  0101</a:t>
            </a:r>
          </a:p>
          <a:p>
            <a:r>
              <a:rPr lang="es-BO" sz="2000" dirty="0" smtClean="0"/>
              <a:t>Dato + Residuo = 111010</a:t>
            </a:r>
            <a:r>
              <a:rPr lang="es-BO" sz="2000" dirty="0"/>
              <a:t>0101</a:t>
            </a:r>
          </a:p>
          <a:p>
            <a:endParaRPr lang="es-BO" dirty="0"/>
          </a:p>
          <a:p>
            <a:endParaRPr lang="es-ES" dirty="0"/>
          </a:p>
        </p:txBody>
      </p:sp>
    </p:spTree>
    <p:extLst>
      <p:ext uri="{BB962C8B-B14F-4D97-AF65-F5344CB8AC3E}">
        <p14:creationId xmlns:p14="http://schemas.microsoft.com/office/powerpoint/2010/main" val="291928658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1384995"/>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«HDLC»</a:t>
            </a:r>
          </a:p>
          <a:p>
            <a:pPr algn="ct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pic>
        <p:nvPicPr>
          <p:cNvPr id="5" name="4 Imagen"/>
          <p:cNvPicPr/>
          <p:nvPr/>
        </p:nvPicPr>
        <p:blipFill>
          <a:blip r:embed="rId2">
            <a:extLst>
              <a:ext uri="{28A0092B-C50C-407E-A947-70E740481C1C}">
                <a14:useLocalDpi xmlns:a14="http://schemas.microsoft.com/office/drawing/2010/main" val="0"/>
              </a:ext>
            </a:extLst>
          </a:blip>
          <a:srcRect/>
          <a:stretch>
            <a:fillRect/>
          </a:stretch>
        </p:blipFill>
        <p:spPr bwMode="auto">
          <a:xfrm>
            <a:off x="239352" y="3440468"/>
            <a:ext cx="11952649" cy="2559908"/>
          </a:xfrm>
          <a:prstGeom prst="rect">
            <a:avLst/>
          </a:prstGeom>
          <a:noFill/>
          <a:ln>
            <a:noFill/>
          </a:ln>
        </p:spPr>
      </p:pic>
      <p:sp>
        <p:nvSpPr>
          <p:cNvPr id="6" name="5 Rectángulo"/>
          <p:cNvSpPr/>
          <p:nvPr/>
        </p:nvSpPr>
        <p:spPr>
          <a:xfrm>
            <a:off x="743067" y="1556793"/>
            <a:ext cx="10945216" cy="523220"/>
          </a:xfrm>
          <a:prstGeom prst="rect">
            <a:avLst/>
          </a:prstGeom>
        </p:spPr>
        <p:txBody>
          <a:bodyPr wrap="square">
            <a:spAutoFit/>
          </a:bodyPr>
          <a:lstStyle/>
          <a:p>
            <a:r>
              <a:rPr lang="es-ES" sz="2800" b="1" dirty="0"/>
              <a:t> Para este protocolo se utiliza el siguiente formato de trama:</a:t>
            </a:r>
          </a:p>
        </p:txBody>
      </p:sp>
    </p:spTree>
    <p:extLst>
      <p:ext uri="{BB962C8B-B14F-4D97-AF65-F5344CB8AC3E}">
        <p14:creationId xmlns:p14="http://schemas.microsoft.com/office/powerpoint/2010/main" val="288005175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«HDLC»</a:t>
            </a:r>
            <a:endParaRPr lang="es-ES" sz="2800" b="1" i="1" cap="none" spc="150" dirty="0" smtClean="0">
              <a:ln w="11430"/>
              <a:solidFill>
                <a:schemeClr val="accent2"/>
              </a:solidFill>
              <a:effectLst>
                <a:outerShdw blurRad="25400" algn="tl" rotWithShape="0">
                  <a:srgbClr val="000000">
                    <a:alpha val="43000"/>
                  </a:srgbClr>
                </a:outerShdw>
              </a:effectLst>
              <a:latin typeface="Wide Latin" pitchFamily="18" charset="0"/>
            </a:endParaRPr>
          </a:p>
        </p:txBody>
      </p:sp>
      <p:sp>
        <p:nvSpPr>
          <p:cNvPr id="5" name="4 CuadroTexto"/>
          <p:cNvSpPr txBox="1"/>
          <p:nvPr/>
        </p:nvSpPr>
        <p:spPr>
          <a:xfrm>
            <a:off x="2831638" y="2204864"/>
            <a:ext cx="4134145" cy="369332"/>
          </a:xfrm>
          <a:prstGeom prst="rect">
            <a:avLst/>
          </a:prstGeom>
          <a:noFill/>
        </p:spPr>
        <p:txBody>
          <a:bodyPr wrap="none" rtlCol="0">
            <a:spAutoFit/>
          </a:bodyPr>
          <a:lstStyle/>
          <a:p>
            <a:r>
              <a:rPr lang="es-ES" dirty="0" smtClean="0"/>
              <a:t>Veremos los campos de la trama que son: </a:t>
            </a:r>
            <a:endParaRPr lang="es-ES" dirty="0"/>
          </a:p>
        </p:txBody>
      </p:sp>
      <p:sp>
        <p:nvSpPr>
          <p:cNvPr id="7" name="6 CuadroTexto"/>
          <p:cNvSpPr txBox="1"/>
          <p:nvPr/>
        </p:nvSpPr>
        <p:spPr>
          <a:xfrm>
            <a:off x="3119670" y="2779435"/>
            <a:ext cx="5521383" cy="1754326"/>
          </a:xfrm>
          <a:prstGeom prst="rect">
            <a:avLst/>
          </a:prstGeom>
          <a:noFill/>
        </p:spPr>
        <p:txBody>
          <a:bodyPr wrap="none" rtlCol="0">
            <a:spAutoFit/>
          </a:bodyPr>
          <a:lstStyle/>
          <a:p>
            <a:pPr marL="285750" indent="-285750">
              <a:buFont typeface="Wingdings" pitchFamily="2" charset="2"/>
              <a:buChar char="§"/>
            </a:pPr>
            <a:r>
              <a:rPr lang="es-ES" b="1" dirty="0"/>
              <a:t>Campo de </a:t>
            </a:r>
            <a:r>
              <a:rPr lang="es-ES" b="1" dirty="0" smtClean="0"/>
              <a:t>delimitación</a:t>
            </a:r>
          </a:p>
          <a:p>
            <a:pPr marL="285750" indent="-285750">
              <a:buFont typeface="Wingdings" pitchFamily="2" charset="2"/>
              <a:buChar char="§"/>
            </a:pPr>
            <a:r>
              <a:rPr lang="es-ES" b="1" dirty="0"/>
              <a:t>Campo de dirección</a:t>
            </a:r>
            <a:r>
              <a:rPr lang="es-ES" b="1" dirty="0" smtClean="0"/>
              <a:t>.</a:t>
            </a:r>
          </a:p>
          <a:p>
            <a:pPr marL="285750" indent="-285750">
              <a:buFont typeface="Wingdings" pitchFamily="2" charset="2"/>
              <a:buChar char="§"/>
            </a:pPr>
            <a:r>
              <a:rPr lang="es-ES" b="1" dirty="0"/>
              <a:t>Campo de control</a:t>
            </a:r>
            <a:r>
              <a:rPr lang="es-ES" b="1" dirty="0" smtClean="0"/>
              <a:t>.</a:t>
            </a:r>
          </a:p>
          <a:p>
            <a:pPr marL="285750" indent="-285750">
              <a:buFont typeface="Wingdings" pitchFamily="2" charset="2"/>
              <a:buChar char="§"/>
            </a:pPr>
            <a:r>
              <a:rPr lang="es-ES" b="1" dirty="0"/>
              <a:t>Campo de información.</a:t>
            </a:r>
            <a:endParaRPr lang="es-ES" dirty="0"/>
          </a:p>
          <a:p>
            <a:pPr marL="285750" indent="-285750">
              <a:buFont typeface="Wingdings" pitchFamily="2" charset="2"/>
              <a:buChar char="§"/>
            </a:pPr>
            <a:r>
              <a:rPr lang="es-ES" b="1" dirty="0"/>
              <a:t>Campo para la secuencia de comprobación de </a:t>
            </a:r>
            <a:r>
              <a:rPr lang="es-ES" b="1" dirty="0" smtClean="0"/>
              <a:t>trama.</a:t>
            </a:r>
          </a:p>
          <a:p>
            <a:pPr marL="285750" indent="-285750">
              <a:buFont typeface="Wingdings" pitchFamily="2" charset="2"/>
              <a:buChar char="§"/>
            </a:pPr>
            <a:endParaRPr lang="es-ES" dirty="0"/>
          </a:p>
        </p:txBody>
      </p:sp>
    </p:spTree>
    <p:extLst>
      <p:ext uri="{BB962C8B-B14F-4D97-AF65-F5344CB8AC3E}">
        <p14:creationId xmlns:p14="http://schemas.microsoft.com/office/powerpoint/2010/main" val="12454159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«HDLC»</a:t>
            </a:r>
            <a:endParaRPr lang="es-ES" sz="2800" b="1" i="1" cap="none" spc="150" dirty="0" smtClean="0">
              <a:ln w="11430"/>
              <a:solidFill>
                <a:schemeClr val="accent2"/>
              </a:solidFill>
              <a:effectLst>
                <a:outerShdw blurRad="25400" algn="tl" rotWithShape="0">
                  <a:srgbClr val="000000">
                    <a:alpha val="43000"/>
                  </a:srgbClr>
                </a:outerShdw>
              </a:effectLst>
              <a:latin typeface="Wide Latin" pitchFamily="18" charset="0"/>
            </a:endParaRPr>
          </a:p>
        </p:txBody>
      </p:sp>
      <p:sp>
        <p:nvSpPr>
          <p:cNvPr id="5" name="4 CuadroTexto"/>
          <p:cNvSpPr txBox="1"/>
          <p:nvPr/>
        </p:nvSpPr>
        <p:spPr>
          <a:xfrm>
            <a:off x="719403" y="1988839"/>
            <a:ext cx="11472597" cy="2862322"/>
          </a:xfrm>
          <a:prstGeom prst="rect">
            <a:avLst/>
          </a:prstGeom>
          <a:noFill/>
        </p:spPr>
        <p:txBody>
          <a:bodyPr wrap="square" rtlCol="0">
            <a:spAutoFit/>
          </a:bodyPr>
          <a:lstStyle/>
          <a:p>
            <a:pPr marL="285750" indent="-285750">
              <a:buFont typeface="Wingdings" pitchFamily="2" charset="2"/>
              <a:buChar char="§"/>
            </a:pPr>
            <a:r>
              <a:rPr lang="es-ES" sz="4000" b="1" dirty="0">
                <a:solidFill>
                  <a:srgbClr val="FFFF00"/>
                </a:solidFill>
              </a:rPr>
              <a:t>Campo de </a:t>
            </a:r>
            <a:r>
              <a:rPr lang="es-ES" sz="4000" b="1" dirty="0" smtClean="0">
                <a:solidFill>
                  <a:srgbClr val="FFFF00"/>
                </a:solidFill>
              </a:rPr>
              <a:t>delimitación</a:t>
            </a:r>
          </a:p>
          <a:p>
            <a:pPr marL="285750" indent="-285750">
              <a:buFont typeface="Wingdings" pitchFamily="2" charset="2"/>
              <a:buChar char="§"/>
            </a:pPr>
            <a:r>
              <a:rPr lang="es-ES" sz="2800" b="1" dirty="0"/>
              <a:t>Campo de dirección</a:t>
            </a:r>
            <a:r>
              <a:rPr lang="es-ES" sz="2800" b="1" dirty="0" smtClean="0"/>
              <a:t>.</a:t>
            </a:r>
          </a:p>
          <a:p>
            <a:pPr marL="285750" indent="-285750">
              <a:buFont typeface="Wingdings" pitchFamily="2" charset="2"/>
              <a:buChar char="§"/>
            </a:pPr>
            <a:r>
              <a:rPr lang="es-ES" sz="2800" b="1" dirty="0"/>
              <a:t>Campo de control</a:t>
            </a:r>
            <a:r>
              <a:rPr lang="es-ES" sz="2800" b="1" dirty="0" smtClean="0"/>
              <a:t>.</a:t>
            </a:r>
          </a:p>
          <a:p>
            <a:pPr marL="285750" indent="-285750">
              <a:buFont typeface="Wingdings" pitchFamily="2" charset="2"/>
              <a:buChar char="§"/>
            </a:pPr>
            <a:r>
              <a:rPr lang="es-ES" sz="2800" b="1" dirty="0"/>
              <a:t>Campo de información.</a:t>
            </a:r>
            <a:endParaRPr lang="es-ES" sz="2800" dirty="0"/>
          </a:p>
          <a:p>
            <a:pPr marL="285750" indent="-285750">
              <a:buFont typeface="Wingdings" pitchFamily="2" charset="2"/>
              <a:buChar char="§"/>
            </a:pPr>
            <a:r>
              <a:rPr lang="es-ES" sz="2800" b="1" dirty="0"/>
              <a:t>Campo para la secuencia de comprobación de </a:t>
            </a:r>
            <a:r>
              <a:rPr lang="es-ES" sz="2800" b="1" dirty="0" smtClean="0"/>
              <a:t>trama.</a:t>
            </a:r>
          </a:p>
          <a:p>
            <a:pPr marL="285750" indent="-285750">
              <a:buFont typeface="Wingdings" pitchFamily="2" charset="2"/>
              <a:buChar char="§"/>
            </a:pPr>
            <a:endParaRPr lang="es-ES" sz="2800" dirty="0"/>
          </a:p>
        </p:txBody>
      </p:sp>
    </p:spTree>
    <p:extLst>
      <p:ext uri="{BB962C8B-B14F-4D97-AF65-F5344CB8AC3E}">
        <p14:creationId xmlns:p14="http://schemas.microsoft.com/office/powerpoint/2010/main" val="21899051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«HDLC»</a:t>
            </a:r>
            <a:endParaRPr lang="es-ES" sz="2800" b="1" i="1" cap="none" spc="150" dirty="0" smtClean="0">
              <a:ln w="11430"/>
              <a:solidFill>
                <a:schemeClr val="accent2"/>
              </a:solidFill>
              <a:effectLst>
                <a:outerShdw blurRad="25400" algn="tl" rotWithShape="0">
                  <a:srgbClr val="000000">
                    <a:alpha val="43000"/>
                  </a:srgbClr>
                </a:outerShdw>
              </a:effectLst>
              <a:latin typeface="Wide Latin" pitchFamily="18" charset="0"/>
            </a:endParaRPr>
          </a:p>
        </p:txBody>
      </p:sp>
      <p:sp>
        <p:nvSpPr>
          <p:cNvPr id="5" name="4 CuadroTexto"/>
          <p:cNvSpPr txBox="1"/>
          <p:nvPr/>
        </p:nvSpPr>
        <p:spPr>
          <a:xfrm>
            <a:off x="719403" y="1988839"/>
            <a:ext cx="11472597" cy="2862322"/>
          </a:xfrm>
          <a:prstGeom prst="rect">
            <a:avLst/>
          </a:prstGeom>
          <a:noFill/>
        </p:spPr>
        <p:txBody>
          <a:bodyPr wrap="square" rtlCol="0">
            <a:spAutoFit/>
          </a:bodyPr>
          <a:lstStyle/>
          <a:p>
            <a:pPr marL="285750" indent="-285750">
              <a:buFont typeface="Wingdings" pitchFamily="2" charset="2"/>
              <a:buChar char="§"/>
            </a:pPr>
            <a:r>
              <a:rPr lang="es-ES" sz="2800" b="1" dirty="0"/>
              <a:t>Campo de delimitación</a:t>
            </a:r>
          </a:p>
          <a:p>
            <a:pPr marL="285750" indent="-285750">
              <a:buFont typeface="Wingdings" pitchFamily="2" charset="2"/>
              <a:buChar char="§"/>
            </a:pPr>
            <a:r>
              <a:rPr lang="es-ES" sz="4000" b="1" dirty="0">
                <a:solidFill>
                  <a:srgbClr val="FFFF00"/>
                </a:solidFill>
              </a:rPr>
              <a:t>Campo de dirección.</a:t>
            </a:r>
          </a:p>
          <a:p>
            <a:pPr marL="285750" indent="-285750">
              <a:buFont typeface="Wingdings" pitchFamily="2" charset="2"/>
              <a:buChar char="§"/>
            </a:pPr>
            <a:r>
              <a:rPr lang="es-ES" sz="2800" b="1" dirty="0"/>
              <a:t>Campo de control</a:t>
            </a:r>
            <a:r>
              <a:rPr lang="es-ES" sz="2800" b="1" dirty="0" smtClean="0"/>
              <a:t>.</a:t>
            </a:r>
          </a:p>
          <a:p>
            <a:pPr marL="285750" indent="-285750">
              <a:buFont typeface="Wingdings" pitchFamily="2" charset="2"/>
              <a:buChar char="§"/>
            </a:pPr>
            <a:r>
              <a:rPr lang="es-ES" sz="2800" b="1" dirty="0"/>
              <a:t>Campo de información.</a:t>
            </a:r>
            <a:endParaRPr lang="es-ES" sz="2800" dirty="0"/>
          </a:p>
          <a:p>
            <a:pPr marL="285750" indent="-285750">
              <a:buFont typeface="Wingdings" pitchFamily="2" charset="2"/>
              <a:buChar char="§"/>
            </a:pPr>
            <a:r>
              <a:rPr lang="es-ES" sz="2800" b="1" dirty="0"/>
              <a:t>Campo para la secuencia de comprobación de </a:t>
            </a:r>
            <a:r>
              <a:rPr lang="es-ES" sz="2800" b="1" dirty="0" smtClean="0"/>
              <a:t>trama.</a:t>
            </a:r>
          </a:p>
          <a:p>
            <a:pPr marL="285750" indent="-285750">
              <a:buFont typeface="Wingdings" pitchFamily="2" charset="2"/>
              <a:buChar char="§"/>
            </a:pPr>
            <a:endParaRPr lang="es-ES" sz="2800" dirty="0"/>
          </a:p>
        </p:txBody>
      </p:sp>
    </p:spTree>
    <p:extLst>
      <p:ext uri="{BB962C8B-B14F-4D97-AF65-F5344CB8AC3E}">
        <p14:creationId xmlns:p14="http://schemas.microsoft.com/office/powerpoint/2010/main" val="3815028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«HDLC»</a:t>
            </a:r>
            <a:endParaRPr lang="es-ES" sz="2800" b="1" i="1" cap="none" spc="150" dirty="0" smtClean="0">
              <a:ln w="11430"/>
              <a:solidFill>
                <a:schemeClr val="accent2"/>
              </a:solidFill>
              <a:effectLst>
                <a:outerShdw blurRad="25400" algn="tl" rotWithShape="0">
                  <a:srgbClr val="000000">
                    <a:alpha val="43000"/>
                  </a:srgbClr>
                </a:outerShdw>
              </a:effectLst>
              <a:latin typeface="Wide Latin" pitchFamily="18" charset="0"/>
            </a:endParaRPr>
          </a:p>
        </p:txBody>
      </p:sp>
      <p:sp>
        <p:nvSpPr>
          <p:cNvPr id="5" name="4 CuadroTexto"/>
          <p:cNvSpPr txBox="1"/>
          <p:nvPr/>
        </p:nvSpPr>
        <p:spPr>
          <a:xfrm>
            <a:off x="719403" y="1988839"/>
            <a:ext cx="11472597" cy="2862322"/>
          </a:xfrm>
          <a:prstGeom prst="rect">
            <a:avLst/>
          </a:prstGeom>
          <a:noFill/>
        </p:spPr>
        <p:txBody>
          <a:bodyPr wrap="square" rtlCol="0">
            <a:spAutoFit/>
          </a:bodyPr>
          <a:lstStyle/>
          <a:p>
            <a:pPr marL="285750" indent="-285750">
              <a:buFont typeface="Wingdings" pitchFamily="2" charset="2"/>
              <a:buChar char="§"/>
            </a:pPr>
            <a:r>
              <a:rPr lang="es-ES" sz="2800" b="1" dirty="0"/>
              <a:t>Campo de delimitación</a:t>
            </a:r>
          </a:p>
          <a:p>
            <a:pPr marL="285750" indent="-285750">
              <a:buFont typeface="Wingdings" pitchFamily="2" charset="2"/>
              <a:buChar char="§"/>
            </a:pPr>
            <a:r>
              <a:rPr lang="es-ES" sz="2800" b="1" dirty="0"/>
              <a:t>Campo de dirección.</a:t>
            </a:r>
          </a:p>
          <a:p>
            <a:pPr marL="285750" indent="-285750">
              <a:buFont typeface="Wingdings" pitchFamily="2" charset="2"/>
              <a:buChar char="§"/>
            </a:pPr>
            <a:r>
              <a:rPr lang="es-ES" sz="4000" b="1" dirty="0">
                <a:solidFill>
                  <a:srgbClr val="FFFF00"/>
                </a:solidFill>
              </a:rPr>
              <a:t>Campo de control.</a:t>
            </a:r>
          </a:p>
          <a:p>
            <a:pPr marL="285750" indent="-285750">
              <a:buFont typeface="Wingdings" pitchFamily="2" charset="2"/>
              <a:buChar char="§"/>
            </a:pPr>
            <a:r>
              <a:rPr lang="es-ES" sz="2800" b="1" dirty="0"/>
              <a:t>Campo de información.</a:t>
            </a:r>
            <a:endParaRPr lang="es-ES" sz="2800" dirty="0"/>
          </a:p>
          <a:p>
            <a:pPr marL="285750" indent="-285750">
              <a:buFont typeface="Wingdings" pitchFamily="2" charset="2"/>
              <a:buChar char="§"/>
            </a:pPr>
            <a:r>
              <a:rPr lang="es-ES" sz="2800" b="1" dirty="0"/>
              <a:t>Campo para la secuencia de comprobación de </a:t>
            </a:r>
            <a:r>
              <a:rPr lang="es-ES" sz="2800" b="1" dirty="0" smtClean="0"/>
              <a:t>trama.</a:t>
            </a:r>
          </a:p>
          <a:p>
            <a:pPr marL="285750" indent="-285750">
              <a:buFont typeface="Wingdings" pitchFamily="2" charset="2"/>
              <a:buChar char="§"/>
            </a:pPr>
            <a:endParaRPr lang="es-ES" sz="2800" dirty="0"/>
          </a:p>
        </p:txBody>
      </p:sp>
    </p:spTree>
    <p:extLst>
      <p:ext uri="{BB962C8B-B14F-4D97-AF65-F5344CB8AC3E}">
        <p14:creationId xmlns:p14="http://schemas.microsoft.com/office/powerpoint/2010/main" val="131045363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«HDLC»</a:t>
            </a:r>
            <a:endParaRPr lang="es-ES" sz="2800" b="1" i="1" cap="none" spc="150" dirty="0" smtClean="0">
              <a:ln w="11430"/>
              <a:solidFill>
                <a:schemeClr val="accent2"/>
              </a:solidFill>
              <a:effectLst>
                <a:outerShdw blurRad="25400" algn="tl" rotWithShape="0">
                  <a:srgbClr val="000000">
                    <a:alpha val="43000"/>
                  </a:srgbClr>
                </a:outerShdw>
              </a:effectLst>
              <a:latin typeface="Wide Latin" pitchFamily="18" charset="0"/>
            </a:endParaRPr>
          </a:p>
        </p:txBody>
      </p:sp>
      <p:sp>
        <p:nvSpPr>
          <p:cNvPr id="5" name="4 CuadroTexto"/>
          <p:cNvSpPr txBox="1"/>
          <p:nvPr/>
        </p:nvSpPr>
        <p:spPr>
          <a:xfrm>
            <a:off x="719403" y="1988839"/>
            <a:ext cx="11472597" cy="2862322"/>
          </a:xfrm>
          <a:prstGeom prst="rect">
            <a:avLst/>
          </a:prstGeom>
          <a:noFill/>
        </p:spPr>
        <p:txBody>
          <a:bodyPr wrap="square" rtlCol="0">
            <a:spAutoFit/>
          </a:bodyPr>
          <a:lstStyle/>
          <a:p>
            <a:pPr marL="285750" indent="-285750">
              <a:buFont typeface="Wingdings" pitchFamily="2" charset="2"/>
              <a:buChar char="§"/>
            </a:pPr>
            <a:r>
              <a:rPr lang="es-ES" sz="2800" b="1" dirty="0"/>
              <a:t>Campo de delimitación</a:t>
            </a:r>
          </a:p>
          <a:p>
            <a:pPr marL="285750" indent="-285750">
              <a:buFont typeface="Wingdings" pitchFamily="2" charset="2"/>
              <a:buChar char="§"/>
            </a:pPr>
            <a:r>
              <a:rPr lang="es-ES" sz="2800" b="1" dirty="0"/>
              <a:t>Campo de dirección.</a:t>
            </a:r>
          </a:p>
          <a:p>
            <a:pPr marL="285750" indent="-285750">
              <a:buFont typeface="Wingdings" pitchFamily="2" charset="2"/>
              <a:buChar char="§"/>
            </a:pPr>
            <a:r>
              <a:rPr lang="es-ES" sz="2800" b="1" dirty="0"/>
              <a:t>Campo de control</a:t>
            </a:r>
            <a:r>
              <a:rPr lang="es-ES" sz="2800" b="1" dirty="0" smtClean="0"/>
              <a:t>.</a:t>
            </a:r>
          </a:p>
          <a:p>
            <a:pPr marL="285750" indent="-285750">
              <a:buFont typeface="Wingdings" pitchFamily="2" charset="2"/>
              <a:buChar char="§"/>
            </a:pPr>
            <a:r>
              <a:rPr lang="es-ES" sz="4000" b="1" dirty="0">
                <a:solidFill>
                  <a:srgbClr val="FFFF00"/>
                </a:solidFill>
              </a:rPr>
              <a:t>Campo de información.</a:t>
            </a:r>
          </a:p>
          <a:p>
            <a:pPr marL="285750" indent="-285750">
              <a:buFont typeface="Wingdings" pitchFamily="2" charset="2"/>
              <a:buChar char="§"/>
            </a:pPr>
            <a:r>
              <a:rPr lang="es-ES" sz="2800" b="1" dirty="0"/>
              <a:t>Campo para la secuencia de comprobación de </a:t>
            </a:r>
            <a:r>
              <a:rPr lang="es-ES" sz="2800" b="1" dirty="0" smtClean="0"/>
              <a:t>trama.</a:t>
            </a:r>
          </a:p>
          <a:p>
            <a:pPr marL="285750" indent="-285750">
              <a:buFont typeface="Wingdings" pitchFamily="2" charset="2"/>
              <a:buChar char="§"/>
            </a:pPr>
            <a:endParaRPr lang="es-ES" sz="2800" dirty="0"/>
          </a:p>
        </p:txBody>
      </p:sp>
    </p:spTree>
    <p:extLst>
      <p:ext uri="{BB962C8B-B14F-4D97-AF65-F5344CB8AC3E}">
        <p14:creationId xmlns:p14="http://schemas.microsoft.com/office/powerpoint/2010/main" val="36181045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«HDLC»</a:t>
            </a:r>
            <a:endParaRPr lang="es-ES" sz="2800" b="1" i="1" cap="none" spc="150" dirty="0" smtClean="0">
              <a:ln w="11430"/>
              <a:solidFill>
                <a:schemeClr val="accent2"/>
              </a:solidFill>
              <a:effectLst>
                <a:outerShdw blurRad="25400" algn="tl" rotWithShape="0">
                  <a:srgbClr val="000000">
                    <a:alpha val="43000"/>
                  </a:srgbClr>
                </a:outerShdw>
              </a:effectLst>
              <a:latin typeface="Wide Latin" pitchFamily="18" charset="0"/>
            </a:endParaRPr>
          </a:p>
        </p:txBody>
      </p:sp>
      <p:sp>
        <p:nvSpPr>
          <p:cNvPr id="5" name="4 CuadroTexto"/>
          <p:cNvSpPr txBox="1"/>
          <p:nvPr/>
        </p:nvSpPr>
        <p:spPr>
          <a:xfrm>
            <a:off x="719403" y="1988840"/>
            <a:ext cx="11472597" cy="3477875"/>
          </a:xfrm>
          <a:prstGeom prst="rect">
            <a:avLst/>
          </a:prstGeom>
          <a:noFill/>
        </p:spPr>
        <p:txBody>
          <a:bodyPr wrap="square" rtlCol="0">
            <a:spAutoFit/>
          </a:bodyPr>
          <a:lstStyle/>
          <a:p>
            <a:pPr marL="285750" indent="-285750">
              <a:buFont typeface="Wingdings" pitchFamily="2" charset="2"/>
              <a:buChar char="§"/>
            </a:pPr>
            <a:r>
              <a:rPr lang="es-ES" sz="2800" b="1" dirty="0"/>
              <a:t>Campo de delimitación</a:t>
            </a:r>
          </a:p>
          <a:p>
            <a:pPr marL="285750" indent="-285750">
              <a:buFont typeface="Wingdings" pitchFamily="2" charset="2"/>
              <a:buChar char="§"/>
            </a:pPr>
            <a:r>
              <a:rPr lang="es-ES" sz="2800" b="1" dirty="0"/>
              <a:t>Campo de dirección.</a:t>
            </a:r>
          </a:p>
          <a:p>
            <a:pPr marL="285750" indent="-285750">
              <a:buFont typeface="Wingdings" pitchFamily="2" charset="2"/>
              <a:buChar char="§"/>
            </a:pPr>
            <a:r>
              <a:rPr lang="es-ES" sz="2800" b="1" dirty="0"/>
              <a:t>Campo de control</a:t>
            </a:r>
            <a:r>
              <a:rPr lang="es-ES" sz="2800" b="1" dirty="0" smtClean="0"/>
              <a:t>.</a:t>
            </a:r>
          </a:p>
          <a:p>
            <a:pPr marL="285750" indent="-285750">
              <a:buFont typeface="Wingdings" pitchFamily="2" charset="2"/>
              <a:buChar char="§"/>
            </a:pPr>
            <a:r>
              <a:rPr lang="es-ES" sz="2800" b="1" dirty="0"/>
              <a:t>Campo de información.</a:t>
            </a:r>
            <a:endParaRPr lang="es-ES" sz="2800" dirty="0"/>
          </a:p>
          <a:p>
            <a:pPr marL="285750" indent="-285750">
              <a:buFont typeface="Wingdings" pitchFamily="2" charset="2"/>
              <a:buChar char="§"/>
            </a:pPr>
            <a:r>
              <a:rPr lang="es-ES" sz="4000" b="1" dirty="0">
                <a:solidFill>
                  <a:srgbClr val="FFFF00"/>
                </a:solidFill>
              </a:rPr>
              <a:t>Campo para la secuencia de comprobación de trama.</a:t>
            </a:r>
          </a:p>
          <a:p>
            <a:pPr marL="285750" indent="-285750">
              <a:buFont typeface="Wingdings" pitchFamily="2" charset="2"/>
              <a:buChar char="§"/>
            </a:pPr>
            <a:endParaRPr lang="es-ES" sz="2800" dirty="0"/>
          </a:p>
        </p:txBody>
      </p:sp>
    </p:spTree>
    <p:extLst>
      <p:ext uri="{BB962C8B-B14F-4D97-AF65-F5344CB8AC3E}">
        <p14:creationId xmlns:p14="http://schemas.microsoft.com/office/powerpoint/2010/main" val="366212790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1384995"/>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Formato de tramas</a:t>
            </a:r>
          </a:p>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«HDLC»</a:t>
            </a:r>
          </a:p>
          <a:p>
            <a:pPr algn="ct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pic>
        <p:nvPicPr>
          <p:cNvPr id="5" name="4 Imagen"/>
          <p:cNvPicPr/>
          <p:nvPr/>
        </p:nvPicPr>
        <p:blipFill>
          <a:blip r:embed="rId2">
            <a:extLst>
              <a:ext uri="{28A0092B-C50C-407E-A947-70E740481C1C}">
                <a14:useLocalDpi xmlns:a14="http://schemas.microsoft.com/office/drawing/2010/main" val="0"/>
              </a:ext>
            </a:extLst>
          </a:blip>
          <a:srcRect/>
          <a:stretch>
            <a:fillRect/>
          </a:stretch>
        </p:blipFill>
        <p:spPr bwMode="auto">
          <a:xfrm>
            <a:off x="1391478" y="1916832"/>
            <a:ext cx="9697076" cy="4536504"/>
          </a:xfrm>
          <a:prstGeom prst="rect">
            <a:avLst/>
          </a:prstGeom>
          <a:noFill/>
          <a:ln>
            <a:noFill/>
          </a:ln>
        </p:spPr>
      </p:pic>
    </p:spTree>
    <p:extLst>
      <p:ext uri="{BB962C8B-B14F-4D97-AF65-F5344CB8AC3E}">
        <p14:creationId xmlns:p14="http://schemas.microsoft.com/office/powerpoint/2010/main" val="107998556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67635" y="2500360"/>
            <a:ext cx="10972800" cy="1907867"/>
          </a:xfrm>
        </p:spPr>
        <p:txBody>
          <a:bodyPr>
            <a:normAutofit/>
          </a:bodyPr>
          <a:lstStyle/>
          <a:p>
            <a:pPr algn="ct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8</a:t>
            </a: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 METODOS DE ACCESO AL MEDIO</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4" name="1 Título"/>
          <p:cNvSpPr txBox="1">
            <a:spLocks/>
          </p:cNvSpPr>
          <p:nvPr/>
        </p:nvSpPr>
        <p:spPr>
          <a:xfrm>
            <a:off x="667635" y="821413"/>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a:t>
            </a: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30610433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30187" y="0"/>
            <a:ext cx="9826009" cy="1347397"/>
          </a:xfrm>
        </p:spPr>
        <p:txBody>
          <a:bodyPr>
            <a:normAutofit fontScale="90000"/>
          </a:bodyPr>
          <a:lstStyle/>
          <a:p>
            <a:r>
              <a:rPr lang="es-ES" b="1" cap="none" dirty="0" smtClean="0">
                <a:ln w="9525">
                  <a:solidFill>
                    <a:schemeClr val="bg1"/>
                  </a:solidFill>
                  <a:prstDash val="solid"/>
                </a:ln>
                <a:effectLst>
                  <a:outerShdw blurRad="12700" dist="38100" dir="2700000" algn="tl" rotWithShape="0">
                    <a:schemeClr val="bg1">
                      <a:lumMod val="50000"/>
                    </a:schemeClr>
                  </a:outerShdw>
                </a:effectLst>
              </a:rPr>
              <a:t>MÉTODOS </a:t>
            </a:r>
            <a:r>
              <a:rPr lang="es-ES" b="1" cap="none" dirty="0">
                <a:ln w="9525">
                  <a:solidFill>
                    <a:schemeClr val="bg1"/>
                  </a:solidFill>
                  <a:prstDash val="solid"/>
                </a:ln>
                <a:effectLst>
                  <a:outerShdw blurRad="12700" dist="38100" dir="2700000" algn="tl" rotWithShape="0">
                    <a:schemeClr val="bg1">
                      <a:lumMod val="50000"/>
                    </a:schemeClr>
                  </a:outerShdw>
                </a:effectLst>
              </a:rPr>
              <a:t>DE </a:t>
            </a:r>
            <a:r>
              <a:rPr lang="es-ES" b="1" cap="none" dirty="0" smtClean="0">
                <a:ln w="9525">
                  <a:solidFill>
                    <a:schemeClr val="bg1"/>
                  </a:solidFill>
                  <a:prstDash val="solid"/>
                </a:ln>
                <a:effectLst>
                  <a:outerShdw blurRad="12700" dist="38100" dir="2700000" algn="tl" rotWithShape="0">
                    <a:schemeClr val="bg1">
                      <a:lumMod val="50000"/>
                    </a:schemeClr>
                  </a:outerShdw>
                </a:effectLst>
              </a:rPr>
              <a:t>ACCESO </a:t>
            </a:r>
            <a:r>
              <a:rPr lang="es-ES" b="1" cap="none" dirty="0">
                <a:ln w="9525">
                  <a:solidFill>
                    <a:schemeClr val="bg1"/>
                  </a:solidFill>
                  <a:prstDash val="solid"/>
                </a:ln>
                <a:effectLst>
                  <a:outerShdw blurRad="12700" dist="38100" dir="2700000" algn="tl" rotWithShape="0">
                    <a:schemeClr val="bg1">
                      <a:lumMod val="50000"/>
                    </a:schemeClr>
                  </a:outerShdw>
                </a:effectLst>
              </a:rPr>
              <a:t>AL </a:t>
            </a:r>
            <a:r>
              <a:rPr lang="es-ES" b="1" cap="none" dirty="0" smtClean="0">
                <a:ln w="9525">
                  <a:solidFill>
                    <a:schemeClr val="bg1"/>
                  </a:solidFill>
                  <a:prstDash val="solid"/>
                </a:ln>
                <a:effectLst>
                  <a:outerShdw blurRad="12700" dist="38100" dir="2700000" algn="tl" rotWithShape="0">
                    <a:schemeClr val="bg1">
                      <a:lumMod val="50000"/>
                    </a:schemeClr>
                  </a:outerShdw>
                </a:effectLst>
              </a:rPr>
              <a:t>MEDIO</a:t>
            </a:r>
            <a:endParaRPr lang="es-ES"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1026" name="Picture 2" descr="http://3.bp.blogspot.com/_fbQy77F4Ej0/TLJLR3iM93I/AAAAAAAAAEQ/kQDLqljnVI4/s1600/NORMAS+8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08" y="1932588"/>
            <a:ext cx="10611368" cy="3526516"/>
          </a:xfrm>
          <a:prstGeom prst="rect">
            <a:avLst/>
          </a:prstGeom>
          <a:noFill/>
          <a:effectLst>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310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38065" y="2500360"/>
            <a:ext cx="10972800" cy="1907867"/>
          </a:xfrm>
        </p:spPr>
        <p:txBody>
          <a:bodyPr>
            <a:normAutofit/>
          </a:bodyPr>
          <a:lstStyle/>
          <a:p>
            <a:pPr algn="ct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2</a:t>
            </a: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 ESTANDARES DE CAPA ENLACE DE DATOS</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3" name="1 Título"/>
          <p:cNvSpPr txBox="1">
            <a:spLocks/>
          </p:cNvSpPr>
          <p:nvPr/>
        </p:nvSpPr>
        <p:spPr>
          <a:xfrm>
            <a:off x="667635" y="671288"/>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1</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21964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877177" y="583805"/>
            <a:ext cx="6082759" cy="5162368"/>
          </a:xfrm>
        </p:spPr>
        <p:txBody>
          <a:bodyPr>
            <a:normAutofit fontScale="55000" lnSpcReduction="20000"/>
          </a:bodyPr>
          <a:lstStyle/>
          <a:p>
            <a:pPr marL="0" indent="0" algn="r">
              <a:buNone/>
            </a:pPr>
            <a:r>
              <a:rPr lang="es-ES" sz="3200" b="1" spc="50" dirty="0" smtClean="0">
                <a:ln w="0"/>
                <a:solidFill>
                  <a:schemeClr val="bg2"/>
                </a:solidFill>
                <a:effectLst>
                  <a:innerShdw blurRad="63500" dist="50800" dir="13500000">
                    <a:srgbClr val="000000">
                      <a:alpha val="50000"/>
                    </a:srgbClr>
                  </a:innerShdw>
                </a:effectLst>
              </a:rPr>
              <a:t>MÉTODOS DE ACCESO AL MEDIO</a:t>
            </a:r>
          </a:p>
          <a:p>
            <a:pPr marL="0" indent="0">
              <a:buNone/>
            </a:pPr>
            <a:endParaRPr lang="es-ES" b="1" i="1" dirty="0" smtClean="0">
              <a:solidFill>
                <a:srgbClr val="FF0000"/>
              </a:solidFill>
            </a:endParaRPr>
          </a:p>
          <a:p>
            <a:pPr marL="0" indent="0">
              <a:buNone/>
            </a:pPr>
            <a:r>
              <a:rPr lang="es-ES" sz="4200" b="1" dirty="0" smtClean="0">
                <a:solidFill>
                  <a:srgbClr val="FF0000"/>
                </a:solidFill>
              </a:rPr>
              <a:t>CONCEPTO:</a:t>
            </a:r>
          </a:p>
          <a:p>
            <a:pPr marL="0" indent="0">
              <a:buNone/>
            </a:pPr>
            <a:endParaRPr lang="es-ES" sz="4200" dirty="0" smtClean="0">
              <a:solidFill>
                <a:schemeClr val="tx1"/>
              </a:solidFill>
              <a:latin typeface="+mj-lt"/>
            </a:endParaRPr>
          </a:p>
          <a:p>
            <a:pPr marL="0" indent="0">
              <a:buNone/>
            </a:pPr>
            <a:r>
              <a:rPr lang="es-ES" sz="3800" dirty="0" smtClean="0">
                <a:solidFill>
                  <a:schemeClr val="tx1"/>
                </a:solidFill>
              </a:rPr>
              <a:t>Se </a:t>
            </a:r>
            <a:r>
              <a:rPr lang="es-ES" sz="3800" dirty="0">
                <a:solidFill>
                  <a:schemeClr val="tx1"/>
                </a:solidFill>
              </a:rPr>
              <a:t>denomina método de acceso al </a:t>
            </a:r>
            <a:r>
              <a:rPr lang="es-ES" sz="3800" dirty="0" smtClean="0">
                <a:solidFill>
                  <a:schemeClr val="tx1"/>
                </a:solidFill>
              </a:rPr>
              <a:t>conjunto</a:t>
            </a:r>
          </a:p>
          <a:p>
            <a:pPr marL="0" indent="0">
              <a:buNone/>
            </a:pPr>
            <a:r>
              <a:rPr lang="es-ES" sz="3800" dirty="0" smtClean="0">
                <a:solidFill>
                  <a:schemeClr val="tx1"/>
                </a:solidFill>
              </a:rPr>
              <a:t> </a:t>
            </a:r>
            <a:r>
              <a:rPr lang="es-ES" sz="3800" dirty="0">
                <a:solidFill>
                  <a:schemeClr val="tx1"/>
                </a:solidFill>
              </a:rPr>
              <a:t>de reglas </a:t>
            </a:r>
            <a:r>
              <a:rPr lang="es-ES" sz="3800" dirty="0" smtClean="0">
                <a:solidFill>
                  <a:schemeClr val="tx1"/>
                </a:solidFill>
              </a:rPr>
              <a:t>que </a:t>
            </a:r>
            <a:r>
              <a:rPr lang="es-ES" sz="3800" dirty="0">
                <a:solidFill>
                  <a:schemeClr val="tx1"/>
                </a:solidFill>
              </a:rPr>
              <a:t>definen la forma en que </a:t>
            </a:r>
            <a:r>
              <a:rPr lang="es-ES" sz="3800" dirty="0" smtClean="0">
                <a:solidFill>
                  <a:schemeClr val="tx1"/>
                </a:solidFill>
              </a:rPr>
              <a:t>un</a:t>
            </a:r>
          </a:p>
          <a:p>
            <a:pPr marL="0" indent="0">
              <a:buNone/>
            </a:pPr>
            <a:r>
              <a:rPr lang="es-ES" sz="3800" dirty="0" smtClean="0">
                <a:solidFill>
                  <a:schemeClr val="tx1"/>
                </a:solidFill>
              </a:rPr>
              <a:t> </a:t>
            </a:r>
            <a:r>
              <a:rPr lang="es-ES" sz="3800" dirty="0">
                <a:solidFill>
                  <a:schemeClr val="tx1"/>
                </a:solidFill>
              </a:rPr>
              <a:t>equipo coloca los datos en la red </a:t>
            </a:r>
            <a:r>
              <a:rPr lang="es-ES" sz="3800" dirty="0" smtClean="0">
                <a:solidFill>
                  <a:schemeClr val="tx1"/>
                </a:solidFill>
              </a:rPr>
              <a:t>y toma</a:t>
            </a:r>
          </a:p>
          <a:p>
            <a:pPr marL="0" indent="0">
              <a:buNone/>
            </a:pPr>
            <a:r>
              <a:rPr lang="es-ES" sz="3800" dirty="0" smtClean="0">
                <a:solidFill>
                  <a:schemeClr val="tx1"/>
                </a:solidFill>
              </a:rPr>
              <a:t> </a:t>
            </a:r>
            <a:r>
              <a:rPr lang="es-ES" sz="3800" dirty="0">
                <a:solidFill>
                  <a:schemeClr val="tx1"/>
                </a:solidFill>
              </a:rPr>
              <a:t>los datos del cable. Una vez que los </a:t>
            </a:r>
            <a:r>
              <a:rPr lang="es-ES" sz="3800" dirty="0" smtClean="0">
                <a:solidFill>
                  <a:schemeClr val="tx1"/>
                </a:solidFill>
              </a:rPr>
              <a:t>datos</a:t>
            </a:r>
          </a:p>
          <a:p>
            <a:pPr marL="0" indent="0">
              <a:buNone/>
            </a:pPr>
            <a:r>
              <a:rPr lang="es-ES" sz="3800" dirty="0" smtClean="0">
                <a:solidFill>
                  <a:schemeClr val="tx1"/>
                </a:solidFill>
              </a:rPr>
              <a:t> </a:t>
            </a:r>
            <a:r>
              <a:rPr lang="es-ES" sz="3800" dirty="0">
                <a:solidFill>
                  <a:schemeClr val="tx1"/>
                </a:solidFill>
              </a:rPr>
              <a:t>se </a:t>
            </a:r>
            <a:r>
              <a:rPr lang="es-ES" sz="3800" dirty="0" smtClean="0">
                <a:solidFill>
                  <a:schemeClr val="tx1"/>
                </a:solidFill>
              </a:rPr>
              <a:t>están moviendo en la red, los métodos</a:t>
            </a:r>
          </a:p>
          <a:p>
            <a:pPr marL="0" indent="0">
              <a:buNone/>
            </a:pPr>
            <a:r>
              <a:rPr lang="es-ES" sz="3800" dirty="0" smtClean="0">
                <a:solidFill>
                  <a:schemeClr val="tx1"/>
                </a:solidFill>
              </a:rPr>
              <a:t> de acceso ayudan a regular el flujo</a:t>
            </a:r>
          </a:p>
          <a:p>
            <a:pPr marL="0" indent="0">
              <a:buNone/>
            </a:pPr>
            <a:r>
              <a:rPr lang="es-ES" sz="3800" dirty="0" smtClean="0">
                <a:solidFill>
                  <a:schemeClr val="tx1"/>
                </a:solidFill>
              </a:rPr>
              <a:t> del tráfico de la red.</a:t>
            </a:r>
          </a:p>
          <a:p>
            <a:pPr marL="0" indent="0">
              <a:buNone/>
            </a:pPr>
            <a:endParaRPr lang="es-ES" dirty="0">
              <a:solidFill>
                <a:schemeClr val="tx1"/>
              </a:solidFill>
            </a:endParaRPr>
          </a:p>
          <a:p>
            <a:pPr marL="0" indent="0">
              <a:buNone/>
            </a:pPr>
            <a:endParaRPr lang="es-ES" dirty="0" smtClean="0">
              <a:solidFill>
                <a:schemeClr val="tx1"/>
              </a:solidFill>
            </a:endParaRPr>
          </a:p>
          <a:p>
            <a:pPr marL="0" indent="0">
              <a:buNone/>
            </a:pPr>
            <a:endParaRPr lang="es-ES" dirty="0">
              <a:solidFill>
                <a:schemeClr val="tx1"/>
              </a:solidFill>
            </a:endParaRPr>
          </a:p>
          <a:p>
            <a:pPr marL="0" indent="0">
              <a:buNone/>
            </a:pPr>
            <a:r>
              <a:rPr lang="es-ES" dirty="0">
                <a:solidFill>
                  <a:schemeClr val="tx1"/>
                </a:solidFill>
              </a:rPr>
              <a:t/>
            </a:r>
            <a:br>
              <a:rPr lang="es-ES" dirty="0">
                <a:solidFill>
                  <a:schemeClr val="tx1"/>
                </a:solidFill>
              </a:rPr>
            </a:br>
            <a:endParaRPr lang="es-ES" b="1" dirty="0">
              <a:ln w="13462">
                <a:solidFill>
                  <a:schemeClr val="bg1"/>
                </a:solidFill>
                <a:prstDash val="solid"/>
              </a:ln>
              <a:solidFill>
                <a:schemeClr val="tx1"/>
              </a:solidFill>
              <a:effectLst>
                <a:outerShdw dist="38100" dir="2700000" algn="bl" rotWithShape="0">
                  <a:schemeClr val="accent5"/>
                </a:outerShdw>
              </a:effectLst>
            </a:endParaRPr>
          </a:p>
        </p:txBody>
      </p:sp>
      <p:sp>
        <p:nvSpPr>
          <p:cNvPr id="4" name="Marcador de pie de página 3"/>
          <p:cNvSpPr>
            <a:spLocks noGrp="1"/>
          </p:cNvSpPr>
          <p:nvPr>
            <p:ph type="ftr" sz="quarter" idx="11"/>
          </p:nvPr>
        </p:nvSpPr>
        <p:spPr>
          <a:xfrm>
            <a:off x="4503176" y="6347011"/>
            <a:ext cx="7543800" cy="365125"/>
          </a:xfrm>
        </p:spPr>
        <p:txBody>
          <a:bodyPr/>
          <a:lstStyle/>
          <a:p>
            <a:pPr algn="r"/>
            <a:r>
              <a:rPr lang="es-ES" smtClean="0"/>
              <a:t>MÉTODOS DE ACCESO AL MEDIO</a:t>
            </a:r>
            <a:endParaRPr lang="es-ES" dirty="0"/>
          </a:p>
        </p:txBody>
      </p:sp>
      <p:pic>
        <p:nvPicPr>
          <p:cNvPr id="2050" name="Picture 2" descr="C:\Users\Estudiante\Desktop\metodos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61" y="1298772"/>
            <a:ext cx="5440955" cy="3657933"/>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12597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 y="176645"/>
            <a:ext cx="11835245" cy="6556664"/>
          </a:xfrm>
        </p:spPr>
        <p:txBody>
          <a:bodyPr>
            <a:normAutofit fontScale="25000" lnSpcReduction="20000"/>
          </a:bodyPr>
          <a:lstStyle/>
          <a:p>
            <a:pPr marL="0" indent="0">
              <a:buNone/>
            </a:pPr>
            <a:endParaRPr lang="es-ES" b="1" dirty="0" smtClean="0">
              <a:solidFill>
                <a:srgbClr val="FF0000"/>
              </a:solidFill>
            </a:endParaRPr>
          </a:p>
          <a:p>
            <a:pPr marL="0" indent="0" algn="r">
              <a:buNone/>
            </a:pPr>
            <a:endParaRPr lang="es-ES" sz="5600" b="1" spc="50" dirty="0" smtClean="0">
              <a:ln w="0"/>
              <a:solidFill>
                <a:schemeClr val="bg2"/>
              </a:solidFill>
              <a:effectLst>
                <a:innerShdw blurRad="63500" dist="50800" dir="13500000">
                  <a:srgbClr val="000000">
                    <a:alpha val="50000"/>
                  </a:srgbClr>
                </a:innerShdw>
              </a:effectLst>
            </a:endParaRPr>
          </a:p>
          <a:p>
            <a:pPr marL="0" indent="0" algn="r">
              <a:buNone/>
            </a:pPr>
            <a:r>
              <a:rPr lang="es-ES" sz="5600" b="1" spc="50" dirty="0" smtClean="0">
                <a:ln w="0"/>
                <a:solidFill>
                  <a:schemeClr val="bg2"/>
                </a:solidFill>
                <a:effectLst>
                  <a:innerShdw blurRad="63500" dist="50800" dir="13500000">
                    <a:srgbClr val="000000">
                      <a:alpha val="50000"/>
                    </a:srgbClr>
                  </a:innerShdw>
                </a:effectLst>
              </a:rPr>
              <a:t>MÉTODOS </a:t>
            </a:r>
            <a:r>
              <a:rPr lang="es-ES" sz="5600" b="1" spc="50" dirty="0">
                <a:ln w="0"/>
                <a:solidFill>
                  <a:schemeClr val="bg2"/>
                </a:solidFill>
                <a:effectLst>
                  <a:innerShdw blurRad="63500" dist="50800" dir="13500000">
                    <a:srgbClr val="000000">
                      <a:alpha val="50000"/>
                    </a:srgbClr>
                  </a:innerShdw>
                </a:effectLst>
              </a:rPr>
              <a:t>DEACCESO AL MEDIO</a:t>
            </a:r>
          </a:p>
          <a:p>
            <a:pPr marL="0" indent="0">
              <a:buNone/>
            </a:pPr>
            <a:r>
              <a:rPr lang="es-ES" sz="8000" b="1" dirty="0" smtClean="0">
                <a:solidFill>
                  <a:srgbClr val="FF0000"/>
                </a:solidFill>
              </a:rPr>
              <a:t>En </a:t>
            </a:r>
            <a:r>
              <a:rPr lang="es-ES" sz="8000" b="1" dirty="0">
                <a:solidFill>
                  <a:srgbClr val="FF0000"/>
                </a:solidFill>
              </a:rPr>
              <a:t>consecuencia y de manera general estos </a:t>
            </a:r>
            <a:r>
              <a:rPr lang="es-ES" sz="8000" b="1" dirty="0" smtClean="0">
                <a:solidFill>
                  <a:srgbClr val="FF0000"/>
                </a:solidFill>
              </a:rPr>
              <a:t>métodos</a:t>
            </a:r>
          </a:p>
          <a:p>
            <a:pPr marL="0" indent="0">
              <a:buNone/>
            </a:pPr>
            <a:r>
              <a:rPr lang="es-ES" sz="8000" b="1" dirty="0" smtClean="0">
                <a:solidFill>
                  <a:srgbClr val="FF0000"/>
                </a:solidFill>
              </a:rPr>
              <a:t> </a:t>
            </a:r>
            <a:r>
              <a:rPr lang="es-ES" sz="8000" b="1" dirty="0">
                <a:solidFill>
                  <a:srgbClr val="FF0000"/>
                </a:solidFill>
              </a:rPr>
              <a:t>se clasifican </a:t>
            </a:r>
            <a:r>
              <a:rPr lang="es-ES" sz="8000" b="1" dirty="0" smtClean="0">
                <a:solidFill>
                  <a:srgbClr val="FF0000"/>
                </a:solidFill>
              </a:rPr>
              <a:t>de </a:t>
            </a:r>
            <a:r>
              <a:rPr lang="es-ES" sz="8000" b="1" dirty="0">
                <a:solidFill>
                  <a:srgbClr val="FF0000"/>
                </a:solidFill>
              </a:rPr>
              <a:t>la siguiente forma</a:t>
            </a:r>
            <a:r>
              <a:rPr lang="es-ES" sz="8000" b="1" dirty="0" smtClean="0">
                <a:solidFill>
                  <a:srgbClr val="FF0000"/>
                </a:solidFill>
              </a:rPr>
              <a:t>:</a:t>
            </a:r>
          </a:p>
          <a:p>
            <a:pPr marL="0" indent="0">
              <a:buNone/>
            </a:pPr>
            <a:endParaRPr lang="es-ES" sz="3400" b="1" dirty="0" smtClean="0">
              <a:solidFill>
                <a:srgbClr val="FF0000"/>
              </a:solidFill>
            </a:endParaRPr>
          </a:p>
          <a:p>
            <a:r>
              <a:rPr lang="es-ES" sz="7200" b="1" dirty="0">
                <a:solidFill>
                  <a:schemeClr val="tx1"/>
                </a:solidFill>
              </a:rPr>
              <a:t>MÉTODO DE CONTENCIÓN</a:t>
            </a:r>
            <a:r>
              <a:rPr lang="es-ES" sz="7200" dirty="0" smtClean="0">
                <a:solidFill>
                  <a:schemeClr val="tx1"/>
                </a:solidFill>
              </a:rPr>
              <a:t>:</a:t>
            </a:r>
          </a:p>
          <a:p>
            <a:pPr>
              <a:buFont typeface="Courier New" panose="02070309020205020404" pitchFamily="49" charset="0"/>
              <a:buChar char="o"/>
            </a:pPr>
            <a:r>
              <a:rPr lang="es-ES" sz="7200" dirty="0" smtClean="0">
                <a:solidFill>
                  <a:schemeClr val="tx1"/>
                </a:solidFill>
              </a:rPr>
              <a:t>CSMA/CD</a:t>
            </a:r>
          </a:p>
          <a:p>
            <a:pPr>
              <a:buFont typeface="Courier New" panose="02070309020205020404" pitchFamily="49" charset="0"/>
              <a:buChar char="o"/>
            </a:pPr>
            <a:r>
              <a:rPr lang="es-ES" sz="7200" dirty="0" smtClean="0">
                <a:solidFill>
                  <a:schemeClr val="tx1"/>
                </a:solidFill>
              </a:rPr>
              <a:t>CARACTERISTICAS </a:t>
            </a:r>
            <a:r>
              <a:rPr lang="es-ES" sz="7200" dirty="0">
                <a:solidFill>
                  <a:schemeClr val="tx1"/>
                </a:solidFill>
              </a:rPr>
              <a:t>DEL PROTOCOLO </a:t>
            </a:r>
            <a:r>
              <a:rPr lang="es-ES" sz="7200" dirty="0" smtClean="0">
                <a:solidFill>
                  <a:schemeClr val="tx1"/>
                </a:solidFill>
              </a:rPr>
              <a:t>CSAM/CD</a:t>
            </a:r>
          </a:p>
          <a:p>
            <a:pPr>
              <a:buFont typeface="Courier New" panose="02070309020205020404" pitchFamily="49" charset="0"/>
              <a:buChar char="o"/>
            </a:pPr>
            <a:r>
              <a:rPr lang="es-ES" sz="7200" dirty="0" smtClean="0">
                <a:solidFill>
                  <a:schemeClr val="tx1"/>
                </a:solidFill>
              </a:rPr>
              <a:t>CSMA </a:t>
            </a:r>
            <a:r>
              <a:rPr lang="es-ES" sz="7200" dirty="0">
                <a:solidFill>
                  <a:schemeClr val="tx1"/>
                </a:solidFill>
              </a:rPr>
              <a:t>no-persistente: </a:t>
            </a:r>
          </a:p>
          <a:p>
            <a:pPr>
              <a:buFont typeface="Courier New" panose="02070309020205020404" pitchFamily="49" charset="0"/>
              <a:buChar char="o"/>
            </a:pPr>
            <a:r>
              <a:rPr lang="es-ES" sz="7200" dirty="0">
                <a:solidFill>
                  <a:schemeClr val="tx1"/>
                </a:solidFill>
              </a:rPr>
              <a:t>CSMA 1-persistente: </a:t>
            </a:r>
          </a:p>
          <a:p>
            <a:pPr>
              <a:buFont typeface="Courier New" panose="02070309020205020404" pitchFamily="49" charset="0"/>
              <a:buChar char="o"/>
            </a:pPr>
            <a:r>
              <a:rPr lang="es-ES" sz="7200" dirty="0">
                <a:solidFill>
                  <a:schemeClr val="tx1"/>
                </a:solidFill>
              </a:rPr>
              <a:t>CSMA p-persistente: </a:t>
            </a:r>
            <a:endParaRPr lang="es-ES" sz="7200" dirty="0" smtClean="0">
              <a:solidFill>
                <a:schemeClr val="tx1"/>
              </a:solidFill>
            </a:endParaRPr>
          </a:p>
          <a:p>
            <a:pPr>
              <a:buFont typeface="Courier New" panose="02070309020205020404" pitchFamily="49" charset="0"/>
              <a:buChar char="o"/>
            </a:pPr>
            <a:r>
              <a:rPr lang="es-ES" sz="7200" dirty="0">
                <a:solidFill>
                  <a:schemeClr val="tx1"/>
                </a:solidFill>
              </a:rPr>
              <a:t>VENTAJAS </a:t>
            </a:r>
            <a:r>
              <a:rPr lang="es-ES" sz="7200" dirty="0" smtClean="0">
                <a:solidFill>
                  <a:schemeClr val="tx1"/>
                </a:solidFill>
              </a:rPr>
              <a:t> Y DESVENTAJAS</a:t>
            </a:r>
          </a:p>
          <a:p>
            <a:r>
              <a:rPr lang="es-ES" sz="8000" b="1" dirty="0">
                <a:solidFill>
                  <a:schemeClr val="tx1"/>
                </a:solidFill>
              </a:rPr>
              <a:t>METODO DE ACCESO DE RESERVA</a:t>
            </a:r>
          </a:p>
          <a:p>
            <a:pPr>
              <a:buFont typeface="Courier New" panose="02070309020205020404" pitchFamily="49" charset="0"/>
              <a:buChar char="o"/>
            </a:pPr>
            <a:r>
              <a:rPr lang="es-ES" sz="7200" dirty="0">
                <a:solidFill>
                  <a:schemeClr val="tx1"/>
                </a:solidFill>
              </a:rPr>
              <a:t>CARACTERÍSTICAS:</a:t>
            </a:r>
          </a:p>
          <a:p>
            <a:pPr>
              <a:buFont typeface="Courier New" panose="02070309020205020404" pitchFamily="49" charset="0"/>
              <a:buChar char="o"/>
            </a:pPr>
            <a:r>
              <a:rPr lang="es-ES" sz="7200" dirty="0">
                <a:solidFill>
                  <a:schemeClr val="tx1"/>
                </a:solidFill>
              </a:rPr>
              <a:t>Pase de testigo en anillo (</a:t>
            </a:r>
            <a:r>
              <a:rPr lang="es-ES" sz="7200" dirty="0" err="1">
                <a:solidFill>
                  <a:schemeClr val="tx1"/>
                </a:solidFill>
              </a:rPr>
              <a:t>Token</a:t>
            </a:r>
            <a:r>
              <a:rPr lang="es-ES" sz="7200" dirty="0">
                <a:solidFill>
                  <a:schemeClr val="tx1"/>
                </a:solidFill>
              </a:rPr>
              <a:t>-Ring): </a:t>
            </a:r>
          </a:p>
          <a:p>
            <a:pPr>
              <a:buFont typeface="Courier New" panose="02070309020205020404" pitchFamily="49" charset="0"/>
              <a:buChar char="o"/>
            </a:pPr>
            <a:r>
              <a:rPr lang="es-ES" sz="7200" dirty="0">
                <a:solidFill>
                  <a:schemeClr val="tx1"/>
                </a:solidFill>
              </a:rPr>
              <a:t>Pase de testigo en bus (</a:t>
            </a:r>
            <a:r>
              <a:rPr lang="es-ES" sz="7200" dirty="0" err="1">
                <a:solidFill>
                  <a:schemeClr val="tx1"/>
                </a:solidFill>
              </a:rPr>
              <a:t>Token</a:t>
            </a:r>
            <a:r>
              <a:rPr lang="es-ES" sz="7200" dirty="0">
                <a:solidFill>
                  <a:schemeClr val="tx1"/>
                </a:solidFill>
              </a:rPr>
              <a:t>-Bus): </a:t>
            </a:r>
          </a:p>
          <a:p>
            <a:pPr>
              <a:buFont typeface="Courier New" panose="02070309020205020404" pitchFamily="49" charset="0"/>
              <a:buChar char="o"/>
            </a:pPr>
            <a:r>
              <a:rPr lang="es-ES" sz="7200" dirty="0">
                <a:solidFill>
                  <a:schemeClr val="tx1"/>
                </a:solidFill>
              </a:rPr>
              <a:t>Pase de testigo (</a:t>
            </a:r>
            <a:r>
              <a:rPr lang="es-ES" sz="7200" dirty="0" err="1">
                <a:solidFill>
                  <a:schemeClr val="tx1"/>
                </a:solidFill>
              </a:rPr>
              <a:t>Token</a:t>
            </a:r>
            <a:r>
              <a:rPr lang="es-ES" sz="7200" dirty="0">
                <a:solidFill>
                  <a:schemeClr val="tx1"/>
                </a:solidFill>
              </a:rPr>
              <a:t>-Pass): </a:t>
            </a:r>
          </a:p>
          <a:p>
            <a:pPr>
              <a:buFont typeface="Courier New" panose="02070309020205020404" pitchFamily="49" charset="0"/>
              <a:buChar char="o"/>
            </a:pPr>
            <a:r>
              <a:rPr lang="es-ES" sz="7200" dirty="0">
                <a:solidFill>
                  <a:schemeClr val="tx1"/>
                </a:solidFill>
              </a:rPr>
              <a:t>VENTAJAS Y ESTANDARES </a:t>
            </a:r>
          </a:p>
          <a:p>
            <a:pPr>
              <a:buFont typeface="Courier New" panose="02070309020205020404" pitchFamily="49" charset="0"/>
              <a:buChar char="o"/>
            </a:pPr>
            <a:endParaRPr lang="es-ES" sz="3400" dirty="0">
              <a:solidFill>
                <a:schemeClr val="tx1"/>
              </a:solidFill>
            </a:endParaRPr>
          </a:p>
          <a:p>
            <a:endParaRPr lang="es-ES" sz="3400" dirty="0" smtClean="0">
              <a:solidFill>
                <a:schemeClr val="tx1"/>
              </a:solidFill>
            </a:endParaRPr>
          </a:p>
          <a:p>
            <a:endParaRPr lang="es-ES" u="sng" dirty="0" smtClean="0">
              <a:solidFill>
                <a:schemeClr val="tx1"/>
              </a:solidFill>
            </a:endParaRPr>
          </a:p>
          <a:p>
            <a:pPr marL="0" indent="0">
              <a:buNone/>
            </a:pPr>
            <a:r>
              <a:rPr lang="es-ES" u="sng" dirty="0">
                <a:solidFill>
                  <a:schemeClr val="tx1"/>
                </a:solidFill>
              </a:rPr>
              <a:t/>
            </a:r>
            <a:br>
              <a:rPr lang="es-ES" u="sng" dirty="0">
                <a:solidFill>
                  <a:schemeClr val="tx1"/>
                </a:solidFill>
              </a:rPr>
            </a:br>
            <a:endParaRPr lang="es-ES" b="1" dirty="0">
              <a:solidFill>
                <a:srgbClr val="FF0000"/>
              </a:solidFill>
            </a:endParaRPr>
          </a:p>
          <a:p>
            <a:pPr marL="0" indent="0">
              <a:buNone/>
            </a:pPr>
            <a:endParaRPr lang="es-ES" dirty="0">
              <a:solidFill>
                <a:srgbClr val="FF0000"/>
              </a:solidFill>
            </a:endParaRPr>
          </a:p>
        </p:txBody>
      </p:sp>
      <p:pic>
        <p:nvPicPr>
          <p:cNvPr id="3074" name="Picture 2" descr="C:\Users\Estudiante\Desktop\flow.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7089" y="1196126"/>
            <a:ext cx="3657600" cy="524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73767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4261571" y="258440"/>
            <a:ext cx="11026343" cy="3615267"/>
          </a:xfrm>
        </p:spPr>
        <p:txBody>
          <a:bodyPr/>
          <a:lstStyle/>
          <a:p>
            <a:pPr marL="0" indent="0" algn="r">
              <a:buNone/>
            </a:pPr>
            <a:r>
              <a:rPr lang="es-ES" sz="1500" b="1" spc="50" dirty="0">
                <a:ln w="0"/>
                <a:solidFill>
                  <a:schemeClr val="bg2"/>
                </a:solidFill>
                <a:effectLst>
                  <a:innerShdw blurRad="63500" dist="50800" dir="13500000">
                    <a:srgbClr val="000000">
                      <a:alpha val="50000"/>
                    </a:srgbClr>
                  </a:innerShdw>
                </a:effectLst>
              </a:rPr>
              <a:t>MÉTODOS </a:t>
            </a:r>
            <a:r>
              <a:rPr lang="es-ES" sz="1500" b="1" spc="50" dirty="0" smtClean="0">
                <a:ln w="0"/>
                <a:solidFill>
                  <a:schemeClr val="bg2"/>
                </a:solidFill>
                <a:effectLst>
                  <a:innerShdw blurRad="63500" dist="50800" dir="13500000">
                    <a:srgbClr val="000000">
                      <a:alpha val="50000"/>
                    </a:srgbClr>
                  </a:innerShdw>
                </a:effectLst>
              </a:rPr>
              <a:t>DEA CCESO </a:t>
            </a:r>
            <a:r>
              <a:rPr lang="es-ES" sz="1500" b="1" spc="50" dirty="0">
                <a:ln w="0"/>
                <a:solidFill>
                  <a:schemeClr val="bg2"/>
                </a:solidFill>
                <a:effectLst>
                  <a:innerShdw blurRad="63500" dist="50800" dir="13500000">
                    <a:srgbClr val="000000">
                      <a:alpha val="50000"/>
                    </a:srgbClr>
                  </a:innerShdw>
                </a:effectLst>
              </a:rPr>
              <a:t>AL MEDIO</a:t>
            </a:r>
          </a:p>
          <a:p>
            <a:pPr marL="0" indent="0">
              <a:buNone/>
            </a:pPr>
            <a:endParaRPr lang="es-ES" b="1" i="1" dirty="0">
              <a:solidFill>
                <a:srgbClr val="FF0000"/>
              </a:solidFill>
            </a:endParaRPr>
          </a:p>
          <a:p>
            <a:pPr marL="0" indent="0">
              <a:buNone/>
            </a:pPr>
            <a:r>
              <a:rPr lang="es-ES" b="1" dirty="0" smtClean="0">
                <a:solidFill>
                  <a:srgbClr val="FF0000"/>
                </a:solidFill>
              </a:rPr>
              <a:t>INTRODUCCION:</a:t>
            </a:r>
          </a:p>
          <a:p>
            <a:pPr marL="0" indent="0">
              <a:buNone/>
            </a:pPr>
            <a:endParaRPr lang="es-ES" b="1" dirty="0" smtClean="0">
              <a:solidFill>
                <a:srgbClr val="FF0000"/>
              </a:solidFill>
            </a:endParaRPr>
          </a:p>
          <a:p>
            <a:pPr marL="0" indent="0">
              <a:buNone/>
            </a:pPr>
            <a:endParaRPr lang="es-ES" b="1" dirty="0">
              <a:solidFill>
                <a:srgbClr val="FF0000"/>
              </a:solidFill>
            </a:endParaRPr>
          </a:p>
          <a:p>
            <a:pPr marL="0" indent="0">
              <a:buNone/>
            </a:pPr>
            <a:endParaRPr lang="es-ES" b="1" dirty="0" smtClean="0">
              <a:solidFill>
                <a:srgbClr val="FF0000"/>
              </a:solidFill>
            </a:endParaRPr>
          </a:p>
          <a:p>
            <a:pPr marL="0" indent="0">
              <a:buNone/>
            </a:pPr>
            <a:endParaRPr lang="es-ES" b="1" dirty="0" smtClean="0">
              <a:solidFill>
                <a:srgbClr val="FF0000"/>
              </a:solidFill>
            </a:endParaRPr>
          </a:p>
          <a:p>
            <a:pPr marL="0" indent="0">
              <a:buNone/>
            </a:pPr>
            <a:endParaRPr lang="es-ES" b="1" dirty="0">
              <a:solidFill>
                <a:srgbClr val="FF0000"/>
              </a:solidFill>
            </a:endParaRPr>
          </a:p>
          <a:p>
            <a:endParaRPr lang="es-ES" dirty="0"/>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684" y="1961210"/>
            <a:ext cx="7597343" cy="4207131"/>
          </a:xfrm>
          <a:prstGeom prst="rect">
            <a:avLst/>
          </a:prstGeom>
        </p:spPr>
      </p:pic>
    </p:spTree>
    <p:extLst>
      <p:ext uri="{BB962C8B-B14F-4D97-AF65-F5344CB8AC3E}">
        <p14:creationId xmlns:p14="http://schemas.microsoft.com/office/powerpoint/2010/main" val="2615599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8182" y="-354843"/>
            <a:ext cx="10686500" cy="7212843"/>
          </a:xfrm>
        </p:spPr>
        <p:txBody>
          <a:bodyPr>
            <a:normAutofit/>
          </a:bodyPr>
          <a:lstStyle/>
          <a:p>
            <a:pPr marL="0" indent="0" algn="r">
              <a:buNone/>
            </a:pPr>
            <a:endParaRPr lang="es-ES" sz="1500" b="1" spc="50" dirty="0" smtClean="0">
              <a:ln w="0"/>
              <a:solidFill>
                <a:schemeClr val="bg2"/>
              </a:solidFill>
              <a:effectLst>
                <a:innerShdw blurRad="63500" dist="50800" dir="13500000">
                  <a:srgbClr val="000000">
                    <a:alpha val="50000"/>
                  </a:srgbClr>
                </a:innerShdw>
              </a:effectLst>
            </a:endParaRPr>
          </a:p>
          <a:p>
            <a:pPr marL="0" indent="0" algn="r">
              <a:buNone/>
            </a:pPr>
            <a:endParaRPr lang="es-ES" sz="1500" b="1" spc="50" dirty="0" smtClean="0">
              <a:ln w="0"/>
              <a:solidFill>
                <a:schemeClr val="bg2"/>
              </a:solidFill>
              <a:effectLst>
                <a:innerShdw blurRad="63500" dist="50800" dir="13500000">
                  <a:srgbClr val="000000">
                    <a:alpha val="50000"/>
                  </a:srgbClr>
                </a:innerShdw>
              </a:effectLst>
            </a:endParaRPr>
          </a:p>
          <a:p>
            <a:pPr marL="0" indent="0" algn="r">
              <a:buNone/>
            </a:pPr>
            <a:endParaRPr lang="es-ES" sz="1500" b="1" spc="50" dirty="0" smtClean="0">
              <a:ln w="0"/>
              <a:solidFill>
                <a:schemeClr val="bg2"/>
              </a:solidFill>
              <a:effectLst>
                <a:innerShdw blurRad="63500" dist="50800" dir="13500000">
                  <a:srgbClr val="000000">
                    <a:alpha val="50000"/>
                  </a:srgbClr>
                </a:innerShdw>
              </a:effectLst>
            </a:endParaRPr>
          </a:p>
          <a:p>
            <a:pPr marL="0" indent="0" algn="r">
              <a:buNone/>
            </a:pPr>
            <a:r>
              <a:rPr lang="es-ES" sz="1600" b="1" spc="50" dirty="0">
                <a:ln w="0"/>
                <a:solidFill>
                  <a:schemeClr val="bg2"/>
                </a:solidFill>
                <a:effectLst>
                  <a:innerShdw blurRad="63500" dist="50800" dir="13500000">
                    <a:srgbClr val="000000">
                      <a:alpha val="50000"/>
                    </a:srgbClr>
                  </a:innerShdw>
                </a:effectLst>
              </a:rPr>
              <a:t>MÉTODOS DEACCESO AL </a:t>
            </a:r>
            <a:r>
              <a:rPr lang="es-ES" sz="1600" b="1" spc="50" dirty="0" smtClean="0">
                <a:ln w="0"/>
                <a:solidFill>
                  <a:schemeClr val="bg2"/>
                </a:solidFill>
                <a:effectLst>
                  <a:innerShdw blurRad="63500" dist="50800" dir="13500000">
                    <a:srgbClr val="000000">
                      <a:alpha val="50000"/>
                    </a:srgbClr>
                  </a:innerShdw>
                </a:effectLst>
              </a:rPr>
              <a:t>MEDIO</a:t>
            </a:r>
            <a:endParaRPr lang="es-ES" sz="1600" b="1" dirty="0" smtClean="0">
              <a:solidFill>
                <a:srgbClr val="FF0000"/>
              </a:solidFill>
            </a:endParaRPr>
          </a:p>
          <a:p>
            <a:pPr marL="0" indent="0">
              <a:buNone/>
            </a:pPr>
            <a:r>
              <a:rPr lang="es-ES" b="1" dirty="0" smtClean="0">
                <a:solidFill>
                  <a:srgbClr val="FF0000"/>
                </a:solidFill>
              </a:rPr>
              <a:t>MÉTODO </a:t>
            </a:r>
            <a:r>
              <a:rPr lang="es-ES" b="1" dirty="0">
                <a:solidFill>
                  <a:srgbClr val="FF0000"/>
                </a:solidFill>
              </a:rPr>
              <a:t>DE CONTENCIÓN</a:t>
            </a:r>
            <a:r>
              <a:rPr lang="es-ES" b="1" dirty="0" smtClean="0">
                <a:solidFill>
                  <a:srgbClr val="FF0000"/>
                </a:solidFill>
              </a:rPr>
              <a:t>:</a:t>
            </a:r>
          </a:p>
          <a:p>
            <a:pPr marL="0" indent="0">
              <a:buNone/>
            </a:pPr>
            <a:endParaRPr lang="es-ES" sz="2200" b="1" dirty="0" smtClean="0">
              <a:solidFill>
                <a:schemeClr val="tx1"/>
              </a:solidFill>
            </a:endParaRPr>
          </a:p>
          <a:p>
            <a:pPr marL="0" indent="0">
              <a:buNone/>
            </a:pPr>
            <a:r>
              <a:rPr lang="es-ES" sz="2200" b="1" dirty="0" smtClean="0">
                <a:solidFill>
                  <a:schemeClr val="tx1"/>
                </a:solidFill>
              </a:rPr>
              <a:t>CSMA/CD</a:t>
            </a:r>
            <a:endParaRPr lang="es-ES" sz="2200" b="1" dirty="0">
              <a:solidFill>
                <a:schemeClr val="tx1"/>
              </a:solidFill>
            </a:endParaRPr>
          </a:p>
          <a:p>
            <a:pPr marL="0" indent="0">
              <a:lnSpc>
                <a:spcPct val="110000"/>
              </a:lnSpc>
              <a:buNone/>
            </a:pPr>
            <a:r>
              <a:rPr lang="es-ES" sz="1900" dirty="0">
                <a:solidFill>
                  <a:schemeClr val="tx1"/>
                </a:solidFill>
              </a:rPr>
              <a:t>CSMA/CD es conocido como un método de </a:t>
            </a:r>
            <a:endParaRPr lang="es-ES" sz="1900" dirty="0" smtClean="0">
              <a:solidFill>
                <a:schemeClr val="tx1"/>
              </a:solidFill>
            </a:endParaRPr>
          </a:p>
          <a:p>
            <a:pPr marL="0" indent="0">
              <a:lnSpc>
                <a:spcPct val="110000"/>
              </a:lnSpc>
              <a:buNone/>
            </a:pPr>
            <a:r>
              <a:rPr lang="es-ES" sz="1900" dirty="0" smtClean="0">
                <a:solidFill>
                  <a:schemeClr val="tx1"/>
                </a:solidFill>
              </a:rPr>
              <a:t>contención </a:t>
            </a:r>
            <a:r>
              <a:rPr lang="es-ES" sz="1900" dirty="0">
                <a:solidFill>
                  <a:schemeClr val="tx1"/>
                </a:solidFill>
              </a:rPr>
              <a:t>debido a que se contiene, o </a:t>
            </a:r>
            <a:r>
              <a:rPr lang="es-ES" sz="1900" dirty="0" smtClean="0">
                <a:solidFill>
                  <a:schemeClr val="tx1"/>
                </a:solidFill>
              </a:rPr>
              <a:t>retiene</a:t>
            </a:r>
          </a:p>
          <a:p>
            <a:pPr marL="0" indent="0">
              <a:lnSpc>
                <a:spcPct val="110000"/>
              </a:lnSpc>
              <a:buNone/>
            </a:pPr>
            <a:r>
              <a:rPr lang="es-ES" sz="1900" dirty="0" smtClean="0">
                <a:solidFill>
                  <a:schemeClr val="tx1"/>
                </a:solidFill>
              </a:rPr>
              <a:t>a </a:t>
            </a:r>
            <a:r>
              <a:rPr lang="es-ES" sz="1900" dirty="0">
                <a:solidFill>
                  <a:schemeClr val="tx1"/>
                </a:solidFill>
              </a:rPr>
              <a:t>los equipos de la red hasta que haya </a:t>
            </a:r>
            <a:r>
              <a:rPr lang="es-ES" sz="1900" dirty="0" smtClean="0">
                <a:solidFill>
                  <a:schemeClr val="tx1"/>
                </a:solidFill>
              </a:rPr>
              <a:t>una</a:t>
            </a:r>
          </a:p>
          <a:p>
            <a:pPr marL="0" indent="0">
              <a:lnSpc>
                <a:spcPct val="110000"/>
              </a:lnSpc>
              <a:buNone/>
            </a:pPr>
            <a:r>
              <a:rPr lang="es-ES" sz="1900" dirty="0" smtClean="0">
                <a:solidFill>
                  <a:schemeClr val="tx1"/>
                </a:solidFill>
              </a:rPr>
              <a:t> </a:t>
            </a:r>
            <a:r>
              <a:rPr lang="es-ES" sz="1900" dirty="0">
                <a:solidFill>
                  <a:schemeClr val="tx1"/>
                </a:solidFill>
              </a:rPr>
              <a:t>oportunidad para enviar los datos</a:t>
            </a:r>
            <a:r>
              <a:rPr lang="es-ES" sz="1900" dirty="0" smtClean="0">
                <a:solidFill>
                  <a:schemeClr val="tx1"/>
                </a:solidFill>
              </a:rPr>
              <a:t>.</a:t>
            </a:r>
            <a:r>
              <a:rPr lang="es-ES" sz="1900" dirty="0">
                <a:solidFill>
                  <a:schemeClr val="tx1"/>
                </a:solidFill>
              </a:rPr>
              <a:t/>
            </a:r>
            <a:br>
              <a:rPr lang="es-ES" sz="1900" dirty="0">
                <a:solidFill>
                  <a:schemeClr val="tx1"/>
                </a:solidFill>
              </a:rPr>
            </a:br>
            <a:r>
              <a:rPr lang="es-ES" sz="1900" dirty="0">
                <a:solidFill>
                  <a:schemeClr val="tx1"/>
                </a:solidFill>
              </a:rPr>
              <a:t>Puede verlo como una forma pesada </a:t>
            </a:r>
            <a:r>
              <a:rPr lang="es-ES" sz="1900" dirty="0" smtClean="0">
                <a:solidFill>
                  <a:schemeClr val="tx1"/>
                </a:solidFill>
              </a:rPr>
              <a:t>de</a:t>
            </a:r>
          </a:p>
          <a:p>
            <a:pPr marL="0" indent="0">
              <a:lnSpc>
                <a:spcPct val="110000"/>
              </a:lnSpc>
              <a:buNone/>
            </a:pPr>
            <a:r>
              <a:rPr lang="es-ES" sz="1900" dirty="0" smtClean="0">
                <a:solidFill>
                  <a:schemeClr val="tx1"/>
                </a:solidFill>
              </a:rPr>
              <a:t> </a:t>
            </a:r>
            <a:r>
              <a:rPr lang="es-ES" sz="1900" dirty="0">
                <a:solidFill>
                  <a:schemeClr val="tx1"/>
                </a:solidFill>
              </a:rPr>
              <a:t>colocar los datos en la red, pero </a:t>
            </a:r>
            <a:r>
              <a:rPr lang="es-ES" sz="1900" dirty="0" smtClean="0">
                <a:solidFill>
                  <a:schemeClr val="tx1"/>
                </a:solidFill>
              </a:rPr>
              <a:t>las</a:t>
            </a:r>
          </a:p>
          <a:p>
            <a:pPr marL="0" indent="0">
              <a:lnSpc>
                <a:spcPct val="110000"/>
              </a:lnSpc>
              <a:buNone/>
            </a:pPr>
            <a:r>
              <a:rPr lang="es-ES" sz="1900" dirty="0" smtClean="0">
                <a:solidFill>
                  <a:schemeClr val="tx1"/>
                </a:solidFill>
              </a:rPr>
              <a:t> </a:t>
            </a:r>
            <a:r>
              <a:rPr lang="es-ES" sz="1900" dirty="0">
                <a:solidFill>
                  <a:schemeClr val="tx1"/>
                </a:solidFill>
              </a:rPr>
              <a:t>implementaciones actuales de </a:t>
            </a:r>
            <a:r>
              <a:rPr lang="es-ES" sz="1900" dirty="0" smtClean="0">
                <a:solidFill>
                  <a:schemeClr val="tx1"/>
                </a:solidFill>
              </a:rPr>
              <a:t>CSMA/CD</a:t>
            </a:r>
          </a:p>
          <a:p>
            <a:pPr marL="0" indent="0">
              <a:lnSpc>
                <a:spcPct val="110000"/>
              </a:lnSpc>
              <a:buNone/>
            </a:pPr>
            <a:r>
              <a:rPr lang="es-ES" sz="1900" dirty="0" smtClean="0">
                <a:solidFill>
                  <a:schemeClr val="tx1"/>
                </a:solidFill>
              </a:rPr>
              <a:t> </a:t>
            </a:r>
            <a:r>
              <a:rPr lang="es-ES" sz="1900" dirty="0">
                <a:solidFill>
                  <a:schemeClr val="tx1"/>
                </a:solidFill>
              </a:rPr>
              <a:t>son tan rápidas que los usuarios no </a:t>
            </a:r>
            <a:r>
              <a:rPr lang="es-ES" sz="1900" dirty="0" smtClean="0">
                <a:solidFill>
                  <a:schemeClr val="tx1"/>
                </a:solidFill>
              </a:rPr>
              <a:t>perciben</a:t>
            </a:r>
          </a:p>
          <a:p>
            <a:pPr marL="0" indent="0">
              <a:lnSpc>
                <a:spcPct val="110000"/>
              </a:lnSpc>
              <a:buNone/>
            </a:pPr>
            <a:r>
              <a:rPr lang="es-ES" sz="1900" dirty="0" smtClean="0">
                <a:solidFill>
                  <a:schemeClr val="tx1"/>
                </a:solidFill>
              </a:rPr>
              <a:t> </a:t>
            </a:r>
            <a:r>
              <a:rPr lang="es-ES" sz="1900" dirty="0">
                <a:solidFill>
                  <a:schemeClr val="tx1"/>
                </a:solidFill>
              </a:rPr>
              <a:t>que se está utilizando este método</a:t>
            </a:r>
            <a:r>
              <a:rPr lang="es-ES" sz="1900" dirty="0" smtClean="0">
                <a:solidFill>
                  <a:schemeClr val="tx1"/>
                </a:solidFill>
              </a:rPr>
              <a:t>.</a:t>
            </a:r>
            <a:endParaRPr lang="es-ES" sz="1900" b="1" spc="50" dirty="0" smtClean="0">
              <a:ln w="0"/>
              <a:solidFill>
                <a:schemeClr val="bg2"/>
              </a:solidFill>
              <a:effectLst>
                <a:innerShdw blurRad="63500" dist="50800" dir="13500000">
                  <a:srgbClr val="000000">
                    <a:alpha val="50000"/>
                  </a:srgbClr>
                </a:innerShdw>
              </a:effectLst>
            </a:endParaRPr>
          </a:p>
          <a:p>
            <a:pPr marL="0" indent="0" algn="r">
              <a:buNone/>
            </a:pPr>
            <a:endParaRPr lang="es-ES" sz="1500" b="1" spc="50" dirty="0" smtClean="0">
              <a:ln w="0"/>
              <a:solidFill>
                <a:schemeClr val="bg2"/>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a:p>
            <a:pPr marL="0" indent="0" algn="r">
              <a:buNone/>
            </a:pPr>
            <a:endParaRPr lang="es-ES" sz="1500" b="1" spc="50" dirty="0" smtClean="0">
              <a:ln w="0"/>
              <a:solidFill>
                <a:schemeClr val="bg2"/>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a:p>
            <a:pPr marL="0" indent="0" algn="r">
              <a:buNone/>
            </a:pPr>
            <a:endParaRPr lang="es-ES" sz="1500" b="1" spc="50" dirty="0" smtClean="0">
              <a:ln w="0"/>
              <a:solidFill>
                <a:schemeClr val="bg2"/>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p:txBody>
      </p:sp>
      <p:pic>
        <p:nvPicPr>
          <p:cNvPr id="5122" name="Picture 2" descr="C:\Users\Estudiante\Desktop\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65" y="1923907"/>
            <a:ext cx="5073250" cy="3074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HeroicExtremeLeftFacing"/>
            <a:lightRig rig="threePt" dir="t"/>
          </a:scene3d>
          <a:extLst/>
        </p:spPr>
      </p:pic>
    </p:spTree>
    <p:extLst>
      <p:ext uri="{BB962C8B-B14F-4D97-AF65-F5344CB8AC3E}">
        <p14:creationId xmlns:p14="http://schemas.microsoft.com/office/powerpoint/2010/main" val="5270765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75030" y="-170998"/>
            <a:ext cx="10729652" cy="6373906"/>
          </a:xfrm>
        </p:spPr>
        <p:txBody>
          <a:bodyPr>
            <a:normAutofit fontScale="92500" lnSpcReduction="10000"/>
          </a:bodyPr>
          <a:lstStyle/>
          <a:p>
            <a:pPr marL="0" indent="0" algn="r">
              <a:buNone/>
            </a:pPr>
            <a:endParaRPr lang="es-ES" sz="1500" b="1" spc="50" dirty="0" smtClean="0">
              <a:ln w="0"/>
              <a:solidFill>
                <a:schemeClr val="bg2"/>
              </a:solidFill>
              <a:effectLst>
                <a:innerShdw blurRad="63500" dist="50800" dir="13500000">
                  <a:srgbClr val="000000">
                    <a:alpha val="50000"/>
                  </a:srgbClr>
                </a:innerShdw>
              </a:effectLst>
            </a:endParaRPr>
          </a:p>
          <a:p>
            <a:pPr marL="0" indent="0" algn="r">
              <a:buNone/>
            </a:pPr>
            <a:r>
              <a:rPr lang="es-ES" sz="1500" b="1" spc="50" dirty="0" smtClean="0">
                <a:ln w="0"/>
                <a:solidFill>
                  <a:schemeClr val="bg2"/>
                </a:solidFill>
                <a:effectLst>
                  <a:innerShdw blurRad="63500" dist="50800" dir="13500000">
                    <a:srgbClr val="000000">
                      <a:alpha val="50000"/>
                    </a:srgbClr>
                  </a:innerShdw>
                </a:effectLst>
              </a:rPr>
              <a:t>MÉTODOS </a:t>
            </a:r>
            <a:r>
              <a:rPr lang="es-ES" sz="1500" b="1" spc="50" dirty="0">
                <a:ln w="0"/>
                <a:solidFill>
                  <a:schemeClr val="bg2"/>
                </a:solidFill>
                <a:effectLst>
                  <a:innerShdw blurRad="63500" dist="50800" dir="13500000">
                    <a:srgbClr val="000000">
                      <a:alpha val="50000"/>
                    </a:srgbClr>
                  </a:innerShdw>
                </a:effectLst>
              </a:rPr>
              <a:t>DEACCESO AL </a:t>
            </a:r>
            <a:r>
              <a:rPr lang="es-ES" sz="1500" b="1" spc="50" dirty="0" smtClean="0">
                <a:ln w="0"/>
                <a:solidFill>
                  <a:schemeClr val="bg2"/>
                </a:solidFill>
                <a:effectLst>
                  <a:innerShdw blurRad="63500" dist="50800" dir="13500000">
                    <a:srgbClr val="000000">
                      <a:alpha val="50000"/>
                    </a:srgbClr>
                  </a:innerShdw>
                </a:effectLst>
              </a:rPr>
              <a:t>MEDIO</a:t>
            </a:r>
          </a:p>
          <a:p>
            <a:pPr marL="0" indent="0">
              <a:buNone/>
            </a:pPr>
            <a:endParaRPr lang="es-ES" b="1" dirty="0" smtClean="0">
              <a:solidFill>
                <a:srgbClr val="FF0000"/>
              </a:solidFill>
              <a:latin typeface="+mj-lt"/>
            </a:endParaRPr>
          </a:p>
          <a:p>
            <a:pPr marL="0" indent="0">
              <a:lnSpc>
                <a:spcPct val="100000"/>
              </a:lnSpc>
              <a:buNone/>
            </a:pPr>
            <a:r>
              <a:rPr lang="es-ES" sz="3000" b="1" dirty="0">
                <a:solidFill>
                  <a:srgbClr val="FF0000"/>
                </a:solidFill>
              </a:rPr>
              <a:t>MÉTODO DE CONTENCIÓN:</a:t>
            </a:r>
          </a:p>
          <a:p>
            <a:pPr marL="0" indent="0">
              <a:buNone/>
            </a:pPr>
            <a:endParaRPr lang="es-ES" sz="2400" b="1" dirty="0">
              <a:solidFill>
                <a:srgbClr val="FF0000"/>
              </a:solidFill>
              <a:latin typeface="+mj-lt"/>
            </a:endParaRPr>
          </a:p>
          <a:p>
            <a:pPr marL="0" indent="0">
              <a:buNone/>
            </a:pPr>
            <a:r>
              <a:rPr lang="es-ES" sz="2400" b="1" dirty="0">
                <a:solidFill>
                  <a:schemeClr val="tx1"/>
                </a:solidFill>
                <a:latin typeface="+mj-lt"/>
                <a:ea typeface="Calibri" panose="020F0502020204030204" pitchFamily="34" charset="0"/>
                <a:cs typeface="Calibri" panose="020F0502020204030204" pitchFamily="34" charset="0"/>
              </a:rPr>
              <a:t>CARACTERISTICAS DEL PROTOCOLO </a:t>
            </a:r>
            <a:r>
              <a:rPr lang="es-ES" sz="2400" b="1" dirty="0" smtClean="0">
                <a:solidFill>
                  <a:schemeClr val="tx1"/>
                </a:solidFill>
                <a:latin typeface="+mj-lt"/>
                <a:ea typeface="Calibri" panose="020F0502020204030204" pitchFamily="34" charset="0"/>
                <a:cs typeface="Calibri" panose="020F0502020204030204" pitchFamily="34" charset="0"/>
              </a:rPr>
              <a:t>CSMA/CD</a:t>
            </a:r>
          </a:p>
          <a:p>
            <a:pPr marL="0" indent="0">
              <a:buNone/>
            </a:pPr>
            <a:r>
              <a:rPr lang="es-ES" sz="2100" dirty="0">
                <a:solidFill>
                  <a:schemeClr val="tx1"/>
                </a:solidFill>
              </a:rPr>
              <a:t>El protocolo CSMA/CD hace que la </a:t>
            </a:r>
            <a:r>
              <a:rPr lang="es-ES" sz="2100" dirty="0" smtClean="0">
                <a:solidFill>
                  <a:schemeClr val="tx1"/>
                </a:solidFill>
              </a:rPr>
              <a:t>estación</a:t>
            </a:r>
          </a:p>
          <a:p>
            <a:pPr marL="0" indent="0">
              <a:buNone/>
            </a:pPr>
            <a:r>
              <a:rPr lang="es-ES" sz="2100" dirty="0" smtClean="0">
                <a:solidFill>
                  <a:schemeClr val="tx1"/>
                </a:solidFill>
              </a:rPr>
              <a:t> </a:t>
            </a:r>
            <a:r>
              <a:rPr lang="es-ES" sz="2100" dirty="0">
                <a:solidFill>
                  <a:schemeClr val="tx1"/>
                </a:solidFill>
              </a:rPr>
              <a:t>que va a transmitir compruebe si la línea </a:t>
            </a:r>
            <a:endParaRPr lang="es-ES" sz="2100" dirty="0" smtClean="0">
              <a:solidFill>
                <a:schemeClr val="tx1"/>
              </a:solidFill>
            </a:endParaRPr>
          </a:p>
          <a:p>
            <a:pPr marL="0" indent="0">
              <a:buNone/>
            </a:pPr>
            <a:r>
              <a:rPr lang="es-ES" sz="2100" dirty="0" smtClean="0">
                <a:solidFill>
                  <a:schemeClr val="tx1"/>
                </a:solidFill>
              </a:rPr>
              <a:t>está </a:t>
            </a:r>
            <a:r>
              <a:rPr lang="es-ES" sz="2100" dirty="0">
                <a:solidFill>
                  <a:schemeClr val="tx1"/>
                </a:solidFill>
              </a:rPr>
              <a:t>libre antes de transmitir y durante </a:t>
            </a:r>
            <a:r>
              <a:rPr lang="es-ES" sz="2100" dirty="0" smtClean="0">
                <a:solidFill>
                  <a:schemeClr val="tx1"/>
                </a:solidFill>
              </a:rPr>
              <a:t>la</a:t>
            </a:r>
          </a:p>
          <a:p>
            <a:pPr marL="0" indent="0">
              <a:buNone/>
            </a:pPr>
            <a:r>
              <a:rPr lang="es-ES" sz="2100" dirty="0" smtClean="0">
                <a:solidFill>
                  <a:schemeClr val="tx1"/>
                </a:solidFill>
              </a:rPr>
              <a:t> </a:t>
            </a:r>
            <a:r>
              <a:rPr lang="es-ES" sz="2100" dirty="0">
                <a:solidFill>
                  <a:schemeClr val="tx1"/>
                </a:solidFill>
              </a:rPr>
              <a:t>transmisión averigua si se ha </a:t>
            </a:r>
            <a:r>
              <a:rPr lang="es-ES" sz="2100" dirty="0" smtClean="0">
                <a:solidFill>
                  <a:schemeClr val="tx1"/>
                </a:solidFill>
              </a:rPr>
              <a:t>producido</a:t>
            </a:r>
          </a:p>
          <a:p>
            <a:pPr marL="0" indent="0">
              <a:buNone/>
            </a:pPr>
            <a:r>
              <a:rPr lang="es-ES" sz="2100" dirty="0" smtClean="0">
                <a:solidFill>
                  <a:schemeClr val="tx1"/>
                </a:solidFill>
              </a:rPr>
              <a:t> </a:t>
            </a:r>
            <a:r>
              <a:rPr lang="es-ES" sz="2100" dirty="0">
                <a:solidFill>
                  <a:schemeClr val="tx1"/>
                </a:solidFill>
              </a:rPr>
              <a:t>una colisión pues en ese caso es necesario </a:t>
            </a:r>
            <a:endParaRPr lang="es-ES" sz="2100" dirty="0" smtClean="0">
              <a:solidFill>
                <a:schemeClr val="tx1"/>
              </a:solidFill>
            </a:endParaRPr>
          </a:p>
          <a:p>
            <a:pPr marL="0" indent="0">
              <a:buNone/>
            </a:pPr>
            <a:r>
              <a:rPr lang="es-ES" sz="2100" dirty="0" smtClean="0">
                <a:solidFill>
                  <a:schemeClr val="tx1"/>
                </a:solidFill>
              </a:rPr>
              <a:t>detener </a:t>
            </a:r>
            <a:r>
              <a:rPr lang="es-ES" sz="2100" dirty="0">
                <a:solidFill>
                  <a:schemeClr val="tx1"/>
                </a:solidFill>
              </a:rPr>
              <a:t>la misma y activar los métodos </a:t>
            </a:r>
            <a:endParaRPr lang="es-ES" sz="2100" dirty="0" smtClean="0">
              <a:solidFill>
                <a:schemeClr val="tx1"/>
              </a:solidFill>
            </a:endParaRPr>
          </a:p>
          <a:p>
            <a:pPr marL="0" indent="0">
              <a:buNone/>
            </a:pPr>
            <a:r>
              <a:rPr lang="es-ES" sz="2100" dirty="0" smtClean="0">
                <a:solidFill>
                  <a:schemeClr val="tx1"/>
                </a:solidFill>
              </a:rPr>
              <a:t>de </a:t>
            </a:r>
            <a:r>
              <a:rPr lang="es-ES" sz="2100" dirty="0">
                <a:solidFill>
                  <a:schemeClr val="tx1"/>
                </a:solidFill>
              </a:rPr>
              <a:t>recuperación de colisiones. </a:t>
            </a:r>
            <a:endParaRPr lang="es-ES" sz="2100" dirty="0" smtClean="0">
              <a:solidFill>
                <a:schemeClr val="tx1"/>
              </a:solidFill>
            </a:endParaRPr>
          </a:p>
          <a:p>
            <a:pPr marL="0" indent="0">
              <a:buNone/>
            </a:pPr>
            <a:r>
              <a:rPr lang="es-ES" sz="2100" b="1" dirty="0">
                <a:solidFill>
                  <a:schemeClr val="tx1"/>
                </a:solidFill>
                <a:ea typeface="Calibri" panose="020F0502020204030204" pitchFamily="34" charset="0"/>
                <a:cs typeface="Calibri" panose="020F0502020204030204" pitchFamily="34" charset="0"/>
              </a:rPr>
              <a:t>CSMA/CD se puede clasificar en:</a:t>
            </a:r>
          </a:p>
          <a:p>
            <a:pPr>
              <a:buFont typeface="Courier New" panose="02070309020205020404" pitchFamily="49" charset="0"/>
              <a:buChar char="o"/>
            </a:pPr>
            <a:r>
              <a:rPr lang="es-ES" sz="2100" dirty="0">
                <a:solidFill>
                  <a:schemeClr val="tx1"/>
                </a:solidFill>
              </a:rPr>
              <a:t>CSMA no-persistente: </a:t>
            </a:r>
          </a:p>
          <a:p>
            <a:pPr>
              <a:buFont typeface="Courier New" panose="02070309020205020404" pitchFamily="49" charset="0"/>
              <a:buChar char="o"/>
            </a:pPr>
            <a:r>
              <a:rPr lang="es-ES" sz="2100" dirty="0">
                <a:solidFill>
                  <a:schemeClr val="tx1"/>
                </a:solidFill>
              </a:rPr>
              <a:t> CSMA 1-persistente: </a:t>
            </a:r>
          </a:p>
          <a:p>
            <a:pPr>
              <a:buFont typeface="Courier New" panose="02070309020205020404" pitchFamily="49" charset="0"/>
              <a:buChar char="o"/>
            </a:pPr>
            <a:r>
              <a:rPr lang="es-ES" sz="2100" dirty="0">
                <a:solidFill>
                  <a:schemeClr val="tx1"/>
                </a:solidFill>
              </a:rPr>
              <a:t>CSMA p-persistente: </a:t>
            </a:r>
          </a:p>
          <a:p>
            <a:pPr marL="0" indent="0">
              <a:buNone/>
            </a:pPr>
            <a:endParaRPr lang="es-ES" sz="1500" b="1" spc="50" dirty="0">
              <a:ln w="0"/>
              <a:solidFill>
                <a:schemeClr val="bg2"/>
              </a:solidFill>
              <a:effectLst>
                <a:innerShdw blurRad="63500" dist="50800" dir="13500000">
                  <a:srgbClr val="000000">
                    <a:alpha val="50000"/>
                  </a:srgbClr>
                </a:innerShdw>
              </a:effectLst>
            </a:endParaRPr>
          </a:p>
          <a:p>
            <a:pPr marL="0" indent="0" algn="r">
              <a:buNone/>
            </a:pPr>
            <a:endParaRPr lang="es-ES" sz="1500" b="1" spc="50" dirty="0" smtClean="0">
              <a:ln w="0"/>
              <a:solidFill>
                <a:schemeClr val="bg2"/>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481" y="2313761"/>
            <a:ext cx="5662249" cy="3431946"/>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329554947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75030" y="115604"/>
            <a:ext cx="10729652" cy="6257899"/>
          </a:xfrm>
        </p:spPr>
        <p:txBody>
          <a:bodyPr>
            <a:normAutofit/>
          </a:bodyPr>
          <a:lstStyle/>
          <a:p>
            <a:pPr marL="0" indent="0" algn="r">
              <a:buNone/>
            </a:pPr>
            <a:endParaRPr lang="es-ES" sz="1500" b="1" spc="50" dirty="0" smtClean="0">
              <a:ln w="0"/>
              <a:solidFill>
                <a:schemeClr val="bg2"/>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a:p>
            <a:pPr marL="0" indent="0" algn="r">
              <a:buNone/>
            </a:pPr>
            <a:r>
              <a:rPr lang="es-ES" sz="1500" b="1" spc="50" dirty="0" smtClean="0">
                <a:ln w="0"/>
                <a:solidFill>
                  <a:schemeClr val="bg2"/>
                </a:solidFill>
                <a:effectLst>
                  <a:innerShdw blurRad="63500" dist="50800" dir="13500000">
                    <a:srgbClr val="000000">
                      <a:alpha val="50000"/>
                    </a:srgbClr>
                  </a:innerShdw>
                </a:effectLst>
              </a:rPr>
              <a:t>MÉTODOS </a:t>
            </a:r>
            <a:r>
              <a:rPr lang="es-ES" sz="1500" b="1" spc="50" dirty="0">
                <a:ln w="0"/>
                <a:solidFill>
                  <a:schemeClr val="bg2"/>
                </a:solidFill>
                <a:effectLst>
                  <a:innerShdw blurRad="63500" dist="50800" dir="13500000">
                    <a:srgbClr val="000000">
                      <a:alpha val="50000"/>
                    </a:srgbClr>
                  </a:innerShdw>
                </a:effectLst>
              </a:rPr>
              <a:t>DEACCESO AL </a:t>
            </a:r>
            <a:r>
              <a:rPr lang="es-ES" sz="1500" b="1" spc="50" dirty="0" smtClean="0">
                <a:ln w="0"/>
                <a:solidFill>
                  <a:schemeClr val="bg2"/>
                </a:solidFill>
                <a:effectLst>
                  <a:innerShdw blurRad="63500" dist="50800" dir="13500000">
                    <a:srgbClr val="000000">
                      <a:alpha val="50000"/>
                    </a:srgbClr>
                  </a:innerShdw>
                </a:effectLst>
              </a:rPr>
              <a:t>MEDIO</a:t>
            </a:r>
          </a:p>
          <a:p>
            <a:pPr marL="0" indent="0">
              <a:buNone/>
            </a:pPr>
            <a:r>
              <a:rPr lang="es-ES" sz="3200" b="1" dirty="0" smtClean="0">
                <a:solidFill>
                  <a:srgbClr val="FF0000"/>
                </a:solidFill>
              </a:rPr>
              <a:t>MÉTODO </a:t>
            </a:r>
            <a:r>
              <a:rPr lang="es-ES" sz="3200" b="1" dirty="0">
                <a:solidFill>
                  <a:srgbClr val="FF0000"/>
                </a:solidFill>
              </a:rPr>
              <a:t>DE CONTENCIÓN</a:t>
            </a:r>
            <a:r>
              <a:rPr lang="es-ES" sz="3200" b="1" dirty="0" smtClean="0">
                <a:solidFill>
                  <a:srgbClr val="FF0000"/>
                </a:solidFill>
              </a:rPr>
              <a:t>:</a:t>
            </a:r>
          </a:p>
          <a:p>
            <a:pPr marL="0" indent="0">
              <a:buNone/>
            </a:pPr>
            <a:endParaRPr lang="es-ES" b="1" dirty="0">
              <a:solidFill>
                <a:srgbClr val="FF0000"/>
              </a:solidFill>
            </a:endParaRPr>
          </a:p>
          <a:p>
            <a:pPr marL="0" indent="0">
              <a:buNone/>
            </a:pPr>
            <a:endParaRPr lang="es-ES" b="1" dirty="0">
              <a:solidFill>
                <a:srgbClr val="FF0000"/>
              </a:solidFill>
            </a:endParaRPr>
          </a:p>
          <a:p>
            <a:pPr>
              <a:buFont typeface="Courier New" panose="02070309020205020404" pitchFamily="49" charset="0"/>
              <a:buChar char="o"/>
            </a:pPr>
            <a:r>
              <a:rPr lang="es-ES" b="1" dirty="0" smtClean="0">
                <a:solidFill>
                  <a:schemeClr val="tx1"/>
                </a:solidFill>
              </a:rPr>
              <a:t>CSMA NO-PERSISTENTE: </a:t>
            </a:r>
          </a:p>
          <a:p>
            <a:pPr>
              <a:buFont typeface="Courier New" panose="02070309020205020404" pitchFamily="49" charset="0"/>
              <a:buChar char="o"/>
            </a:pPr>
            <a:endParaRPr lang="es-ES" b="1" dirty="0" smtClean="0">
              <a:solidFill>
                <a:schemeClr val="tx1"/>
              </a:solidFill>
            </a:endParaRPr>
          </a:p>
          <a:p>
            <a:pPr marL="0" indent="0">
              <a:lnSpc>
                <a:spcPct val="150000"/>
              </a:lnSpc>
              <a:buNone/>
            </a:pPr>
            <a:r>
              <a:rPr lang="es-ES" sz="1800" dirty="0">
                <a:solidFill>
                  <a:schemeClr val="tx1"/>
                </a:solidFill>
              </a:rPr>
              <a:t>S</a:t>
            </a:r>
            <a:r>
              <a:rPr lang="es-ES" sz="1800" dirty="0" smtClean="0">
                <a:solidFill>
                  <a:schemeClr val="tx1"/>
                </a:solidFill>
              </a:rPr>
              <a:t>i </a:t>
            </a:r>
            <a:r>
              <a:rPr lang="es-ES" sz="1800" dirty="0">
                <a:solidFill>
                  <a:schemeClr val="tx1"/>
                </a:solidFill>
              </a:rPr>
              <a:t>el canal está ocupado espera un </a:t>
            </a:r>
            <a:r>
              <a:rPr lang="es-ES" sz="1800" dirty="0" smtClean="0">
                <a:solidFill>
                  <a:schemeClr val="tx1"/>
                </a:solidFill>
              </a:rPr>
              <a:t>tiempo</a:t>
            </a:r>
          </a:p>
          <a:p>
            <a:pPr marL="0" indent="0">
              <a:lnSpc>
                <a:spcPct val="150000"/>
              </a:lnSpc>
              <a:buNone/>
            </a:pPr>
            <a:r>
              <a:rPr lang="es-ES" sz="1800" dirty="0" smtClean="0">
                <a:solidFill>
                  <a:schemeClr val="tx1"/>
                </a:solidFill>
              </a:rPr>
              <a:t> </a:t>
            </a:r>
            <a:r>
              <a:rPr lang="es-ES" sz="1800" dirty="0">
                <a:solidFill>
                  <a:schemeClr val="tx1"/>
                </a:solidFill>
              </a:rPr>
              <a:t>aleatorio y vuelve a escuchar. Si </a:t>
            </a:r>
            <a:r>
              <a:rPr lang="es-ES" sz="1800" dirty="0" smtClean="0">
                <a:solidFill>
                  <a:schemeClr val="tx1"/>
                </a:solidFill>
              </a:rPr>
              <a:t>detecta</a:t>
            </a:r>
          </a:p>
          <a:p>
            <a:pPr marL="0" indent="0">
              <a:lnSpc>
                <a:spcPct val="150000"/>
              </a:lnSpc>
              <a:buNone/>
            </a:pPr>
            <a:r>
              <a:rPr lang="es-ES" sz="1800" dirty="0" smtClean="0">
                <a:solidFill>
                  <a:schemeClr val="tx1"/>
                </a:solidFill>
              </a:rPr>
              <a:t> </a:t>
            </a:r>
            <a:r>
              <a:rPr lang="es-ES" sz="1800" dirty="0">
                <a:solidFill>
                  <a:schemeClr val="tx1"/>
                </a:solidFill>
              </a:rPr>
              <a:t>libre el canal, emite inmediatamente</a:t>
            </a:r>
          </a:p>
          <a:p>
            <a:pPr>
              <a:buFont typeface="Courier New" panose="02070309020205020404" pitchFamily="49" charset="0"/>
              <a:buChar char="o"/>
            </a:pPr>
            <a:endParaRPr lang="es-ES" dirty="0" smtClean="0">
              <a:solidFill>
                <a:schemeClr val="tx1"/>
              </a:solidFill>
            </a:endParaRPr>
          </a:p>
          <a:p>
            <a:pPr>
              <a:buFont typeface="Courier New" panose="02070309020205020404" pitchFamily="49" charset="0"/>
              <a:buChar char="o"/>
            </a:pPr>
            <a:endParaRPr lang="es-ES" dirty="0" smtClean="0">
              <a:solidFill>
                <a:schemeClr val="tx1"/>
              </a:solidFill>
            </a:endParaRPr>
          </a:p>
          <a:p>
            <a:pPr>
              <a:buFont typeface="Courier New" panose="02070309020205020404" pitchFamily="49" charset="0"/>
              <a:buChar char="o"/>
            </a:pPr>
            <a:endParaRPr lang="es-ES" dirty="0" smtClean="0">
              <a:solidFill>
                <a:schemeClr val="tx1"/>
              </a:solidFill>
            </a:endParaRPr>
          </a:p>
          <a:p>
            <a:pPr>
              <a:buFont typeface="Courier New" panose="02070309020205020404" pitchFamily="49" charset="0"/>
              <a:buChar char="o"/>
            </a:pPr>
            <a:endParaRPr lang="es-ES" dirty="0">
              <a:solidFill>
                <a:schemeClr val="tx1"/>
              </a:solidFill>
            </a:endParaRPr>
          </a:p>
          <a:p>
            <a:pPr marL="0" indent="0">
              <a:buNone/>
            </a:pPr>
            <a:endParaRPr lang="es-ES" sz="1600" b="1" dirty="0">
              <a:solidFill>
                <a:schemeClr val="tx1"/>
              </a:solidFill>
              <a:ea typeface="Calibri" panose="020F0502020204030204" pitchFamily="34" charset="0"/>
              <a:cs typeface="Calibri" panose="020F0502020204030204" pitchFamily="34" charset="0"/>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321" y="2090541"/>
            <a:ext cx="4424599" cy="3316141"/>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316438264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4212" y="484093"/>
            <a:ext cx="10729652" cy="5998593"/>
          </a:xfrm>
        </p:spPr>
        <p:txBody>
          <a:bodyPr>
            <a:normAutofit/>
          </a:bodyPr>
          <a:lstStyle/>
          <a:p>
            <a:pPr marL="0" indent="0" algn="r">
              <a:buNone/>
            </a:pPr>
            <a:r>
              <a:rPr lang="es-ES" sz="1500" b="1" spc="50" dirty="0">
                <a:ln w="0"/>
                <a:solidFill>
                  <a:schemeClr val="bg2"/>
                </a:solidFill>
                <a:effectLst>
                  <a:innerShdw blurRad="63500" dist="50800" dir="13500000">
                    <a:srgbClr val="000000">
                      <a:alpha val="50000"/>
                    </a:srgbClr>
                  </a:innerShdw>
                </a:effectLst>
              </a:rPr>
              <a:t>MÉTODOS DEACCESO AL </a:t>
            </a:r>
            <a:r>
              <a:rPr lang="es-ES" sz="1500" b="1" spc="50" dirty="0" smtClean="0">
                <a:ln w="0"/>
                <a:solidFill>
                  <a:schemeClr val="bg2"/>
                </a:solidFill>
                <a:effectLst>
                  <a:innerShdw blurRad="63500" dist="50800" dir="13500000">
                    <a:srgbClr val="000000">
                      <a:alpha val="50000"/>
                    </a:srgbClr>
                  </a:innerShdw>
                </a:effectLst>
              </a:rPr>
              <a:t>MEDIO</a:t>
            </a:r>
          </a:p>
          <a:p>
            <a:pPr marL="0" indent="0">
              <a:buNone/>
            </a:pPr>
            <a:r>
              <a:rPr lang="es-ES" b="1" dirty="0" smtClean="0">
                <a:solidFill>
                  <a:srgbClr val="FF0000"/>
                </a:solidFill>
              </a:rPr>
              <a:t>MÉTODO </a:t>
            </a:r>
            <a:r>
              <a:rPr lang="es-ES" b="1" dirty="0">
                <a:solidFill>
                  <a:srgbClr val="FF0000"/>
                </a:solidFill>
              </a:rPr>
              <a:t>DE CONTENCIÓN</a:t>
            </a:r>
            <a:r>
              <a:rPr lang="es-ES" b="1" dirty="0" smtClean="0">
                <a:solidFill>
                  <a:srgbClr val="FF0000"/>
                </a:solidFill>
              </a:rPr>
              <a:t>:</a:t>
            </a:r>
          </a:p>
          <a:p>
            <a:pPr marL="0" indent="0">
              <a:buNone/>
            </a:pPr>
            <a:endParaRPr lang="es-ES" b="1" dirty="0">
              <a:solidFill>
                <a:srgbClr val="FF0000"/>
              </a:solidFill>
            </a:endParaRPr>
          </a:p>
          <a:p>
            <a:pPr marL="0" indent="0">
              <a:buNone/>
            </a:pPr>
            <a:endParaRPr lang="es-ES" b="1" dirty="0">
              <a:solidFill>
                <a:srgbClr val="FF0000"/>
              </a:solidFill>
            </a:endParaRPr>
          </a:p>
          <a:p>
            <a:pPr marL="0" indent="0">
              <a:buNone/>
            </a:pPr>
            <a:r>
              <a:rPr lang="es-ES" b="1" dirty="0" smtClean="0">
                <a:solidFill>
                  <a:schemeClr val="tx1"/>
                </a:solidFill>
              </a:rPr>
              <a:t>CSMA 1-PERSISTENTE: </a:t>
            </a:r>
          </a:p>
          <a:p>
            <a:pPr marL="0" indent="0">
              <a:buNone/>
            </a:pPr>
            <a:r>
              <a:rPr lang="es-ES" sz="1800" dirty="0">
                <a:solidFill>
                  <a:schemeClr val="tx1"/>
                </a:solidFill>
              </a:rPr>
              <a:t>C</a:t>
            </a:r>
            <a:r>
              <a:rPr lang="es-ES" sz="1800" dirty="0" smtClean="0">
                <a:solidFill>
                  <a:schemeClr val="tx1"/>
                </a:solidFill>
              </a:rPr>
              <a:t>on </a:t>
            </a:r>
            <a:r>
              <a:rPr lang="es-ES" sz="1800" dirty="0">
                <a:solidFill>
                  <a:schemeClr val="tx1"/>
                </a:solidFill>
              </a:rPr>
              <a:t>el canal ocupado, la estación </a:t>
            </a:r>
            <a:r>
              <a:rPr lang="es-ES" sz="1800" dirty="0" smtClean="0">
                <a:solidFill>
                  <a:schemeClr val="tx1"/>
                </a:solidFill>
              </a:rPr>
              <a:t>pasa</a:t>
            </a:r>
          </a:p>
          <a:p>
            <a:pPr marL="0" indent="0">
              <a:buNone/>
            </a:pPr>
            <a:r>
              <a:rPr lang="es-ES" sz="1800" dirty="0" smtClean="0">
                <a:solidFill>
                  <a:schemeClr val="tx1"/>
                </a:solidFill>
              </a:rPr>
              <a:t> </a:t>
            </a:r>
            <a:r>
              <a:rPr lang="es-ES" sz="1800" dirty="0">
                <a:solidFill>
                  <a:schemeClr val="tx1"/>
                </a:solidFill>
              </a:rPr>
              <a:t>a escuchar constantemente el canal, </a:t>
            </a:r>
            <a:r>
              <a:rPr lang="es-ES" sz="1800" dirty="0" smtClean="0">
                <a:solidFill>
                  <a:schemeClr val="tx1"/>
                </a:solidFill>
              </a:rPr>
              <a:t>sin</a:t>
            </a:r>
          </a:p>
          <a:p>
            <a:pPr marL="0" indent="0">
              <a:buNone/>
            </a:pPr>
            <a:r>
              <a:rPr lang="es-ES" sz="1800" dirty="0" smtClean="0">
                <a:solidFill>
                  <a:schemeClr val="tx1"/>
                </a:solidFill>
              </a:rPr>
              <a:t> </a:t>
            </a:r>
            <a:r>
              <a:rPr lang="es-ES" sz="1800" dirty="0">
                <a:solidFill>
                  <a:schemeClr val="tx1"/>
                </a:solidFill>
              </a:rPr>
              <a:t>esperar tiempo alguno. En cuanto lo </a:t>
            </a:r>
            <a:endParaRPr lang="es-ES" sz="1800" dirty="0" smtClean="0">
              <a:solidFill>
                <a:schemeClr val="tx1"/>
              </a:solidFill>
            </a:endParaRPr>
          </a:p>
          <a:p>
            <a:pPr marL="0" indent="0">
              <a:buNone/>
            </a:pPr>
            <a:r>
              <a:rPr lang="es-ES" sz="1800" dirty="0" smtClean="0">
                <a:solidFill>
                  <a:schemeClr val="tx1"/>
                </a:solidFill>
              </a:rPr>
              <a:t>detecta </a:t>
            </a:r>
            <a:r>
              <a:rPr lang="es-ES" sz="1800" dirty="0">
                <a:solidFill>
                  <a:schemeClr val="tx1"/>
                </a:solidFill>
              </a:rPr>
              <a:t>libre, emite. Puede ocurrir que, </a:t>
            </a:r>
            <a:endParaRPr lang="es-ES" sz="1800" dirty="0" smtClean="0">
              <a:solidFill>
                <a:schemeClr val="tx1"/>
              </a:solidFill>
            </a:endParaRPr>
          </a:p>
          <a:p>
            <a:pPr marL="0" indent="0">
              <a:buNone/>
            </a:pPr>
            <a:r>
              <a:rPr lang="es-ES" sz="1800" dirty="0" smtClean="0">
                <a:solidFill>
                  <a:schemeClr val="tx1"/>
                </a:solidFill>
              </a:rPr>
              <a:t>si </a:t>
            </a:r>
            <a:r>
              <a:rPr lang="es-ES" sz="1800" dirty="0">
                <a:solidFill>
                  <a:schemeClr val="tx1"/>
                </a:solidFill>
              </a:rPr>
              <a:t>durante un retardo de propagación o </a:t>
            </a:r>
            <a:endParaRPr lang="es-ES" sz="1800" dirty="0" smtClean="0">
              <a:solidFill>
                <a:schemeClr val="tx1"/>
              </a:solidFill>
            </a:endParaRPr>
          </a:p>
          <a:p>
            <a:pPr marL="0" indent="0">
              <a:buNone/>
            </a:pPr>
            <a:r>
              <a:rPr lang="es-ES" sz="1800" dirty="0" smtClean="0">
                <a:solidFill>
                  <a:schemeClr val="tx1"/>
                </a:solidFill>
              </a:rPr>
              <a:t>latencia </a:t>
            </a:r>
            <a:r>
              <a:rPr lang="es-ES" sz="1800" dirty="0">
                <a:solidFill>
                  <a:schemeClr val="tx1"/>
                </a:solidFill>
              </a:rPr>
              <a:t>de la red posterior a la emisión </a:t>
            </a:r>
            <a:endParaRPr lang="es-ES" sz="1800" dirty="0" smtClean="0">
              <a:solidFill>
                <a:schemeClr val="tx1"/>
              </a:solidFill>
            </a:endParaRPr>
          </a:p>
          <a:p>
            <a:pPr marL="0" indent="0">
              <a:buNone/>
            </a:pPr>
            <a:r>
              <a:rPr lang="es-ES" sz="1800" dirty="0" smtClean="0">
                <a:solidFill>
                  <a:schemeClr val="tx1"/>
                </a:solidFill>
              </a:rPr>
              <a:t>de </a:t>
            </a:r>
            <a:r>
              <a:rPr lang="es-ES" sz="1800" dirty="0">
                <a:solidFill>
                  <a:schemeClr val="tx1"/>
                </a:solidFill>
              </a:rPr>
              <a:t>la trama emitiera otra </a:t>
            </a:r>
            <a:r>
              <a:rPr lang="es-ES" sz="1800" dirty="0" smtClean="0">
                <a:solidFill>
                  <a:schemeClr val="tx1"/>
                </a:solidFill>
              </a:rPr>
              <a:t>estación</a:t>
            </a:r>
          </a:p>
          <a:p>
            <a:pPr marL="0" indent="0">
              <a:buNone/>
            </a:pPr>
            <a:r>
              <a:rPr lang="es-ES" sz="1800" dirty="0" smtClean="0">
                <a:solidFill>
                  <a:schemeClr val="tx1"/>
                </a:solidFill>
              </a:rPr>
              <a:t>se </a:t>
            </a:r>
            <a:r>
              <a:rPr lang="es-ES" sz="1800" dirty="0">
                <a:solidFill>
                  <a:schemeClr val="tx1"/>
                </a:solidFill>
              </a:rPr>
              <a:t>produciría una colisión (probabilidad 1).</a:t>
            </a:r>
            <a:endParaRPr lang="es-ES" sz="1800" b="1" dirty="0" smtClean="0">
              <a:solidFill>
                <a:schemeClr val="tx1"/>
              </a:solidFill>
            </a:endParaRPr>
          </a:p>
          <a:p>
            <a:pPr marL="0" indent="0" algn="r">
              <a:buNone/>
            </a:pPr>
            <a:endParaRPr lang="es-ES" b="1" spc="50" dirty="0" smtClean="0">
              <a:ln w="0"/>
              <a:solidFill>
                <a:schemeClr val="tx1"/>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578" y="1856096"/>
            <a:ext cx="4543509" cy="3658686"/>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13369895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4212" y="484094"/>
            <a:ext cx="10729652" cy="5733826"/>
          </a:xfrm>
        </p:spPr>
        <p:txBody>
          <a:bodyPr>
            <a:normAutofit/>
          </a:bodyPr>
          <a:lstStyle/>
          <a:p>
            <a:pPr marL="0" indent="0" algn="r">
              <a:buNone/>
            </a:pPr>
            <a:r>
              <a:rPr lang="es-ES" sz="1500" b="1" spc="50" dirty="0">
                <a:ln w="0"/>
                <a:solidFill>
                  <a:schemeClr val="bg2"/>
                </a:solidFill>
                <a:effectLst>
                  <a:innerShdw blurRad="63500" dist="50800" dir="13500000">
                    <a:srgbClr val="000000">
                      <a:alpha val="50000"/>
                    </a:srgbClr>
                  </a:innerShdw>
                </a:effectLst>
              </a:rPr>
              <a:t>MÉTODOS DEACCESO AL </a:t>
            </a:r>
            <a:r>
              <a:rPr lang="es-ES" sz="1500" b="1" spc="50" dirty="0" smtClean="0">
                <a:ln w="0"/>
                <a:solidFill>
                  <a:schemeClr val="bg2"/>
                </a:solidFill>
                <a:effectLst>
                  <a:innerShdw blurRad="63500" dist="50800" dir="13500000">
                    <a:srgbClr val="000000">
                      <a:alpha val="50000"/>
                    </a:srgbClr>
                  </a:innerShdw>
                </a:effectLst>
              </a:rPr>
              <a:t>MEDIO</a:t>
            </a:r>
          </a:p>
          <a:p>
            <a:pPr marL="0" indent="0">
              <a:buNone/>
            </a:pPr>
            <a:r>
              <a:rPr lang="es-ES" b="1" dirty="0">
                <a:solidFill>
                  <a:srgbClr val="FF0000"/>
                </a:solidFill>
              </a:rPr>
              <a:t>MÉTODO DE CONTENCIÓN:</a:t>
            </a:r>
          </a:p>
          <a:p>
            <a:pPr marL="0" indent="0">
              <a:buNone/>
            </a:pPr>
            <a:endParaRPr lang="es-ES" b="1" dirty="0" smtClean="0">
              <a:solidFill>
                <a:schemeClr val="tx1"/>
              </a:solidFill>
            </a:endParaRPr>
          </a:p>
          <a:p>
            <a:pPr marL="0" indent="0">
              <a:buNone/>
            </a:pPr>
            <a:r>
              <a:rPr lang="es-ES" b="1" dirty="0" smtClean="0">
                <a:solidFill>
                  <a:schemeClr val="tx1"/>
                </a:solidFill>
              </a:rPr>
              <a:t>CSMA P-PERSISTENTE: </a:t>
            </a:r>
          </a:p>
          <a:p>
            <a:pPr marL="0" indent="0">
              <a:buNone/>
            </a:pPr>
            <a:r>
              <a:rPr lang="es-ES" sz="1800" dirty="0">
                <a:solidFill>
                  <a:schemeClr val="tx1"/>
                </a:solidFill>
              </a:rPr>
              <a:t>D</a:t>
            </a:r>
            <a:r>
              <a:rPr lang="es-ES" sz="1800" dirty="0" smtClean="0">
                <a:solidFill>
                  <a:schemeClr val="tx1"/>
                </a:solidFill>
              </a:rPr>
              <a:t>espués </a:t>
            </a:r>
            <a:r>
              <a:rPr lang="es-ES" sz="1800" dirty="0">
                <a:solidFill>
                  <a:schemeClr val="tx1"/>
                </a:solidFill>
              </a:rPr>
              <a:t>de encontrar el canal ocupado</a:t>
            </a:r>
            <a:r>
              <a:rPr lang="es-ES" sz="1800" dirty="0" smtClean="0">
                <a:solidFill>
                  <a:schemeClr val="tx1"/>
                </a:solidFill>
              </a:rPr>
              <a:t>,</a:t>
            </a:r>
          </a:p>
          <a:p>
            <a:pPr marL="0" indent="0">
              <a:buNone/>
            </a:pPr>
            <a:r>
              <a:rPr lang="es-ES" sz="1800" dirty="0" smtClean="0">
                <a:solidFill>
                  <a:schemeClr val="tx1"/>
                </a:solidFill>
              </a:rPr>
              <a:t> </a:t>
            </a:r>
            <a:r>
              <a:rPr lang="es-ES" sz="1800" dirty="0">
                <a:solidFill>
                  <a:schemeClr val="tx1"/>
                </a:solidFill>
              </a:rPr>
              <a:t>y quedarse escuchando hasta </a:t>
            </a:r>
            <a:r>
              <a:rPr lang="es-ES" sz="1800" dirty="0" smtClean="0">
                <a:solidFill>
                  <a:schemeClr val="tx1"/>
                </a:solidFill>
              </a:rPr>
              <a:t>encontrarlo</a:t>
            </a:r>
          </a:p>
          <a:p>
            <a:pPr marL="0" indent="0">
              <a:buNone/>
            </a:pPr>
            <a:r>
              <a:rPr lang="es-ES" sz="1800" dirty="0" smtClean="0">
                <a:solidFill>
                  <a:schemeClr val="tx1"/>
                </a:solidFill>
              </a:rPr>
              <a:t> </a:t>
            </a:r>
            <a:r>
              <a:rPr lang="es-ES" sz="1800" dirty="0">
                <a:solidFill>
                  <a:schemeClr val="tx1"/>
                </a:solidFill>
              </a:rPr>
              <a:t>libre, la estación decide si emite. Para ello </a:t>
            </a:r>
            <a:endParaRPr lang="es-ES" sz="1800" dirty="0" smtClean="0">
              <a:solidFill>
                <a:schemeClr val="tx1"/>
              </a:solidFill>
            </a:endParaRPr>
          </a:p>
          <a:p>
            <a:pPr marL="0" indent="0">
              <a:buNone/>
            </a:pPr>
            <a:r>
              <a:rPr lang="es-ES" sz="1800" dirty="0" smtClean="0">
                <a:solidFill>
                  <a:schemeClr val="tx1"/>
                </a:solidFill>
              </a:rPr>
              <a:t>ejecuta </a:t>
            </a:r>
            <a:r>
              <a:rPr lang="es-ES" sz="1800" dirty="0">
                <a:solidFill>
                  <a:schemeClr val="tx1"/>
                </a:solidFill>
              </a:rPr>
              <a:t>un algoritmo o programa que dará </a:t>
            </a:r>
            <a:endParaRPr lang="es-ES" sz="1800" dirty="0" smtClean="0">
              <a:solidFill>
                <a:schemeClr val="tx1"/>
              </a:solidFill>
            </a:endParaRPr>
          </a:p>
          <a:p>
            <a:pPr marL="0" indent="0">
              <a:buNone/>
            </a:pPr>
            <a:r>
              <a:rPr lang="es-ES" sz="1800" dirty="0" smtClean="0">
                <a:solidFill>
                  <a:schemeClr val="tx1"/>
                </a:solidFill>
              </a:rPr>
              <a:t>orden </a:t>
            </a:r>
            <a:r>
              <a:rPr lang="es-ES" sz="1800" dirty="0">
                <a:solidFill>
                  <a:schemeClr val="tx1"/>
                </a:solidFill>
              </a:rPr>
              <a:t>de transmitir con una probabilidad </a:t>
            </a:r>
            <a:r>
              <a:rPr lang="es-ES" sz="1800" dirty="0" smtClean="0">
                <a:solidFill>
                  <a:schemeClr val="tx1"/>
                </a:solidFill>
              </a:rPr>
              <a:t>p</a:t>
            </a:r>
          </a:p>
          <a:p>
            <a:pPr marL="0" indent="0">
              <a:buNone/>
            </a:pPr>
            <a:r>
              <a:rPr lang="es-ES" sz="1800" dirty="0" smtClean="0">
                <a:solidFill>
                  <a:schemeClr val="tx1"/>
                </a:solidFill>
              </a:rPr>
              <a:t> </a:t>
            </a:r>
            <a:r>
              <a:rPr lang="es-ES" sz="1800" dirty="0">
                <a:solidFill>
                  <a:schemeClr val="tx1"/>
                </a:solidFill>
              </a:rPr>
              <a:t>o de permanecer a la espera (probabilidad (1-p</a:t>
            </a:r>
            <a:r>
              <a:rPr lang="es-ES" sz="1800" dirty="0" smtClean="0">
                <a:solidFill>
                  <a:schemeClr val="tx1"/>
                </a:solidFill>
              </a:rPr>
              <a:t>))</a:t>
            </a:r>
          </a:p>
          <a:p>
            <a:pPr marL="0" indent="0">
              <a:buNone/>
            </a:pPr>
            <a:r>
              <a:rPr lang="es-ES" sz="1800" dirty="0" smtClean="0">
                <a:solidFill>
                  <a:schemeClr val="tx1"/>
                </a:solidFill>
              </a:rPr>
              <a:t>. </a:t>
            </a:r>
            <a:r>
              <a:rPr lang="es-ES" sz="1800" dirty="0">
                <a:solidFill>
                  <a:schemeClr val="tx1"/>
                </a:solidFill>
              </a:rPr>
              <a:t>Si no transmitiera, en la siguiente ranura o división </a:t>
            </a:r>
            <a:endParaRPr lang="es-ES" sz="1800" dirty="0" smtClean="0">
              <a:solidFill>
                <a:schemeClr val="tx1"/>
              </a:solidFill>
            </a:endParaRPr>
          </a:p>
          <a:p>
            <a:pPr marL="0" indent="0">
              <a:buNone/>
            </a:pPr>
            <a:r>
              <a:rPr lang="es-ES" sz="1800" dirty="0" smtClean="0">
                <a:solidFill>
                  <a:schemeClr val="tx1"/>
                </a:solidFill>
              </a:rPr>
              <a:t>de </a:t>
            </a:r>
            <a:r>
              <a:rPr lang="es-ES" sz="1800" dirty="0">
                <a:solidFill>
                  <a:schemeClr val="tx1"/>
                </a:solidFill>
              </a:rPr>
              <a:t>tiempo volvería a ejecutar el mismo algoritmo. </a:t>
            </a:r>
            <a:endParaRPr lang="es-ES" sz="1800" dirty="0" smtClean="0">
              <a:solidFill>
                <a:schemeClr val="tx1"/>
              </a:solidFill>
            </a:endParaRPr>
          </a:p>
          <a:p>
            <a:pPr marL="0" indent="0">
              <a:buNone/>
            </a:pPr>
            <a:r>
              <a:rPr lang="es-ES" sz="1800" dirty="0" smtClean="0">
                <a:solidFill>
                  <a:schemeClr val="tx1"/>
                </a:solidFill>
              </a:rPr>
              <a:t>Así </a:t>
            </a:r>
            <a:r>
              <a:rPr lang="es-ES" sz="1800" dirty="0">
                <a:solidFill>
                  <a:schemeClr val="tx1"/>
                </a:solidFill>
              </a:rPr>
              <a:t>hasta transmitir. De esta forma se reduce el </a:t>
            </a:r>
            <a:endParaRPr lang="es-ES" sz="1800" dirty="0" smtClean="0">
              <a:solidFill>
                <a:schemeClr val="tx1"/>
              </a:solidFill>
            </a:endParaRPr>
          </a:p>
          <a:p>
            <a:pPr marL="0" indent="0">
              <a:buNone/>
            </a:pPr>
            <a:r>
              <a:rPr lang="es-ES" sz="1800" dirty="0" smtClean="0">
                <a:solidFill>
                  <a:schemeClr val="tx1"/>
                </a:solidFill>
              </a:rPr>
              <a:t>número </a:t>
            </a:r>
            <a:r>
              <a:rPr lang="es-ES" sz="1800" dirty="0">
                <a:solidFill>
                  <a:schemeClr val="tx1"/>
                </a:solidFill>
              </a:rPr>
              <a:t>de </a:t>
            </a:r>
            <a:r>
              <a:rPr lang="es-ES" sz="1800" dirty="0" smtClean="0">
                <a:solidFill>
                  <a:schemeClr val="tx1"/>
                </a:solidFill>
              </a:rPr>
              <a:t>colisiones</a:t>
            </a:r>
            <a:endParaRPr lang="es-ES" sz="1800" b="1" spc="50" dirty="0">
              <a:ln w="0"/>
              <a:solidFill>
                <a:schemeClr val="bg2"/>
              </a:solidFill>
              <a:effectLst>
                <a:innerShdw blurRad="63500" dist="50800" dir="13500000">
                  <a:srgbClr val="000000">
                    <a:alpha val="50000"/>
                  </a:srgbClr>
                </a:innerShdw>
              </a:effectLst>
            </a:endParaRPr>
          </a:p>
          <a:p>
            <a:pPr marL="0" indent="0" algn="r">
              <a:buNone/>
            </a:pPr>
            <a:endParaRPr lang="es-ES" sz="1500" b="1" spc="50" dirty="0">
              <a:ln w="0"/>
              <a:solidFill>
                <a:schemeClr val="bg2"/>
              </a:solidFill>
              <a:effectLst>
                <a:innerShdw blurRad="63500" dist="50800" dir="13500000">
                  <a:srgbClr val="000000">
                    <a:alpha val="50000"/>
                  </a:srgbClr>
                </a:innerShdw>
              </a:effectLst>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169" y="1432410"/>
            <a:ext cx="4300445" cy="3985751"/>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23216310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3291" y="311727"/>
            <a:ext cx="11315700" cy="6161809"/>
          </a:xfrm>
        </p:spPr>
        <p:txBody>
          <a:bodyPr>
            <a:normAutofit/>
          </a:bodyPr>
          <a:lstStyle/>
          <a:p>
            <a:pPr marL="0" indent="0" algn="r">
              <a:buNone/>
            </a:pPr>
            <a:r>
              <a:rPr lang="es-ES" sz="1500" b="1" spc="50" dirty="0">
                <a:ln w="0"/>
                <a:solidFill>
                  <a:schemeClr val="bg2"/>
                </a:solidFill>
                <a:effectLst>
                  <a:innerShdw blurRad="63500" dist="50800" dir="13500000">
                    <a:srgbClr val="000000">
                      <a:alpha val="50000"/>
                    </a:srgbClr>
                  </a:innerShdw>
                </a:effectLst>
              </a:rPr>
              <a:t>MÉTODOS DEACCESO AL MEDIO</a:t>
            </a:r>
          </a:p>
          <a:p>
            <a:pPr marL="0" indent="0">
              <a:buNone/>
            </a:pPr>
            <a:r>
              <a:rPr lang="es-ES" sz="3200" b="1" dirty="0">
                <a:solidFill>
                  <a:srgbClr val="FF0000"/>
                </a:solidFill>
              </a:rPr>
              <a:t>MÉTODO DE CONTENCIÓN</a:t>
            </a:r>
            <a:r>
              <a:rPr lang="es-ES" sz="3200" b="1" dirty="0" smtClean="0">
                <a:solidFill>
                  <a:srgbClr val="FF0000"/>
                </a:solidFill>
              </a:rPr>
              <a:t>:</a:t>
            </a:r>
            <a:endParaRPr lang="es-ES" b="1" dirty="0" smtClean="0">
              <a:solidFill>
                <a:schemeClr val="tx1"/>
              </a:solidFill>
            </a:endParaRPr>
          </a:p>
          <a:p>
            <a:pPr marL="0" indent="0">
              <a:buNone/>
            </a:pPr>
            <a:r>
              <a:rPr lang="es-ES" b="1" dirty="0" smtClean="0">
                <a:solidFill>
                  <a:schemeClr val="tx1"/>
                </a:solidFill>
              </a:rPr>
              <a:t>VENTAJAS:</a:t>
            </a:r>
          </a:p>
          <a:p>
            <a:pPr>
              <a:buFont typeface="Courier New" panose="02070309020205020404" pitchFamily="49" charset="0"/>
              <a:buChar char="o"/>
            </a:pPr>
            <a:r>
              <a:rPr lang="es-ES" sz="1800" dirty="0" smtClean="0">
                <a:solidFill>
                  <a:schemeClr val="tx1"/>
                </a:solidFill>
              </a:rPr>
              <a:t>La detección de colisiones en redes LAN cableadas es fácil</a:t>
            </a:r>
          </a:p>
          <a:p>
            <a:pPr>
              <a:buFont typeface="Courier New" panose="02070309020205020404" pitchFamily="49" charset="0"/>
              <a:buChar char="o"/>
            </a:pPr>
            <a:r>
              <a:rPr lang="es-ES" sz="1800" dirty="0" smtClean="0">
                <a:solidFill>
                  <a:schemeClr val="tx1"/>
                </a:solidFill>
              </a:rPr>
              <a:t>El tiempo medio necesario para detectar una colisión es relativamente bajo</a:t>
            </a:r>
          </a:p>
          <a:p>
            <a:pPr>
              <a:buFont typeface="Courier New" panose="02070309020205020404" pitchFamily="49" charset="0"/>
              <a:buChar char="o"/>
            </a:pPr>
            <a:r>
              <a:rPr lang="es-ES" sz="1800" dirty="0" smtClean="0">
                <a:solidFill>
                  <a:schemeClr val="tx1"/>
                </a:solidFill>
              </a:rPr>
              <a:t>Puede ser empleado en sistema de control de procesos continuos si la carga de trafico de la red es baja (inferior al 20%)</a:t>
            </a:r>
          </a:p>
          <a:p>
            <a:pPr>
              <a:buFont typeface="Courier New" panose="02070309020205020404" pitchFamily="49" charset="0"/>
              <a:buChar char="o"/>
            </a:pPr>
            <a:r>
              <a:rPr lang="es-ES" sz="1800" dirty="0" smtClean="0">
                <a:solidFill>
                  <a:schemeClr val="tx1"/>
                </a:solidFill>
              </a:rPr>
              <a:t>Ofrece un rendimiento mayor en especial cuando existen pocas colisiones</a:t>
            </a:r>
            <a:endParaRPr lang="es-ES" sz="1800" dirty="0">
              <a:solidFill>
                <a:schemeClr val="tx1"/>
              </a:solidFill>
            </a:endParaRPr>
          </a:p>
          <a:p>
            <a:pPr marL="0" indent="0">
              <a:buNone/>
            </a:pPr>
            <a:endParaRPr lang="es-ES" b="1" dirty="0" smtClean="0">
              <a:solidFill>
                <a:schemeClr val="tx1"/>
              </a:solidFill>
            </a:endParaRPr>
          </a:p>
          <a:p>
            <a:pPr marL="0" indent="0">
              <a:buNone/>
            </a:pPr>
            <a:r>
              <a:rPr lang="es-ES" b="1" dirty="0" smtClean="0">
                <a:solidFill>
                  <a:schemeClr val="tx1"/>
                </a:solidFill>
              </a:rPr>
              <a:t>DESVENTAJAS</a:t>
            </a:r>
          </a:p>
          <a:p>
            <a:pPr>
              <a:buFont typeface="Courier New" panose="02070309020205020404" pitchFamily="49" charset="0"/>
              <a:buChar char="o"/>
            </a:pPr>
            <a:r>
              <a:rPr lang="es-ES" sz="1800" dirty="0" smtClean="0">
                <a:solidFill>
                  <a:schemeClr val="tx1"/>
                </a:solidFill>
              </a:rPr>
              <a:t>No es posible garantizar un  tiempo máximo finito para el acceso de las tramas al canal de comunicación ( no adecuado para las aplicaciones en tiempo real)</a:t>
            </a:r>
          </a:p>
          <a:p>
            <a:pPr>
              <a:buFont typeface="Courier New" panose="02070309020205020404" pitchFamily="49" charset="0"/>
              <a:buChar char="o"/>
            </a:pPr>
            <a:r>
              <a:rPr lang="es-ES" sz="1800" dirty="0" smtClean="0">
                <a:solidFill>
                  <a:schemeClr val="tx1"/>
                </a:solidFill>
              </a:rPr>
              <a:t>Normalmente las redes CSMA/CD don de tipo </a:t>
            </a:r>
            <a:r>
              <a:rPr lang="es-ES" sz="1800" dirty="0" err="1" smtClean="0">
                <a:solidFill>
                  <a:schemeClr val="tx1"/>
                </a:solidFill>
              </a:rPr>
              <a:t>half</a:t>
            </a:r>
            <a:r>
              <a:rPr lang="es-ES" sz="1800" dirty="0" smtClean="0">
                <a:solidFill>
                  <a:schemeClr val="tx1"/>
                </a:solidFill>
              </a:rPr>
              <a:t>-dúplex lo que significa que mientras una estación envía información es incapaz de escuchar el trafico existente</a:t>
            </a:r>
          </a:p>
          <a:p>
            <a:pPr>
              <a:buFont typeface="Courier New" panose="02070309020205020404" pitchFamily="49" charset="0"/>
              <a:buChar char="o"/>
            </a:pPr>
            <a:r>
              <a:rPr lang="es-ES" sz="1800" dirty="0" smtClean="0">
                <a:solidFill>
                  <a:schemeClr val="tx1"/>
                </a:solidFill>
              </a:rPr>
              <a:t>Problemática en redes inalámbricas </a:t>
            </a:r>
            <a:endParaRPr lang="es-ES" sz="1800" dirty="0">
              <a:solidFill>
                <a:schemeClr val="tx1"/>
              </a:solidFill>
            </a:endParaRPr>
          </a:p>
        </p:txBody>
      </p:sp>
    </p:spTree>
    <p:extLst>
      <p:ext uri="{BB962C8B-B14F-4D97-AF65-F5344CB8AC3E}">
        <p14:creationId xmlns:p14="http://schemas.microsoft.com/office/powerpoint/2010/main" val="329424711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4212" y="232012"/>
            <a:ext cx="10880870" cy="6251916"/>
          </a:xfrm>
        </p:spPr>
        <p:txBody>
          <a:bodyPr>
            <a:normAutofit fontScale="92500" lnSpcReduction="10000"/>
          </a:bodyPr>
          <a:lstStyle/>
          <a:p>
            <a:pPr marL="0" indent="0" algn="r">
              <a:buNone/>
            </a:pPr>
            <a:r>
              <a:rPr lang="es-ES" sz="1500" b="1" spc="50" dirty="0">
                <a:ln w="0"/>
                <a:solidFill>
                  <a:schemeClr val="bg2"/>
                </a:solidFill>
                <a:effectLst>
                  <a:innerShdw blurRad="63500" dist="50800" dir="13500000">
                    <a:srgbClr val="000000">
                      <a:alpha val="50000"/>
                    </a:srgbClr>
                  </a:innerShdw>
                </a:effectLst>
              </a:rPr>
              <a:t>MÉTODOS DEACCESO AL MEDIO</a:t>
            </a:r>
          </a:p>
          <a:p>
            <a:pPr marL="0" indent="0">
              <a:buNone/>
            </a:pPr>
            <a:r>
              <a:rPr lang="es-ES" sz="2400" b="1" dirty="0" smtClean="0">
                <a:solidFill>
                  <a:srgbClr val="FF0000"/>
                </a:solidFill>
              </a:rPr>
              <a:t>METODO </a:t>
            </a:r>
            <a:r>
              <a:rPr lang="es-ES" sz="2400" b="1" dirty="0">
                <a:solidFill>
                  <a:srgbClr val="FF0000"/>
                </a:solidFill>
              </a:rPr>
              <a:t>DE ACCESO DE </a:t>
            </a:r>
            <a:r>
              <a:rPr lang="es-ES" sz="2400" b="1" dirty="0" smtClean="0">
                <a:solidFill>
                  <a:srgbClr val="FF0000"/>
                </a:solidFill>
              </a:rPr>
              <a:t>RESERVA</a:t>
            </a:r>
          </a:p>
          <a:p>
            <a:pPr marL="0" indent="0">
              <a:buNone/>
            </a:pPr>
            <a:endParaRPr lang="es-ES" sz="2400" b="1" dirty="0" smtClean="0">
              <a:solidFill>
                <a:srgbClr val="FF0000"/>
              </a:solidFill>
            </a:endParaRPr>
          </a:p>
          <a:p>
            <a:pPr marL="0" indent="0">
              <a:buNone/>
            </a:pPr>
            <a:r>
              <a:rPr lang="es-ES" sz="2400" b="1" dirty="0" smtClean="0">
                <a:solidFill>
                  <a:schemeClr val="tx1"/>
                </a:solidFill>
              </a:rPr>
              <a:t>PASE DE TESTIGO:</a:t>
            </a:r>
          </a:p>
          <a:p>
            <a:pPr marL="0" indent="0">
              <a:buNone/>
            </a:pPr>
            <a:r>
              <a:rPr lang="es-ES" sz="2100" dirty="0">
                <a:solidFill>
                  <a:schemeClr val="tx1"/>
                </a:solidFill>
              </a:rPr>
              <a:t>Este método consiste en la reserva de </a:t>
            </a:r>
            <a:r>
              <a:rPr lang="es-ES" sz="2100" dirty="0" smtClean="0">
                <a:solidFill>
                  <a:schemeClr val="tx1"/>
                </a:solidFill>
              </a:rPr>
              <a:t>un</a:t>
            </a:r>
          </a:p>
          <a:p>
            <a:pPr marL="0" indent="0">
              <a:buNone/>
            </a:pPr>
            <a:r>
              <a:rPr lang="es-ES" sz="2100" dirty="0" smtClean="0">
                <a:solidFill>
                  <a:schemeClr val="tx1"/>
                </a:solidFill>
              </a:rPr>
              <a:t> </a:t>
            </a:r>
            <a:r>
              <a:rPr lang="es-ES" sz="2100" dirty="0">
                <a:solidFill>
                  <a:schemeClr val="tx1"/>
                </a:solidFill>
              </a:rPr>
              <a:t>espacio para transmitir, lo cual </a:t>
            </a:r>
            <a:r>
              <a:rPr lang="es-ES" sz="2100" dirty="0" smtClean="0">
                <a:solidFill>
                  <a:schemeClr val="tx1"/>
                </a:solidFill>
              </a:rPr>
              <a:t>puede</a:t>
            </a:r>
          </a:p>
          <a:p>
            <a:pPr marL="0" indent="0">
              <a:buNone/>
            </a:pPr>
            <a:r>
              <a:rPr lang="es-ES" sz="2100" dirty="0" smtClean="0">
                <a:solidFill>
                  <a:schemeClr val="tx1"/>
                </a:solidFill>
              </a:rPr>
              <a:t> </a:t>
            </a:r>
            <a:r>
              <a:rPr lang="es-ES" sz="2100" dirty="0">
                <a:solidFill>
                  <a:schemeClr val="tx1"/>
                </a:solidFill>
              </a:rPr>
              <a:t>funcionar a través de un nodo </a:t>
            </a:r>
            <a:r>
              <a:rPr lang="es-ES" sz="2100" dirty="0" smtClean="0">
                <a:solidFill>
                  <a:schemeClr val="tx1"/>
                </a:solidFill>
              </a:rPr>
              <a:t>central</a:t>
            </a:r>
          </a:p>
          <a:p>
            <a:pPr marL="0" indent="0">
              <a:buNone/>
            </a:pPr>
            <a:r>
              <a:rPr lang="es-ES" sz="2100" dirty="0" smtClean="0">
                <a:solidFill>
                  <a:schemeClr val="tx1"/>
                </a:solidFill>
              </a:rPr>
              <a:t> </a:t>
            </a:r>
            <a:r>
              <a:rPr lang="es-ES" sz="2100" dirty="0">
                <a:solidFill>
                  <a:schemeClr val="tx1"/>
                </a:solidFill>
              </a:rPr>
              <a:t>que es quien se encarga de conceder </a:t>
            </a:r>
            <a:endParaRPr lang="es-ES" sz="2100" dirty="0" smtClean="0">
              <a:solidFill>
                <a:schemeClr val="tx1"/>
              </a:solidFill>
            </a:endParaRPr>
          </a:p>
          <a:p>
            <a:pPr marL="0" indent="0">
              <a:buNone/>
            </a:pPr>
            <a:r>
              <a:rPr lang="es-ES" sz="2100" dirty="0" smtClean="0">
                <a:solidFill>
                  <a:schemeClr val="tx1"/>
                </a:solidFill>
              </a:rPr>
              <a:t>el </a:t>
            </a:r>
            <a:r>
              <a:rPr lang="es-ES" sz="2100" dirty="0">
                <a:solidFill>
                  <a:schemeClr val="tx1"/>
                </a:solidFill>
              </a:rPr>
              <a:t>permiso para transmitir dependiendo </a:t>
            </a:r>
            <a:endParaRPr lang="es-ES" sz="2100" dirty="0" smtClean="0">
              <a:solidFill>
                <a:schemeClr val="tx1"/>
              </a:solidFill>
            </a:endParaRPr>
          </a:p>
          <a:p>
            <a:pPr marL="0" indent="0">
              <a:buNone/>
            </a:pPr>
            <a:r>
              <a:rPr lang="es-ES" sz="2100" dirty="0" smtClean="0">
                <a:solidFill>
                  <a:schemeClr val="tx1"/>
                </a:solidFill>
              </a:rPr>
              <a:t>de </a:t>
            </a:r>
            <a:r>
              <a:rPr lang="es-ES" sz="2100" dirty="0">
                <a:solidFill>
                  <a:schemeClr val="tx1"/>
                </a:solidFill>
              </a:rPr>
              <a:t>las peticiones recibidas o por reservas </a:t>
            </a:r>
            <a:endParaRPr lang="es-ES" sz="2100" dirty="0" smtClean="0">
              <a:solidFill>
                <a:schemeClr val="tx1"/>
              </a:solidFill>
            </a:endParaRPr>
          </a:p>
          <a:p>
            <a:pPr marL="0" indent="0">
              <a:buNone/>
            </a:pPr>
            <a:r>
              <a:rPr lang="es-ES" sz="2100" dirty="0" smtClean="0">
                <a:solidFill>
                  <a:schemeClr val="tx1"/>
                </a:solidFill>
              </a:rPr>
              <a:t>distribuidas </a:t>
            </a:r>
            <a:r>
              <a:rPr lang="es-ES" sz="2100" dirty="0">
                <a:solidFill>
                  <a:schemeClr val="tx1"/>
                </a:solidFill>
              </a:rPr>
              <a:t>donde existe un mecanismo </a:t>
            </a:r>
            <a:endParaRPr lang="es-ES" sz="2100" dirty="0" smtClean="0">
              <a:solidFill>
                <a:schemeClr val="tx1"/>
              </a:solidFill>
            </a:endParaRPr>
          </a:p>
          <a:p>
            <a:pPr marL="0" indent="0">
              <a:buNone/>
            </a:pPr>
            <a:r>
              <a:rPr lang="es-ES" sz="2100" dirty="0" smtClean="0">
                <a:solidFill>
                  <a:schemeClr val="tx1"/>
                </a:solidFill>
              </a:rPr>
              <a:t>por </a:t>
            </a:r>
            <a:r>
              <a:rPr lang="es-ES" sz="2100" dirty="0">
                <a:solidFill>
                  <a:schemeClr val="tx1"/>
                </a:solidFill>
              </a:rPr>
              <a:t>el que cada nodo sabe </a:t>
            </a:r>
            <a:r>
              <a:rPr lang="es-ES" sz="2100" dirty="0" smtClean="0">
                <a:solidFill>
                  <a:schemeClr val="tx1"/>
                </a:solidFill>
              </a:rPr>
              <a:t>cuándo puede</a:t>
            </a:r>
          </a:p>
          <a:p>
            <a:pPr marL="0" indent="0">
              <a:buNone/>
            </a:pPr>
            <a:r>
              <a:rPr lang="es-ES" sz="2100" dirty="0" smtClean="0">
                <a:solidFill>
                  <a:schemeClr val="tx1"/>
                </a:solidFill>
              </a:rPr>
              <a:t> </a:t>
            </a:r>
            <a:r>
              <a:rPr lang="es-ES" sz="2100" dirty="0">
                <a:solidFill>
                  <a:schemeClr val="tx1"/>
                </a:solidFill>
              </a:rPr>
              <a:t>transmitir. En este sentido no van a existir colisiones</a:t>
            </a:r>
            <a:r>
              <a:rPr lang="es-ES" sz="2100" dirty="0" smtClean="0">
                <a:solidFill>
                  <a:schemeClr val="tx1"/>
                </a:solidFill>
              </a:rPr>
              <a:t>.</a:t>
            </a:r>
          </a:p>
          <a:p>
            <a:pPr marL="0" indent="0">
              <a:buNone/>
            </a:pPr>
            <a:r>
              <a:rPr lang="es-ES" sz="2100" b="1" dirty="0" smtClean="0">
                <a:solidFill>
                  <a:schemeClr val="tx1"/>
                </a:solidFill>
              </a:rPr>
              <a:t>SE DIVIDE EN TRES:</a:t>
            </a:r>
          </a:p>
          <a:p>
            <a:pPr>
              <a:buFont typeface="Courier New" panose="02070309020205020404" pitchFamily="49" charset="0"/>
              <a:buChar char="o"/>
            </a:pPr>
            <a:r>
              <a:rPr lang="es-ES" sz="2100" dirty="0">
                <a:solidFill>
                  <a:schemeClr val="tx1"/>
                </a:solidFill>
              </a:rPr>
              <a:t>Pase de testigo (</a:t>
            </a:r>
            <a:r>
              <a:rPr lang="es-ES" sz="2100" dirty="0" err="1">
                <a:solidFill>
                  <a:schemeClr val="tx1"/>
                </a:solidFill>
              </a:rPr>
              <a:t>Token</a:t>
            </a:r>
            <a:r>
              <a:rPr lang="es-ES" sz="2100" dirty="0">
                <a:solidFill>
                  <a:schemeClr val="tx1"/>
                </a:solidFill>
              </a:rPr>
              <a:t>-Pass): </a:t>
            </a:r>
          </a:p>
          <a:p>
            <a:pPr>
              <a:buFont typeface="Courier New" panose="02070309020205020404" pitchFamily="49" charset="0"/>
              <a:buChar char="o"/>
            </a:pPr>
            <a:r>
              <a:rPr lang="es-ES" sz="2100" dirty="0">
                <a:solidFill>
                  <a:schemeClr val="tx1"/>
                </a:solidFill>
              </a:rPr>
              <a:t>Pase de testigo en bus (</a:t>
            </a:r>
            <a:r>
              <a:rPr lang="es-ES" sz="2100" dirty="0" err="1">
                <a:solidFill>
                  <a:schemeClr val="tx1"/>
                </a:solidFill>
              </a:rPr>
              <a:t>Token</a:t>
            </a:r>
            <a:r>
              <a:rPr lang="es-ES" sz="2100" dirty="0">
                <a:solidFill>
                  <a:schemeClr val="tx1"/>
                </a:solidFill>
              </a:rPr>
              <a:t>-Bus): </a:t>
            </a:r>
          </a:p>
          <a:p>
            <a:pPr>
              <a:buFont typeface="Courier New" panose="02070309020205020404" pitchFamily="49" charset="0"/>
              <a:buChar char="o"/>
            </a:pPr>
            <a:r>
              <a:rPr lang="es-ES" sz="2100" dirty="0">
                <a:solidFill>
                  <a:schemeClr val="tx1"/>
                </a:solidFill>
              </a:rPr>
              <a:t>Pase de testigo en anillo (</a:t>
            </a:r>
            <a:r>
              <a:rPr lang="es-ES" sz="2100" dirty="0" err="1">
                <a:solidFill>
                  <a:schemeClr val="tx1"/>
                </a:solidFill>
              </a:rPr>
              <a:t>Token</a:t>
            </a:r>
            <a:r>
              <a:rPr lang="es-ES" sz="2100" dirty="0">
                <a:solidFill>
                  <a:schemeClr val="tx1"/>
                </a:solidFill>
              </a:rPr>
              <a:t>-Ring): </a:t>
            </a:r>
          </a:p>
          <a:p>
            <a:pPr marL="0" indent="0">
              <a:buNone/>
            </a:pPr>
            <a:endParaRPr lang="es-ES" b="1" dirty="0">
              <a:solidFill>
                <a:schemeClr val="tx1"/>
              </a:solidFill>
            </a:endParaRPr>
          </a:p>
          <a:p>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400" y="1776844"/>
            <a:ext cx="4663572" cy="3241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22501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rotWithShape="1">
          <a:blip r:embed="rId2" cstate="print"/>
          <a:srcRect t="6286"/>
          <a:stretch/>
        </p:blipFill>
        <p:spPr bwMode="auto">
          <a:xfrm>
            <a:off x="1924663" y="1101099"/>
            <a:ext cx="7537393" cy="5612988"/>
          </a:xfrm>
          <a:prstGeom prst="rect">
            <a:avLst/>
          </a:prstGeom>
          <a:noFill/>
          <a:ln w="9525">
            <a:noFill/>
            <a:miter lim="800000"/>
            <a:headEnd/>
            <a:tailEnd/>
          </a:ln>
        </p:spPr>
      </p:pic>
      <p:sp>
        <p:nvSpPr>
          <p:cNvPr id="7"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5" name="CuadroTexto 4"/>
          <p:cNvSpPr txBox="1"/>
          <p:nvPr/>
        </p:nvSpPr>
        <p:spPr>
          <a:xfrm>
            <a:off x="4281417" y="547996"/>
            <a:ext cx="2724501" cy="400110"/>
          </a:xfrm>
          <a:prstGeom prst="rect">
            <a:avLst/>
          </a:prstGeom>
          <a:noFill/>
        </p:spPr>
        <p:txBody>
          <a:bodyPr wrap="square" rtlCol="0">
            <a:spAutoFit/>
          </a:bodyPr>
          <a:lstStyle/>
          <a:p>
            <a:r>
              <a:rPr lang="es-BO" sz="2000" b="1" dirty="0" smtClean="0"/>
              <a:t>ESTÁNDARES DE CAPA 2</a:t>
            </a:r>
            <a:endParaRPr lang="es-ES" sz="2000" b="1" dirty="0"/>
          </a:p>
        </p:txBody>
      </p:sp>
    </p:spTree>
    <p:extLst>
      <p:ext uri="{BB962C8B-B14F-4D97-AF65-F5344CB8AC3E}">
        <p14:creationId xmlns:p14="http://schemas.microsoft.com/office/powerpoint/2010/main" val="254903150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54627" y="166255"/>
            <a:ext cx="11149446" cy="6463146"/>
          </a:xfrm>
        </p:spPr>
        <p:txBody>
          <a:bodyPr/>
          <a:lstStyle/>
          <a:p>
            <a:pPr marL="0" indent="0" algn="r">
              <a:buNone/>
            </a:pPr>
            <a:r>
              <a:rPr lang="es-ES" sz="1400" b="1" spc="50" dirty="0">
                <a:ln w="0"/>
                <a:solidFill>
                  <a:schemeClr val="bg2"/>
                </a:solidFill>
                <a:effectLst>
                  <a:innerShdw blurRad="63500" dist="50800" dir="13500000">
                    <a:srgbClr val="000000">
                      <a:alpha val="50000"/>
                    </a:srgbClr>
                  </a:innerShdw>
                </a:effectLst>
              </a:rPr>
              <a:t>MÉTODOS DEACCESO AL MEDIO</a:t>
            </a:r>
          </a:p>
          <a:p>
            <a:pPr marL="0" indent="0">
              <a:buNone/>
            </a:pPr>
            <a:r>
              <a:rPr lang="es-ES" b="1" dirty="0">
                <a:solidFill>
                  <a:srgbClr val="FF0000"/>
                </a:solidFill>
              </a:rPr>
              <a:t>METODO DE ACCESO DE </a:t>
            </a:r>
            <a:r>
              <a:rPr lang="es-ES" b="1" dirty="0" smtClean="0">
                <a:solidFill>
                  <a:srgbClr val="FF0000"/>
                </a:solidFill>
              </a:rPr>
              <a:t>RESERVA</a:t>
            </a:r>
          </a:p>
          <a:p>
            <a:pPr marL="0" indent="0">
              <a:buNone/>
            </a:pPr>
            <a:endParaRPr lang="es-ES" b="1" dirty="0" smtClean="0">
              <a:solidFill>
                <a:srgbClr val="FF0000"/>
              </a:solidFill>
            </a:endParaRPr>
          </a:p>
          <a:p>
            <a:pPr marL="0" indent="0">
              <a:buNone/>
            </a:pPr>
            <a:r>
              <a:rPr lang="es-ES" b="1" dirty="0" smtClean="0">
                <a:solidFill>
                  <a:schemeClr val="tx1"/>
                </a:solidFill>
              </a:rPr>
              <a:t>PASE DE TESTIGO (TOKEN-PASS):</a:t>
            </a:r>
          </a:p>
          <a:p>
            <a:pPr marL="0" indent="0">
              <a:buNone/>
            </a:pPr>
            <a:r>
              <a:rPr lang="es-ES" sz="1800" dirty="0" smtClean="0">
                <a:solidFill>
                  <a:schemeClr val="tx1"/>
                </a:solidFill>
              </a:rPr>
              <a:t>Estas </a:t>
            </a:r>
            <a:r>
              <a:rPr lang="es-ES" sz="1800" dirty="0">
                <a:solidFill>
                  <a:schemeClr val="tx1"/>
                </a:solidFill>
              </a:rPr>
              <a:t>técnicas se consideran como </a:t>
            </a:r>
            <a:r>
              <a:rPr lang="es-ES" sz="1800" dirty="0" smtClean="0">
                <a:solidFill>
                  <a:schemeClr val="tx1"/>
                </a:solidFill>
              </a:rPr>
              <a:t>una</a:t>
            </a:r>
          </a:p>
          <a:p>
            <a:pPr marL="0" indent="0">
              <a:buNone/>
            </a:pPr>
            <a:r>
              <a:rPr lang="es-ES" sz="1800" dirty="0" smtClean="0">
                <a:solidFill>
                  <a:schemeClr val="tx1"/>
                </a:solidFill>
              </a:rPr>
              <a:t> </a:t>
            </a:r>
            <a:r>
              <a:rPr lang="es-ES" sz="1800" dirty="0">
                <a:solidFill>
                  <a:schemeClr val="tx1"/>
                </a:solidFill>
              </a:rPr>
              <a:t>forma de interrogación distribuida en la </a:t>
            </a:r>
            <a:endParaRPr lang="es-ES" sz="1800" dirty="0" smtClean="0">
              <a:solidFill>
                <a:schemeClr val="tx1"/>
              </a:solidFill>
            </a:endParaRPr>
          </a:p>
          <a:p>
            <a:pPr marL="0" indent="0">
              <a:buNone/>
            </a:pPr>
            <a:r>
              <a:rPr lang="es-ES" sz="1800" dirty="0" smtClean="0">
                <a:solidFill>
                  <a:schemeClr val="tx1"/>
                </a:solidFill>
              </a:rPr>
              <a:t>que </a:t>
            </a:r>
            <a:r>
              <a:rPr lang="es-ES" sz="1800" dirty="0">
                <a:solidFill>
                  <a:schemeClr val="tx1"/>
                </a:solidFill>
              </a:rPr>
              <a:t>todas las estaciones de la red </a:t>
            </a:r>
            <a:r>
              <a:rPr lang="es-ES" sz="1800" dirty="0" smtClean="0">
                <a:solidFill>
                  <a:schemeClr val="tx1"/>
                </a:solidFill>
              </a:rPr>
              <a:t>intervienen</a:t>
            </a:r>
          </a:p>
          <a:p>
            <a:pPr marL="0" indent="0">
              <a:buNone/>
            </a:pPr>
            <a:r>
              <a:rPr lang="es-ES" sz="1800" dirty="0" smtClean="0">
                <a:solidFill>
                  <a:schemeClr val="tx1"/>
                </a:solidFill>
              </a:rPr>
              <a:t> </a:t>
            </a:r>
            <a:r>
              <a:rPr lang="es-ES" sz="1800" dirty="0">
                <a:solidFill>
                  <a:schemeClr val="tx1"/>
                </a:solidFill>
              </a:rPr>
              <a:t>en la circulación de un paquete </a:t>
            </a:r>
            <a:r>
              <a:rPr lang="es-ES" sz="1800" dirty="0" smtClean="0">
                <a:solidFill>
                  <a:schemeClr val="tx1"/>
                </a:solidFill>
              </a:rPr>
              <a:t>especial</a:t>
            </a:r>
          </a:p>
          <a:p>
            <a:pPr marL="0" indent="0">
              <a:buNone/>
            </a:pPr>
            <a:r>
              <a:rPr lang="es-ES" sz="1800" dirty="0" smtClean="0">
                <a:solidFill>
                  <a:schemeClr val="tx1"/>
                </a:solidFill>
              </a:rPr>
              <a:t> </a:t>
            </a:r>
            <a:r>
              <a:rPr lang="es-ES" sz="1800" dirty="0">
                <a:solidFill>
                  <a:schemeClr val="tx1"/>
                </a:solidFill>
              </a:rPr>
              <a:t>de información que recibe el nombre </a:t>
            </a:r>
            <a:endParaRPr lang="es-ES" sz="1800" dirty="0" smtClean="0">
              <a:solidFill>
                <a:schemeClr val="tx1"/>
              </a:solidFill>
            </a:endParaRPr>
          </a:p>
          <a:p>
            <a:pPr marL="0" indent="0">
              <a:buNone/>
            </a:pPr>
            <a:r>
              <a:rPr lang="es-ES" sz="1800" dirty="0" smtClean="0">
                <a:solidFill>
                  <a:schemeClr val="tx1"/>
                </a:solidFill>
              </a:rPr>
              <a:t>de </a:t>
            </a:r>
            <a:r>
              <a:rPr lang="es-ES" sz="1800" dirty="0">
                <a:solidFill>
                  <a:schemeClr val="tx1"/>
                </a:solidFill>
              </a:rPr>
              <a:t>testigo (</a:t>
            </a:r>
            <a:r>
              <a:rPr lang="es-ES" sz="1800" dirty="0" err="1">
                <a:solidFill>
                  <a:schemeClr val="tx1"/>
                </a:solidFill>
              </a:rPr>
              <a:t>Token</a:t>
            </a:r>
            <a:r>
              <a:rPr lang="es-ES" sz="1800" dirty="0">
                <a:solidFill>
                  <a:schemeClr val="tx1"/>
                </a:solidFill>
              </a:rPr>
              <a:t>) que indica, a la </a:t>
            </a:r>
            <a:r>
              <a:rPr lang="es-ES" sz="1800" dirty="0" smtClean="0">
                <a:solidFill>
                  <a:schemeClr val="tx1"/>
                </a:solidFill>
              </a:rPr>
              <a:t>estación</a:t>
            </a:r>
          </a:p>
          <a:p>
            <a:pPr marL="0" indent="0">
              <a:buNone/>
            </a:pPr>
            <a:r>
              <a:rPr lang="es-ES" sz="1800" dirty="0" smtClean="0">
                <a:solidFill>
                  <a:schemeClr val="tx1"/>
                </a:solidFill>
              </a:rPr>
              <a:t> </a:t>
            </a:r>
            <a:r>
              <a:rPr lang="es-ES" sz="1800" dirty="0">
                <a:solidFill>
                  <a:schemeClr val="tx1"/>
                </a:solidFill>
              </a:rPr>
              <a:t>que lo recibe, que tiene el medio de </a:t>
            </a:r>
            <a:r>
              <a:rPr lang="es-ES" sz="1800" dirty="0" smtClean="0">
                <a:solidFill>
                  <a:schemeClr val="tx1"/>
                </a:solidFill>
              </a:rPr>
              <a:t>transmisión</a:t>
            </a:r>
          </a:p>
          <a:p>
            <a:pPr marL="0" indent="0">
              <a:buNone/>
            </a:pPr>
            <a:r>
              <a:rPr lang="es-ES" sz="1800" dirty="0" smtClean="0">
                <a:solidFill>
                  <a:schemeClr val="tx1"/>
                </a:solidFill>
              </a:rPr>
              <a:t> </a:t>
            </a:r>
            <a:r>
              <a:rPr lang="es-ES" sz="1800" dirty="0">
                <a:solidFill>
                  <a:schemeClr val="tx1"/>
                </a:solidFill>
              </a:rPr>
              <a:t>a su disposición para efectuar una transmisión. </a:t>
            </a:r>
          </a:p>
          <a:p>
            <a:pPr marL="0" indent="0">
              <a:buNone/>
            </a:pPr>
            <a:endParaRPr lang="es-ES" b="1" dirty="0">
              <a:solidFill>
                <a:srgbClr val="FF0000"/>
              </a:solidFill>
            </a:endParaRPr>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3245" y="1039092"/>
            <a:ext cx="3779836" cy="250420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681" y="3690721"/>
            <a:ext cx="4202400" cy="24899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6707719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65018" y="259773"/>
            <a:ext cx="11246427" cy="6172200"/>
          </a:xfrm>
        </p:spPr>
        <p:txBody>
          <a:bodyPr/>
          <a:lstStyle/>
          <a:p>
            <a:pPr marL="0" indent="0" algn="r">
              <a:buNone/>
            </a:pPr>
            <a:r>
              <a:rPr lang="es-ES" sz="1400" b="1" spc="50" dirty="0">
                <a:ln w="0"/>
                <a:solidFill>
                  <a:schemeClr val="bg2"/>
                </a:solidFill>
                <a:effectLst>
                  <a:innerShdw blurRad="63500" dist="50800" dir="13500000">
                    <a:srgbClr val="000000">
                      <a:alpha val="50000"/>
                    </a:srgbClr>
                  </a:innerShdw>
                </a:effectLst>
              </a:rPr>
              <a:t>MÉTODOS DEACCESO AL MEDIO</a:t>
            </a:r>
          </a:p>
          <a:p>
            <a:pPr marL="0" indent="0">
              <a:buNone/>
            </a:pPr>
            <a:r>
              <a:rPr lang="es-ES" b="1" dirty="0">
                <a:solidFill>
                  <a:srgbClr val="FF0000"/>
                </a:solidFill>
              </a:rPr>
              <a:t>METODO DE ACCESO DE </a:t>
            </a:r>
            <a:r>
              <a:rPr lang="es-ES" b="1" dirty="0" smtClean="0">
                <a:solidFill>
                  <a:srgbClr val="FF0000"/>
                </a:solidFill>
              </a:rPr>
              <a:t>RESERVA</a:t>
            </a:r>
          </a:p>
          <a:p>
            <a:pPr marL="0" indent="0">
              <a:buNone/>
            </a:pPr>
            <a:endParaRPr lang="es-ES" b="1" dirty="0" smtClean="0">
              <a:solidFill>
                <a:schemeClr val="tx1"/>
              </a:solidFill>
            </a:endParaRPr>
          </a:p>
          <a:p>
            <a:pPr marL="0" indent="0">
              <a:buNone/>
            </a:pPr>
            <a:r>
              <a:rPr lang="es-ES" b="1" dirty="0" smtClean="0">
                <a:solidFill>
                  <a:schemeClr val="tx1"/>
                </a:solidFill>
              </a:rPr>
              <a:t>PASE DE TESTIGO EN BUS (TOKEN-BUS)</a:t>
            </a:r>
          </a:p>
          <a:p>
            <a:pPr marL="0" indent="0">
              <a:buNone/>
            </a:pPr>
            <a:r>
              <a:rPr lang="es-ES" sz="1800" dirty="0" smtClean="0">
                <a:solidFill>
                  <a:schemeClr val="tx1"/>
                </a:solidFill>
              </a:rPr>
              <a:t>En </a:t>
            </a:r>
            <a:r>
              <a:rPr lang="es-ES" sz="1800" dirty="0">
                <a:solidFill>
                  <a:schemeClr val="tx1"/>
                </a:solidFill>
              </a:rPr>
              <a:t>esta técnica, las estaciones del </a:t>
            </a:r>
            <a:r>
              <a:rPr lang="es-ES" sz="1800" dirty="0" smtClean="0">
                <a:solidFill>
                  <a:schemeClr val="tx1"/>
                </a:solidFill>
              </a:rPr>
              <a:t>bus</a:t>
            </a:r>
          </a:p>
          <a:p>
            <a:pPr marL="0" indent="0">
              <a:buNone/>
            </a:pPr>
            <a:r>
              <a:rPr lang="es-ES" sz="1800" dirty="0" smtClean="0">
                <a:solidFill>
                  <a:schemeClr val="tx1"/>
                </a:solidFill>
              </a:rPr>
              <a:t> </a:t>
            </a:r>
            <a:r>
              <a:rPr lang="es-ES" sz="1800" dirty="0">
                <a:solidFill>
                  <a:schemeClr val="tx1"/>
                </a:solidFill>
              </a:rPr>
              <a:t>o árbol forman un anillo lógico, </a:t>
            </a:r>
            <a:endParaRPr lang="es-ES" sz="1800" dirty="0" smtClean="0">
              <a:solidFill>
                <a:schemeClr val="tx1"/>
              </a:solidFill>
            </a:endParaRPr>
          </a:p>
          <a:p>
            <a:pPr marL="0" indent="0">
              <a:buNone/>
            </a:pPr>
            <a:r>
              <a:rPr lang="es-ES" sz="1800" dirty="0" smtClean="0">
                <a:solidFill>
                  <a:schemeClr val="tx1"/>
                </a:solidFill>
              </a:rPr>
              <a:t>es </a:t>
            </a:r>
            <a:r>
              <a:rPr lang="es-ES" sz="1800" dirty="0">
                <a:solidFill>
                  <a:schemeClr val="tx1"/>
                </a:solidFill>
              </a:rPr>
              <a:t>decir, a las estaciones se les asigna </a:t>
            </a:r>
            <a:endParaRPr lang="es-ES" sz="1800" dirty="0" smtClean="0">
              <a:solidFill>
                <a:schemeClr val="tx1"/>
              </a:solidFill>
            </a:endParaRPr>
          </a:p>
          <a:p>
            <a:pPr marL="0" indent="0">
              <a:buNone/>
            </a:pPr>
            <a:r>
              <a:rPr lang="es-ES" sz="1800" dirty="0" smtClean="0">
                <a:solidFill>
                  <a:schemeClr val="tx1"/>
                </a:solidFill>
              </a:rPr>
              <a:t>una </a:t>
            </a:r>
            <a:r>
              <a:rPr lang="es-ES" sz="1800" dirty="0">
                <a:solidFill>
                  <a:schemeClr val="tx1"/>
                </a:solidFill>
              </a:rPr>
              <a:t>posición lógica en una secuencia </a:t>
            </a:r>
            <a:endParaRPr lang="es-ES" sz="1800" dirty="0" smtClean="0">
              <a:solidFill>
                <a:schemeClr val="tx1"/>
              </a:solidFill>
            </a:endParaRPr>
          </a:p>
          <a:p>
            <a:pPr marL="0" indent="0">
              <a:buNone/>
            </a:pPr>
            <a:r>
              <a:rPr lang="es-ES" sz="1800" dirty="0" smtClean="0">
                <a:solidFill>
                  <a:schemeClr val="tx1"/>
                </a:solidFill>
              </a:rPr>
              <a:t>ordenada </a:t>
            </a:r>
            <a:r>
              <a:rPr lang="es-ES" sz="1800" dirty="0">
                <a:solidFill>
                  <a:schemeClr val="tx1"/>
                </a:solidFill>
              </a:rPr>
              <a:t>y circular. Cada estación </a:t>
            </a:r>
            <a:endParaRPr lang="es-ES" sz="1800" dirty="0" smtClean="0">
              <a:solidFill>
                <a:schemeClr val="tx1"/>
              </a:solidFill>
            </a:endParaRPr>
          </a:p>
          <a:p>
            <a:pPr marL="0" indent="0">
              <a:buNone/>
            </a:pPr>
            <a:r>
              <a:rPr lang="es-ES" sz="1800" dirty="0" smtClean="0">
                <a:solidFill>
                  <a:schemeClr val="tx1"/>
                </a:solidFill>
              </a:rPr>
              <a:t>conoce </a:t>
            </a:r>
            <a:r>
              <a:rPr lang="es-ES" sz="1800" dirty="0">
                <a:solidFill>
                  <a:schemeClr val="tx1"/>
                </a:solidFill>
              </a:rPr>
              <a:t>la identidad de su estación </a:t>
            </a:r>
            <a:endParaRPr lang="es-ES" sz="1800" dirty="0" smtClean="0">
              <a:solidFill>
                <a:schemeClr val="tx1"/>
              </a:solidFill>
            </a:endParaRPr>
          </a:p>
          <a:p>
            <a:pPr marL="0" indent="0">
              <a:buNone/>
            </a:pPr>
            <a:r>
              <a:rPr lang="es-ES" sz="1800" dirty="0" smtClean="0">
                <a:solidFill>
                  <a:schemeClr val="tx1"/>
                </a:solidFill>
              </a:rPr>
              <a:t>antecesora </a:t>
            </a:r>
            <a:r>
              <a:rPr lang="es-ES" sz="1800" dirty="0">
                <a:solidFill>
                  <a:schemeClr val="tx1"/>
                </a:solidFill>
              </a:rPr>
              <a:t>y de su sucesora dentro </a:t>
            </a:r>
            <a:endParaRPr lang="es-ES" sz="1800" dirty="0" smtClean="0">
              <a:solidFill>
                <a:schemeClr val="tx1"/>
              </a:solidFill>
            </a:endParaRPr>
          </a:p>
          <a:p>
            <a:pPr marL="0" indent="0">
              <a:buNone/>
            </a:pPr>
            <a:r>
              <a:rPr lang="es-ES" sz="1800" dirty="0" smtClean="0">
                <a:solidFill>
                  <a:schemeClr val="tx1"/>
                </a:solidFill>
              </a:rPr>
              <a:t>del </a:t>
            </a:r>
            <a:r>
              <a:rPr lang="es-ES" sz="1800" dirty="0">
                <a:solidFill>
                  <a:schemeClr val="tx1"/>
                </a:solidFill>
              </a:rPr>
              <a:t>anillo lógico.</a:t>
            </a:r>
          </a:p>
          <a:p>
            <a:pPr marL="0" indent="0">
              <a:buNone/>
            </a:pPr>
            <a:endParaRPr lang="es-ES" b="1" dirty="0">
              <a:solidFill>
                <a:srgbClr val="FF0000"/>
              </a:solidFill>
            </a:endParaRPr>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3205" y="2175511"/>
            <a:ext cx="5094364" cy="3815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682311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71500" y="433161"/>
            <a:ext cx="10920844" cy="5839691"/>
          </a:xfrm>
        </p:spPr>
        <p:txBody>
          <a:bodyPr/>
          <a:lstStyle/>
          <a:p>
            <a:pPr marL="0" indent="0" algn="r">
              <a:buNone/>
            </a:pPr>
            <a:r>
              <a:rPr lang="es-ES" sz="1400" b="1" spc="50" dirty="0">
                <a:ln w="0"/>
                <a:solidFill>
                  <a:schemeClr val="bg2"/>
                </a:solidFill>
                <a:effectLst>
                  <a:innerShdw blurRad="63500" dist="50800" dir="13500000">
                    <a:srgbClr val="000000">
                      <a:alpha val="50000"/>
                    </a:srgbClr>
                  </a:innerShdw>
                </a:effectLst>
              </a:rPr>
              <a:t>MÉTODOS DEACCESO AL MEDIO</a:t>
            </a:r>
          </a:p>
          <a:p>
            <a:pPr marL="0" indent="0">
              <a:buNone/>
            </a:pPr>
            <a:r>
              <a:rPr lang="es-ES" b="1" dirty="0">
                <a:solidFill>
                  <a:srgbClr val="FF0000"/>
                </a:solidFill>
              </a:rPr>
              <a:t>METODO DE ACCESO DE </a:t>
            </a:r>
            <a:r>
              <a:rPr lang="es-ES" b="1" dirty="0" smtClean="0">
                <a:solidFill>
                  <a:srgbClr val="FF0000"/>
                </a:solidFill>
              </a:rPr>
              <a:t>RESERVA</a:t>
            </a:r>
          </a:p>
          <a:p>
            <a:pPr marL="0" indent="0">
              <a:buNone/>
            </a:pPr>
            <a:endParaRPr lang="es-ES" b="1" dirty="0" smtClean="0">
              <a:solidFill>
                <a:schemeClr val="tx1"/>
              </a:solidFill>
            </a:endParaRPr>
          </a:p>
          <a:p>
            <a:pPr marL="0" indent="0">
              <a:buNone/>
            </a:pPr>
            <a:r>
              <a:rPr lang="es-ES" b="1" dirty="0" smtClean="0">
                <a:solidFill>
                  <a:schemeClr val="tx1"/>
                </a:solidFill>
              </a:rPr>
              <a:t>PASE DE TESTIGO EN ANILLO (TOKEN-RING)</a:t>
            </a:r>
          </a:p>
          <a:p>
            <a:pPr marL="0" indent="0">
              <a:buNone/>
            </a:pPr>
            <a:endParaRPr lang="es-ES" sz="1800" dirty="0" smtClean="0">
              <a:solidFill>
                <a:schemeClr val="tx1"/>
              </a:solidFill>
            </a:endParaRPr>
          </a:p>
          <a:p>
            <a:pPr marL="0" indent="0">
              <a:buNone/>
            </a:pPr>
            <a:r>
              <a:rPr lang="es-ES" sz="1800" dirty="0" smtClean="0">
                <a:solidFill>
                  <a:schemeClr val="tx1"/>
                </a:solidFill>
              </a:rPr>
              <a:t>Esta </a:t>
            </a:r>
            <a:r>
              <a:rPr lang="es-ES" sz="1800" dirty="0">
                <a:solidFill>
                  <a:schemeClr val="tx1"/>
                </a:solidFill>
              </a:rPr>
              <a:t>técnica se basa en una </a:t>
            </a:r>
            <a:r>
              <a:rPr lang="es-ES" sz="1800" dirty="0" smtClean="0">
                <a:solidFill>
                  <a:schemeClr val="tx1"/>
                </a:solidFill>
              </a:rPr>
              <a:t>pequeña</a:t>
            </a:r>
          </a:p>
          <a:p>
            <a:pPr marL="0" indent="0">
              <a:buNone/>
            </a:pPr>
            <a:r>
              <a:rPr lang="es-ES" sz="1800" dirty="0" smtClean="0">
                <a:solidFill>
                  <a:schemeClr val="tx1"/>
                </a:solidFill>
              </a:rPr>
              <a:t> </a:t>
            </a:r>
            <a:r>
              <a:rPr lang="es-ES" sz="1800" dirty="0">
                <a:solidFill>
                  <a:schemeClr val="tx1"/>
                </a:solidFill>
              </a:rPr>
              <a:t>trama o testigo que circula a lo largo </a:t>
            </a:r>
            <a:endParaRPr lang="es-ES" sz="1800" dirty="0" smtClean="0">
              <a:solidFill>
                <a:schemeClr val="tx1"/>
              </a:solidFill>
            </a:endParaRPr>
          </a:p>
          <a:p>
            <a:pPr marL="0" indent="0">
              <a:buNone/>
            </a:pPr>
            <a:r>
              <a:rPr lang="es-ES" sz="1800" dirty="0" smtClean="0">
                <a:solidFill>
                  <a:schemeClr val="tx1"/>
                </a:solidFill>
              </a:rPr>
              <a:t>del </a:t>
            </a:r>
            <a:r>
              <a:rPr lang="es-ES" sz="1800" dirty="0">
                <a:solidFill>
                  <a:schemeClr val="tx1"/>
                </a:solidFill>
              </a:rPr>
              <a:t>anillo. Un bit indica el estado del </a:t>
            </a:r>
            <a:endParaRPr lang="es-ES" sz="1800" dirty="0" smtClean="0">
              <a:solidFill>
                <a:schemeClr val="tx1"/>
              </a:solidFill>
            </a:endParaRPr>
          </a:p>
          <a:p>
            <a:pPr marL="0" indent="0">
              <a:buNone/>
            </a:pPr>
            <a:r>
              <a:rPr lang="es-ES" sz="1800" dirty="0" smtClean="0">
                <a:solidFill>
                  <a:schemeClr val="tx1"/>
                </a:solidFill>
              </a:rPr>
              <a:t>anillo </a:t>
            </a:r>
            <a:r>
              <a:rPr lang="es-ES" sz="1800" dirty="0">
                <a:solidFill>
                  <a:schemeClr val="tx1"/>
                </a:solidFill>
              </a:rPr>
              <a:t>(libre u ocupado) y </a:t>
            </a:r>
            <a:r>
              <a:rPr lang="es-ES" sz="1800" dirty="0" smtClean="0">
                <a:solidFill>
                  <a:schemeClr val="tx1"/>
                </a:solidFill>
              </a:rPr>
              <a:t>cuando</a:t>
            </a:r>
          </a:p>
          <a:p>
            <a:pPr marL="0" indent="0">
              <a:buNone/>
            </a:pPr>
            <a:r>
              <a:rPr lang="es-ES" sz="1800" dirty="0" smtClean="0">
                <a:solidFill>
                  <a:schemeClr val="tx1"/>
                </a:solidFill>
              </a:rPr>
              <a:t> </a:t>
            </a:r>
            <a:r>
              <a:rPr lang="es-ES" sz="1800" dirty="0">
                <a:solidFill>
                  <a:schemeClr val="tx1"/>
                </a:solidFill>
              </a:rPr>
              <a:t>ninguna estación está transmitiendo, </a:t>
            </a:r>
            <a:endParaRPr lang="es-ES" sz="1800" dirty="0" smtClean="0">
              <a:solidFill>
                <a:schemeClr val="tx1"/>
              </a:solidFill>
            </a:endParaRPr>
          </a:p>
          <a:p>
            <a:pPr marL="0" indent="0">
              <a:buNone/>
            </a:pPr>
            <a:r>
              <a:rPr lang="es-ES" sz="1800" dirty="0" smtClean="0">
                <a:solidFill>
                  <a:schemeClr val="tx1"/>
                </a:solidFill>
              </a:rPr>
              <a:t>el </a:t>
            </a:r>
            <a:r>
              <a:rPr lang="es-ES" sz="1800" dirty="0">
                <a:solidFill>
                  <a:schemeClr val="tx1"/>
                </a:solidFill>
              </a:rPr>
              <a:t>testigo simplemente circula por el </a:t>
            </a:r>
            <a:endParaRPr lang="es-ES" sz="1800" dirty="0" smtClean="0">
              <a:solidFill>
                <a:schemeClr val="tx1"/>
              </a:solidFill>
            </a:endParaRPr>
          </a:p>
          <a:p>
            <a:pPr marL="0" indent="0">
              <a:buNone/>
            </a:pPr>
            <a:r>
              <a:rPr lang="es-ES" sz="1800" dirty="0" smtClean="0">
                <a:solidFill>
                  <a:schemeClr val="tx1"/>
                </a:solidFill>
              </a:rPr>
              <a:t>anillo </a:t>
            </a:r>
            <a:r>
              <a:rPr lang="es-ES" sz="1800" dirty="0">
                <a:solidFill>
                  <a:schemeClr val="tx1"/>
                </a:solidFill>
              </a:rPr>
              <a:t>pasando de una estación a </a:t>
            </a:r>
            <a:endParaRPr lang="es-ES" sz="1800" dirty="0" smtClean="0">
              <a:solidFill>
                <a:schemeClr val="tx1"/>
              </a:solidFill>
            </a:endParaRPr>
          </a:p>
          <a:p>
            <a:pPr marL="0" indent="0">
              <a:buNone/>
            </a:pPr>
            <a:r>
              <a:rPr lang="es-ES" sz="1800" dirty="0" smtClean="0">
                <a:solidFill>
                  <a:schemeClr val="tx1"/>
                </a:solidFill>
              </a:rPr>
              <a:t>la siguiente</a:t>
            </a:r>
            <a:r>
              <a:rPr lang="es-ES" sz="1800" dirty="0">
                <a:solidFill>
                  <a:schemeClr val="tx1"/>
                </a:solidFill>
              </a:rPr>
              <a:t>.</a:t>
            </a:r>
          </a:p>
          <a:p>
            <a:pPr marL="0" indent="0">
              <a:buNone/>
            </a:pPr>
            <a:endParaRPr lang="es-ES" b="1" dirty="0" smtClean="0">
              <a:solidFill>
                <a:srgbClr val="FF0000"/>
              </a:solidFill>
            </a:endParaRPr>
          </a:p>
          <a:p>
            <a:pPr marL="0" indent="0">
              <a:buNone/>
            </a:pPr>
            <a:endParaRPr lang="es-ES" b="1" dirty="0">
              <a:solidFill>
                <a:srgbClr val="FF0000"/>
              </a:solidFill>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2389" y="1795340"/>
            <a:ext cx="4730981" cy="3670589"/>
          </a:xfrm>
          <a:prstGeom prst="roundRect">
            <a:avLst>
              <a:gd name="adj" fmla="val 2366"/>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571874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6937" y="416859"/>
            <a:ext cx="11507788" cy="6037729"/>
          </a:xfrm>
        </p:spPr>
        <p:txBody>
          <a:bodyPr>
            <a:normAutofit/>
          </a:bodyPr>
          <a:lstStyle/>
          <a:p>
            <a:pPr marL="0" indent="0" algn="r">
              <a:buNone/>
            </a:pPr>
            <a:r>
              <a:rPr lang="es-ES" sz="1400" b="1" spc="50" dirty="0">
                <a:ln w="0"/>
                <a:solidFill>
                  <a:schemeClr val="bg2"/>
                </a:solidFill>
                <a:effectLst>
                  <a:innerShdw blurRad="63500" dist="50800" dir="13500000">
                    <a:srgbClr val="000000">
                      <a:alpha val="50000"/>
                    </a:srgbClr>
                  </a:innerShdw>
                </a:effectLst>
              </a:rPr>
              <a:t>MÉTODOS DEACCESO AL MEDIO</a:t>
            </a:r>
          </a:p>
          <a:p>
            <a:pPr marL="0" indent="0">
              <a:buNone/>
            </a:pPr>
            <a:r>
              <a:rPr lang="es-ES" b="1" dirty="0">
                <a:solidFill>
                  <a:srgbClr val="FF0000"/>
                </a:solidFill>
              </a:rPr>
              <a:t>METODO DE ACCESO DE RESERVA</a:t>
            </a:r>
          </a:p>
          <a:p>
            <a:pPr marL="0" indent="0">
              <a:buNone/>
            </a:pPr>
            <a:r>
              <a:rPr lang="es-ES" b="1" dirty="0" smtClean="0">
                <a:solidFill>
                  <a:schemeClr val="tx1"/>
                </a:solidFill>
              </a:rPr>
              <a:t>CARACTERÍSTICAS</a:t>
            </a:r>
          </a:p>
          <a:p>
            <a:pPr marL="0" indent="0">
              <a:buNone/>
            </a:pPr>
            <a:r>
              <a:rPr lang="es-ES" dirty="0">
                <a:solidFill>
                  <a:schemeClr val="tx1"/>
                </a:solidFill>
              </a:rPr>
              <a:t/>
            </a:r>
            <a:br>
              <a:rPr lang="es-ES" dirty="0">
                <a:solidFill>
                  <a:schemeClr val="tx1"/>
                </a:solidFill>
              </a:rPr>
            </a:br>
            <a:r>
              <a:rPr lang="es-ES" sz="3500" dirty="0">
                <a:solidFill>
                  <a:schemeClr val="tx1"/>
                </a:solidFill>
              </a:rPr>
              <a:t>·</a:t>
            </a:r>
            <a:r>
              <a:rPr lang="es-ES" sz="3500" b="1" dirty="0">
                <a:solidFill>
                  <a:schemeClr val="tx1"/>
                </a:solidFill>
              </a:rPr>
              <a:t> </a:t>
            </a:r>
            <a:r>
              <a:rPr lang="es-ES" sz="2200" b="1" dirty="0">
                <a:solidFill>
                  <a:schemeClr val="tx1"/>
                </a:solidFill>
              </a:rPr>
              <a:t>Topología: </a:t>
            </a:r>
            <a:r>
              <a:rPr lang="es-ES" sz="2200" dirty="0">
                <a:solidFill>
                  <a:schemeClr val="tx1"/>
                </a:solidFill>
              </a:rPr>
              <a:t>anillo lógico, estrella física.</a:t>
            </a:r>
            <a:br>
              <a:rPr lang="es-ES" sz="2200" dirty="0">
                <a:solidFill>
                  <a:schemeClr val="tx1"/>
                </a:solidFill>
              </a:rPr>
            </a:br>
            <a:r>
              <a:rPr lang="es-ES" sz="2200" dirty="0">
                <a:solidFill>
                  <a:schemeClr val="tx1"/>
                </a:solidFill>
              </a:rPr>
              <a:t>· Toda la información viaja en una sola dirección a lo largo del circulo formado por el anillo.</a:t>
            </a:r>
            <a:br>
              <a:rPr lang="es-ES" sz="2200" dirty="0">
                <a:solidFill>
                  <a:schemeClr val="tx1"/>
                </a:solidFill>
              </a:rPr>
            </a:br>
            <a:r>
              <a:rPr lang="es-ES" sz="2200" dirty="0">
                <a:solidFill>
                  <a:schemeClr val="tx1"/>
                </a:solidFill>
              </a:rPr>
              <a:t>· El anillo no representa un medio de difusión sino que una colección de enlaces punto a punto individuales.</a:t>
            </a:r>
            <a:br>
              <a:rPr lang="es-ES" sz="2200" dirty="0">
                <a:solidFill>
                  <a:schemeClr val="tx1"/>
                </a:solidFill>
              </a:rPr>
            </a:br>
            <a:r>
              <a:rPr lang="es-ES" sz="2200" dirty="0">
                <a:solidFill>
                  <a:schemeClr val="tx1"/>
                </a:solidFill>
              </a:rPr>
              <a:t>· Cada estación se conecta a otras.</a:t>
            </a:r>
            <a:br>
              <a:rPr lang="es-ES" sz="2200" dirty="0">
                <a:solidFill>
                  <a:schemeClr val="tx1"/>
                </a:solidFill>
              </a:rPr>
            </a:br>
            <a:r>
              <a:rPr lang="es-ES" sz="2200" dirty="0">
                <a:solidFill>
                  <a:schemeClr val="tx1"/>
                </a:solidFill>
              </a:rPr>
              <a:t>· Cada nodo siempre pasa el mensaje, si este mensaje es para él, entonces lo copia y lo vuelve a enviar.</a:t>
            </a:r>
            <a:br>
              <a:rPr lang="es-ES" sz="2200" dirty="0">
                <a:solidFill>
                  <a:schemeClr val="tx1"/>
                </a:solidFill>
              </a:rPr>
            </a:br>
            <a:r>
              <a:rPr lang="es-ES" sz="2200" dirty="0">
                <a:solidFill>
                  <a:schemeClr val="tx1"/>
                </a:solidFill>
              </a:rPr>
              <a:t>· Número </a:t>
            </a:r>
            <a:r>
              <a:rPr lang="es-ES" sz="2200" dirty="0" smtClean="0">
                <a:solidFill>
                  <a:schemeClr val="tx1"/>
                </a:solidFill>
              </a:rPr>
              <a:t>máximo </a:t>
            </a:r>
            <a:r>
              <a:rPr lang="es-ES" sz="2200" dirty="0">
                <a:solidFill>
                  <a:schemeClr val="tx1"/>
                </a:solidFill>
              </a:rPr>
              <a:t>de nodos por red 260.</a:t>
            </a:r>
            <a:br>
              <a:rPr lang="es-ES" sz="2200" dirty="0">
                <a:solidFill>
                  <a:schemeClr val="tx1"/>
                </a:solidFill>
              </a:rPr>
            </a:br>
            <a:r>
              <a:rPr lang="es-ES" sz="2200" dirty="0">
                <a:solidFill>
                  <a:schemeClr val="tx1"/>
                </a:solidFill>
              </a:rPr>
              <a:t>· El arreglo tiene un bit de verificación, a simple vista, este mecanismo podría parecer menos fuerte que el mecanismo usado para la topología en caso de fallas.</a:t>
            </a:r>
            <a:br>
              <a:rPr lang="es-ES" sz="2200" dirty="0">
                <a:solidFill>
                  <a:schemeClr val="tx1"/>
                </a:solidFill>
              </a:rPr>
            </a:br>
            <a:r>
              <a:rPr lang="es-ES" sz="2200" dirty="0">
                <a:solidFill>
                  <a:schemeClr val="tx1"/>
                </a:solidFill>
              </a:rPr>
              <a:t>· En la implementación es posible diseñar anillos que permitan saltar a un nodo que este fallando.</a:t>
            </a:r>
            <a:br>
              <a:rPr lang="es-ES" sz="2200" dirty="0">
                <a:solidFill>
                  <a:schemeClr val="tx1"/>
                </a:solidFill>
              </a:rPr>
            </a:br>
            <a:r>
              <a:rPr lang="es-ES" sz="2200" dirty="0">
                <a:solidFill>
                  <a:schemeClr val="tx1"/>
                </a:solidFill>
              </a:rPr>
              <a:t>· Resultan más caras que las </a:t>
            </a:r>
            <a:r>
              <a:rPr lang="es-ES" sz="2200" b="1" dirty="0" err="1">
                <a:solidFill>
                  <a:schemeClr val="tx1"/>
                </a:solidFill>
              </a:rPr>
              <a:t>ethernet</a:t>
            </a:r>
            <a:r>
              <a:rPr lang="es-ES" sz="2200" dirty="0">
                <a:solidFill>
                  <a:schemeClr val="tx1"/>
                </a:solidFill>
              </a:rPr>
              <a:t>, pero son más </a:t>
            </a:r>
            <a:r>
              <a:rPr lang="es-ES" sz="2200" dirty="0" smtClean="0">
                <a:solidFill>
                  <a:schemeClr val="tx1"/>
                </a:solidFill>
              </a:rPr>
              <a:t>estables</a:t>
            </a:r>
          </a:p>
          <a:p>
            <a:pPr marL="0" indent="0">
              <a:buNone/>
            </a:pPr>
            <a:endParaRPr lang="es-ES" sz="1800" dirty="0">
              <a:solidFill>
                <a:schemeClr val="tx1"/>
              </a:solidFill>
            </a:endParaRPr>
          </a:p>
          <a:p>
            <a:pPr marL="0" indent="0">
              <a:buNone/>
            </a:pPr>
            <a:endParaRPr lang="es-ES" sz="1800" dirty="0">
              <a:solidFill>
                <a:schemeClr val="tx1"/>
              </a:solidFill>
            </a:endParaRPr>
          </a:p>
        </p:txBody>
      </p:sp>
    </p:spTree>
    <p:extLst>
      <p:ext uri="{BB962C8B-B14F-4D97-AF65-F5344CB8AC3E}">
        <p14:creationId xmlns:p14="http://schemas.microsoft.com/office/powerpoint/2010/main" val="3305529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72484" y="290945"/>
            <a:ext cx="11265333" cy="5943600"/>
          </a:xfrm>
        </p:spPr>
        <p:txBody>
          <a:bodyPr/>
          <a:lstStyle/>
          <a:p>
            <a:pPr marL="0" indent="0" algn="r">
              <a:buNone/>
            </a:pPr>
            <a:r>
              <a:rPr lang="es-ES" sz="1400" b="1" spc="50" dirty="0">
                <a:ln w="0"/>
                <a:solidFill>
                  <a:schemeClr val="bg2"/>
                </a:solidFill>
                <a:effectLst>
                  <a:innerShdw blurRad="63500" dist="50800" dir="13500000">
                    <a:srgbClr val="000000">
                      <a:alpha val="50000"/>
                    </a:srgbClr>
                  </a:innerShdw>
                </a:effectLst>
              </a:rPr>
              <a:t>MÉTODOS DEACCESO AL MEDIO</a:t>
            </a:r>
          </a:p>
          <a:p>
            <a:pPr marL="0" indent="0">
              <a:buNone/>
            </a:pPr>
            <a:r>
              <a:rPr lang="es-ES" b="1" dirty="0">
                <a:solidFill>
                  <a:srgbClr val="FF0000"/>
                </a:solidFill>
              </a:rPr>
              <a:t>METODO DE ACCESO DE </a:t>
            </a:r>
            <a:r>
              <a:rPr lang="es-ES" b="1" dirty="0" smtClean="0">
                <a:solidFill>
                  <a:srgbClr val="FF0000"/>
                </a:solidFill>
              </a:rPr>
              <a:t>RESERVA</a:t>
            </a:r>
          </a:p>
          <a:p>
            <a:pPr marL="0" indent="0">
              <a:buNone/>
            </a:pPr>
            <a:r>
              <a:rPr lang="es-ES" b="1" dirty="0" smtClean="0">
                <a:solidFill>
                  <a:schemeClr val="tx1"/>
                </a:solidFill>
              </a:rPr>
              <a:t>VENTAJAS Y DESVENTAJAS</a:t>
            </a:r>
          </a:p>
          <a:p>
            <a:r>
              <a:rPr lang="es-ES" sz="3200" b="1" dirty="0">
                <a:solidFill>
                  <a:schemeClr val="tx1"/>
                </a:solidFill>
              </a:rPr>
              <a:t>Ventajas</a:t>
            </a:r>
            <a:r>
              <a:rPr lang="es-ES" sz="3200" dirty="0">
                <a:solidFill>
                  <a:schemeClr val="tx1"/>
                </a:solidFill>
              </a:rPr>
              <a:t/>
            </a:r>
            <a:br>
              <a:rPr lang="es-ES" sz="3200" dirty="0">
                <a:solidFill>
                  <a:schemeClr val="tx1"/>
                </a:solidFill>
              </a:rPr>
            </a:br>
            <a:r>
              <a:rPr lang="es-ES" sz="3200" dirty="0">
                <a:solidFill>
                  <a:schemeClr val="tx1"/>
                </a:solidFill>
              </a:rPr>
              <a:t>· </a:t>
            </a:r>
            <a:r>
              <a:rPr lang="es-ES" sz="2000" dirty="0">
                <a:solidFill>
                  <a:schemeClr val="tx1"/>
                </a:solidFill>
              </a:rPr>
              <a:t>No requiere de enrutamiento.</a:t>
            </a:r>
            <a:br>
              <a:rPr lang="es-ES" sz="2000" dirty="0">
                <a:solidFill>
                  <a:schemeClr val="tx1"/>
                </a:solidFill>
              </a:rPr>
            </a:br>
            <a:r>
              <a:rPr lang="es-ES" sz="2000" dirty="0">
                <a:solidFill>
                  <a:schemeClr val="tx1"/>
                </a:solidFill>
              </a:rPr>
              <a:t>· Requiere poca cantidad de cable.</a:t>
            </a:r>
            <a:br>
              <a:rPr lang="es-ES" sz="2000" dirty="0">
                <a:solidFill>
                  <a:schemeClr val="tx1"/>
                </a:solidFill>
              </a:rPr>
            </a:br>
            <a:r>
              <a:rPr lang="es-ES" sz="2000" dirty="0">
                <a:solidFill>
                  <a:schemeClr val="tx1"/>
                </a:solidFill>
              </a:rPr>
              <a:t>· Fácil de extender su longitud, ya que el nodo esta diseñado como repetidor, por lo que permite amplificar la señal y mandarla mas lejos</a:t>
            </a:r>
            <a:r>
              <a:rPr lang="es-ES" sz="2000" dirty="0" smtClean="0">
                <a:solidFill>
                  <a:schemeClr val="tx1"/>
                </a:solidFill>
              </a:rPr>
              <a:t>.</a:t>
            </a:r>
          </a:p>
          <a:p>
            <a:endParaRPr lang="es-ES" sz="2000" dirty="0">
              <a:solidFill>
                <a:schemeClr val="tx1"/>
              </a:solidFill>
            </a:endParaRPr>
          </a:p>
          <a:p>
            <a:r>
              <a:rPr lang="es-ES" sz="3200" b="1" dirty="0">
                <a:solidFill>
                  <a:schemeClr val="tx1"/>
                </a:solidFill>
              </a:rPr>
              <a:t>Desventajas</a:t>
            </a:r>
            <a:br>
              <a:rPr lang="es-ES" sz="3200" b="1" dirty="0">
                <a:solidFill>
                  <a:schemeClr val="tx1"/>
                </a:solidFill>
              </a:rPr>
            </a:br>
            <a:r>
              <a:rPr lang="es-ES" sz="3200" dirty="0">
                <a:solidFill>
                  <a:schemeClr val="tx1"/>
                </a:solidFill>
              </a:rPr>
              <a:t>· </a:t>
            </a:r>
            <a:r>
              <a:rPr lang="es-ES" sz="2000" dirty="0">
                <a:solidFill>
                  <a:schemeClr val="tx1"/>
                </a:solidFill>
              </a:rPr>
              <a:t>Altamente susceptible a fallas.</a:t>
            </a:r>
            <a:br>
              <a:rPr lang="es-ES" sz="2000" dirty="0">
                <a:solidFill>
                  <a:schemeClr val="tx1"/>
                </a:solidFill>
              </a:rPr>
            </a:br>
            <a:r>
              <a:rPr lang="es-ES" sz="2000" dirty="0">
                <a:solidFill>
                  <a:schemeClr val="tx1"/>
                </a:solidFill>
              </a:rPr>
              <a:t>· Una falla en un nodo deshabilita toda la red (esto hablando estrictamente en </a:t>
            </a:r>
            <a:r>
              <a:rPr lang="es-ES" sz="2000" dirty="0" smtClean="0">
                <a:solidFill>
                  <a:schemeClr val="tx1"/>
                </a:solidFill>
              </a:rPr>
              <a:t>el concepto</a:t>
            </a:r>
            <a:r>
              <a:rPr lang="es-ES" sz="2000" dirty="0">
                <a:solidFill>
                  <a:schemeClr val="tx1"/>
                </a:solidFill>
              </a:rPr>
              <a:t> puro de lo que es una topología de anillo).</a:t>
            </a:r>
            <a:br>
              <a:rPr lang="es-ES" sz="2000" dirty="0">
                <a:solidFill>
                  <a:schemeClr val="tx1"/>
                </a:solidFill>
              </a:rPr>
            </a:br>
            <a:r>
              <a:rPr lang="es-ES" sz="2000" dirty="0">
                <a:solidFill>
                  <a:schemeClr val="tx1"/>
                </a:solidFill>
              </a:rPr>
              <a:t>· El </a:t>
            </a:r>
            <a:r>
              <a:rPr lang="es-ES" sz="2000" dirty="0" smtClean="0">
                <a:solidFill>
                  <a:schemeClr val="tx1"/>
                </a:solidFill>
              </a:rPr>
              <a:t>software</a:t>
            </a:r>
            <a:r>
              <a:rPr lang="es-ES" sz="2000" dirty="0">
                <a:solidFill>
                  <a:schemeClr val="tx1"/>
                </a:solidFill>
              </a:rPr>
              <a:t> de cada nodo es mucho más complejo</a:t>
            </a:r>
          </a:p>
          <a:p>
            <a:pPr marL="0" indent="0">
              <a:buNone/>
            </a:pPr>
            <a:endParaRPr lang="es-ES" b="1" dirty="0" smtClean="0">
              <a:solidFill>
                <a:schemeClr val="tx1"/>
              </a:solidFill>
            </a:endParaRPr>
          </a:p>
          <a:p>
            <a:pPr marL="0" indent="0">
              <a:buNone/>
            </a:pPr>
            <a:endParaRPr lang="es-ES" b="1" dirty="0" smtClean="0">
              <a:solidFill>
                <a:schemeClr val="tx1"/>
              </a:solidFill>
            </a:endParaRPr>
          </a:p>
          <a:p>
            <a:pPr marL="0" indent="0">
              <a:buNone/>
            </a:pPr>
            <a:endParaRPr lang="es-ES" b="1" dirty="0">
              <a:solidFill>
                <a:schemeClr val="tx1"/>
              </a:solidFill>
            </a:endParaRPr>
          </a:p>
          <a:p>
            <a:pPr marL="0" indent="0">
              <a:buNone/>
            </a:pPr>
            <a:endParaRPr lang="es-ES" dirty="0"/>
          </a:p>
        </p:txBody>
      </p:sp>
    </p:spTree>
    <p:extLst>
      <p:ext uri="{BB962C8B-B14F-4D97-AF65-F5344CB8AC3E}">
        <p14:creationId xmlns:p14="http://schemas.microsoft.com/office/powerpoint/2010/main" val="154185478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80130" y="568375"/>
            <a:ext cx="6562165" cy="334121"/>
          </a:xfrm>
        </p:spPr>
        <p:txBody>
          <a:bodyPr>
            <a:normAutofit fontScale="90000"/>
          </a:bodyPr>
          <a:lstStyle/>
          <a:p>
            <a:r>
              <a:rPr lang="es-BO" b="1" dirty="0" smtClean="0"/>
              <a:t> Capa de Enlace de Datos</a:t>
            </a:r>
            <a:endParaRPr lang="es-ES" b="1" dirty="0"/>
          </a:p>
        </p:txBody>
      </p:sp>
      <p:sp>
        <p:nvSpPr>
          <p:cNvPr id="8" name="Rectángulo redondeado 7"/>
          <p:cNvSpPr/>
          <p:nvPr/>
        </p:nvSpPr>
        <p:spPr>
          <a:xfrm>
            <a:off x="1223684" y="1418478"/>
            <a:ext cx="8740589"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9" name="Rectángulo redondeado 8"/>
          <p:cNvSpPr/>
          <p:nvPr/>
        </p:nvSpPr>
        <p:spPr>
          <a:xfrm>
            <a:off x="1223684" y="2655891"/>
            <a:ext cx="8740589"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10" name="Rectángulo redondeado 9"/>
          <p:cNvSpPr/>
          <p:nvPr/>
        </p:nvSpPr>
        <p:spPr>
          <a:xfrm>
            <a:off x="1223684" y="3890204"/>
            <a:ext cx="8740588"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12" name="Rectángulo redondeado 11"/>
          <p:cNvSpPr/>
          <p:nvPr/>
        </p:nvSpPr>
        <p:spPr>
          <a:xfrm>
            <a:off x="1326778" y="1482072"/>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1</a:t>
            </a:r>
            <a:endParaRPr lang="es-ES" sz="2400" b="1" dirty="0">
              <a:solidFill>
                <a:schemeClr val="bg2">
                  <a:lumMod val="10000"/>
                </a:schemeClr>
              </a:solidFill>
            </a:endParaRPr>
          </a:p>
        </p:txBody>
      </p:sp>
      <p:sp>
        <p:nvSpPr>
          <p:cNvPr id="16" name="Rectángulo redondeado 15"/>
          <p:cNvSpPr/>
          <p:nvPr/>
        </p:nvSpPr>
        <p:spPr>
          <a:xfrm>
            <a:off x="1326777" y="3941750"/>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3</a:t>
            </a:r>
            <a:endParaRPr lang="es-ES" sz="2400" b="1" dirty="0">
              <a:solidFill>
                <a:schemeClr val="bg2">
                  <a:lumMod val="10000"/>
                </a:schemeClr>
              </a:solidFill>
            </a:endParaRPr>
          </a:p>
        </p:txBody>
      </p:sp>
      <p:sp>
        <p:nvSpPr>
          <p:cNvPr id="17" name="Rectángulo redondeado 16"/>
          <p:cNvSpPr/>
          <p:nvPr/>
        </p:nvSpPr>
        <p:spPr>
          <a:xfrm>
            <a:off x="1326779" y="2707439"/>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2</a:t>
            </a:r>
            <a:endParaRPr lang="es-ES" sz="2400" b="1" dirty="0">
              <a:solidFill>
                <a:schemeClr val="bg2">
                  <a:lumMod val="10000"/>
                </a:schemeClr>
              </a:solidFill>
            </a:endParaRPr>
          </a:p>
        </p:txBody>
      </p:sp>
      <p:sp>
        <p:nvSpPr>
          <p:cNvPr id="24" name="CuadroTexto 23"/>
          <p:cNvSpPr txBox="1"/>
          <p:nvPr/>
        </p:nvSpPr>
        <p:spPr>
          <a:xfrm>
            <a:off x="3443568" y="1421634"/>
            <a:ext cx="5498727" cy="923330"/>
          </a:xfrm>
          <a:prstGeom prst="rect">
            <a:avLst/>
          </a:prstGeom>
          <a:noFill/>
        </p:spPr>
        <p:txBody>
          <a:bodyPr wrap="square" rtlCol="0">
            <a:spAutoFit/>
          </a:bodyPr>
          <a:lstStyle/>
          <a:p>
            <a:pPr marL="285750" indent="-285750">
              <a:buFont typeface="Arial" panose="020B0604020202020204" pitchFamily="34" charset="0"/>
              <a:buChar char="•"/>
            </a:pPr>
            <a:r>
              <a:rPr lang="es-BO" dirty="0" smtClean="0"/>
              <a:t>Introducción a enlace de datos</a:t>
            </a:r>
          </a:p>
          <a:p>
            <a:pPr marL="285750" indent="-285750">
              <a:buFont typeface="Arial" panose="020B0604020202020204" pitchFamily="34" charset="0"/>
              <a:buChar char="•"/>
            </a:pPr>
            <a:r>
              <a:rPr lang="es-BO" dirty="0" smtClean="0"/>
              <a:t>Estándares de capa 2</a:t>
            </a:r>
          </a:p>
          <a:p>
            <a:pPr marL="285750" indent="-285750">
              <a:buFont typeface="Arial" panose="020B0604020202020204" pitchFamily="34" charset="0"/>
              <a:buChar char="•"/>
            </a:pPr>
            <a:r>
              <a:rPr lang="es-BO" dirty="0" smtClean="0"/>
              <a:t>Sub capa de Control de acceso al medio</a:t>
            </a:r>
            <a:endParaRPr lang="es-ES" dirty="0"/>
          </a:p>
        </p:txBody>
      </p:sp>
      <p:sp>
        <p:nvSpPr>
          <p:cNvPr id="25" name="CuadroTexto 24"/>
          <p:cNvSpPr txBox="1"/>
          <p:nvPr/>
        </p:nvSpPr>
        <p:spPr>
          <a:xfrm>
            <a:off x="3487829" y="2868227"/>
            <a:ext cx="6413127" cy="646331"/>
          </a:xfrm>
          <a:prstGeom prst="rect">
            <a:avLst/>
          </a:prstGeom>
          <a:noFill/>
        </p:spPr>
        <p:txBody>
          <a:bodyPr wrap="square" rtlCol="0">
            <a:spAutoFit/>
          </a:bodyPr>
          <a:lstStyle/>
          <a:p>
            <a:pPr marL="285750" indent="-285750">
              <a:buFont typeface="Arial" panose="020B0604020202020204" pitchFamily="34" charset="0"/>
              <a:buChar char="•"/>
            </a:pPr>
            <a:r>
              <a:rPr lang="es-BO" dirty="0" smtClean="0"/>
              <a:t>Sub capa de control de enlace lógico</a:t>
            </a:r>
          </a:p>
          <a:p>
            <a:pPr marL="285750" indent="-285750">
              <a:buFont typeface="Arial" panose="020B0604020202020204" pitchFamily="34" charset="0"/>
              <a:buChar char="•"/>
            </a:pPr>
            <a:r>
              <a:rPr lang="es-BO" dirty="0" smtClean="0"/>
              <a:t>Direccionamiento MAC ( Protocolo ARP )</a:t>
            </a:r>
          </a:p>
        </p:txBody>
      </p:sp>
      <p:sp>
        <p:nvSpPr>
          <p:cNvPr id="18" name="Rectángulo redondeado 17"/>
          <p:cNvSpPr/>
          <p:nvPr/>
        </p:nvSpPr>
        <p:spPr>
          <a:xfrm>
            <a:off x="941852" y="5115211"/>
            <a:ext cx="9285196" cy="13715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19" name="Rectángulo redondeado 18"/>
          <p:cNvSpPr/>
          <p:nvPr/>
        </p:nvSpPr>
        <p:spPr>
          <a:xfrm>
            <a:off x="1051671" y="5186089"/>
            <a:ext cx="2124635" cy="12449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BO" sz="3200" b="1" dirty="0" smtClean="0">
                <a:solidFill>
                  <a:schemeClr val="bg2">
                    <a:lumMod val="10000"/>
                  </a:schemeClr>
                </a:solidFill>
              </a:rPr>
              <a:t>Sesión # 4</a:t>
            </a:r>
            <a:endParaRPr lang="es-ES" sz="3200" b="1" dirty="0">
              <a:solidFill>
                <a:schemeClr val="bg2">
                  <a:lumMod val="10000"/>
                </a:schemeClr>
              </a:solidFill>
            </a:endParaRPr>
          </a:p>
        </p:txBody>
      </p:sp>
      <p:sp>
        <p:nvSpPr>
          <p:cNvPr id="23" name="CuadroTexto 22"/>
          <p:cNvSpPr txBox="1"/>
          <p:nvPr/>
        </p:nvSpPr>
        <p:spPr>
          <a:xfrm>
            <a:off x="3443568" y="3864527"/>
            <a:ext cx="6413127" cy="923330"/>
          </a:xfrm>
          <a:prstGeom prst="rect">
            <a:avLst/>
          </a:prstGeom>
          <a:noFill/>
        </p:spPr>
        <p:txBody>
          <a:bodyPr wrap="square" rtlCol="0">
            <a:spAutoFit/>
          </a:bodyPr>
          <a:lstStyle/>
          <a:p>
            <a:pPr marL="285750" indent="-285750">
              <a:buFont typeface="Arial" panose="020B0604020202020204" pitchFamily="34" charset="0"/>
              <a:buChar char="•"/>
            </a:pPr>
            <a:r>
              <a:rPr lang="es-BO" dirty="0" smtClean="0"/>
              <a:t>Tramas</a:t>
            </a:r>
          </a:p>
          <a:p>
            <a:pPr marL="285750" indent="-285750">
              <a:buFont typeface="Arial" panose="020B0604020202020204" pitchFamily="34" charset="0"/>
              <a:buChar char="•"/>
            </a:pPr>
            <a:r>
              <a:rPr lang="es-BO" dirty="0" smtClean="0"/>
              <a:t>Formato de un Trama</a:t>
            </a:r>
          </a:p>
          <a:p>
            <a:pPr marL="285750" indent="-285750">
              <a:buFont typeface="Arial" panose="020B0604020202020204" pitchFamily="34" charset="0"/>
              <a:buChar char="•"/>
            </a:pPr>
            <a:r>
              <a:rPr lang="es-BO" dirty="0" smtClean="0"/>
              <a:t>Métodos de acceso al Medio</a:t>
            </a:r>
          </a:p>
        </p:txBody>
      </p:sp>
      <p:sp>
        <p:nvSpPr>
          <p:cNvPr id="29" name="CuadroTexto 28"/>
          <p:cNvSpPr txBox="1"/>
          <p:nvPr/>
        </p:nvSpPr>
        <p:spPr>
          <a:xfrm>
            <a:off x="3450851" y="5368943"/>
            <a:ext cx="6776197" cy="830997"/>
          </a:xfrm>
          <a:prstGeom prst="rect">
            <a:avLst/>
          </a:prstGeom>
          <a:noFill/>
        </p:spPr>
        <p:txBody>
          <a:bodyPr wrap="square" rtlCol="0">
            <a:spAutoFit/>
          </a:bodyPr>
          <a:lstStyle/>
          <a:p>
            <a:pPr marL="285750" indent="-285750">
              <a:buFont typeface="Arial" panose="020B0604020202020204" pitchFamily="34" charset="0"/>
              <a:buChar char="•"/>
            </a:pPr>
            <a:r>
              <a:rPr lang="es-BO" sz="2400" b="1" dirty="0" smtClean="0"/>
              <a:t>Ethernet y IEEE 802.3</a:t>
            </a:r>
          </a:p>
          <a:p>
            <a:pPr marL="285750" indent="-285750">
              <a:buFont typeface="Arial" panose="020B0604020202020204" pitchFamily="34" charset="0"/>
              <a:buChar char="•"/>
            </a:pPr>
            <a:r>
              <a:rPr lang="es-BO" sz="2400" b="1" dirty="0" smtClean="0"/>
              <a:t>Ethernet 10BASET</a:t>
            </a:r>
          </a:p>
        </p:txBody>
      </p:sp>
    </p:spTree>
    <p:extLst>
      <p:ext uri="{BB962C8B-B14F-4D97-AF65-F5344CB8AC3E}">
        <p14:creationId xmlns:p14="http://schemas.microsoft.com/office/powerpoint/2010/main" val="32866917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reyernt92\Downloads\200px-Escudo_FIC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507" y="2537517"/>
            <a:ext cx="2826793" cy="3674831"/>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1905433" y="170287"/>
            <a:ext cx="6581767" cy="216999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Universidad Autónoma</a:t>
            </a:r>
          </a:p>
          <a:p>
            <a:r>
              <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Gabriel Rene Moreno</a:t>
            </a:r>
            <a:endParaRPr lang="es-ES" dirty="0"/>
          </a:p>
        </p:txBody>
      </p:sp>
      <p:pic>
        <p:nvPicPr>
          <p:cNvPr id="1028" name="Picture 4" descr="C:\Users\reyernt92\Downloads\u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74" y="170287"/>
            <a:ext cx="2031129" cy="2033516"/>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txBox="1">
            <a:spLocks/>
          </p:cNvSpPr>
          <p:nvPr/>
        </p:nvSpPr>
        <p:spPr>
          <a:xfrm>
            <a:off x="790601" y="2267181"/>
            <a:ext cx="7314463" cy="421550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Expositores</a:t>
            </a:r>
          </a:p>
          <a:p>
            <a:endPar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a:p>
            <a:pPr marL="742950" indent="-742950">
              <a:buAutoNum type="arabicPeriod"/>
            </a:pPr>
            <a:r>
              <a:rPr lang="es-ES" b="1" dirty="0" smtClean="0"/>
              <a:t>Vargas </a:t>
            </a:r>
            <a:r>
              <a:rPr lang="es-ES" b="1" dirty="0" err="1"/>
              <a:t>U</a:t>
            </a:r>
            <a:r>
              <a:rPr lang="es-ES" b="1" dirty="0" err="1" smtClean="0"/>
              <a:t>rena</a:t>
            </a:r>
            <a:r>
              <a:rPr lang="es-ES" b="1" dirty="0" smtClean="0"/>
              <a:t> </a:t>
            </a:r>
            <a:r>
              <a:rPr lang="es-ES" b="1" dirty="0"/>
              <a:t>F</a:t>
            </a:r>
            <a:r>
              <a:rPr lang="es-ES" b="1" dirty="0" smtClean="0"/>
              <a:t>ranz </a:t>
            </a:r>
            <a:r>
              <a:rPr lang="es-ES" b="1" dirty="0"/>
              <a:t>S</a:t>
            </a:r>
            <a:r>
              <a:rPr lang="es-ES" b="1" dirty="0" smtClean="0"/>
              <a:t>alvador </a:t>
            </a:r>
          </a:p>
          <a:p>
            <a:endParaRPr lang="es-ES" b="1" dirty="0" smtClean="0"/>
          </a:p>
          <a:p>
            <a:r>
              <a:rPr lang="es-ES" b="1" dirty="0" smtClean="0"/>
              <a:t>2. Barrientos </a:t>
            </a:r>
            <a:r>
              <a:rPr lang="es-ES" b="1" dirty="0" err="1"/>
              <a:t>C</a:t>
            </a:r>
            <a:r>
              <a:rPr lang="es-ES" b="1" dirty="0" err="1" smtClean="0"/>
              <a:t>huveyzer</a:t>
            </a:r>
            <a:r>
              <a:rPr lang="es-ES" b="1" dirty="0" smtClean="0"/>
              <a:t> </a:t>
            </a:r>
            <a:r>
              <a:rPr lang="es-ES" b="1" dirty="0"/>
              <a:t>O</a:t>
            </a:r>
            <a:r>
              <a:rPr lang="es-ES" b="1" dirty="0" smtClean="0"/>
              <a:t>smar</a:t>
            </a:r>
          </a:p>
        </p:txBody>
      </p:sp>
    </p:spTree>
    <p:extLst>
      <p:ext uri="{BB962C8B-B14F-4D97-AF65-F5344CB8AC3E}">
        <p14:creationId xmlns:p14="http://schemas.microsoft.com/office/powerpoint/2010/main" val="238035511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67635" y="2500360"/>
            <a:ext cx="10972800" cy="1907867"/>
          </a:xfrm>
        </p:spPr>
        <p:txBody>
          <a:bodyPr>
            <a:normAutofit/>
          </a:bodyPr>
          <a:lstStyle/>
          <a:p>
            <a:pPr algn="ct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9</a:t>
            </a: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 ETHERNET Y IEEE 802.3</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4" name="1 Título"/>
          <p:cNvSpPr txBox="1">
            <a:spLocks/>
          </p:cNvSpPr>
          <p:nvPr/>
        </p:nvSpPr>
        <p:spPr>
          <a:xfrm>
            <a:off x="667635" y="821413"/>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a:t>
            </a: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7084986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1 Título"/>
          <p:cNvSpPr>
            <a:spLocks noGrp="1"/>
          </p:cNvSpPr>
          <p:nvPr>
            <p:ph type="title"/>
          </p:nvPr>
        </p:nvSpPr>
        <p:spPr/>
        <p:txBody>
          <a:bodyPr/>
          <a:lstStyle/>
          <a:p>
            <a:r>
              <a:rPr lang="es-BO" smtClean="0"/>
              <a:t>Ethernet y CSMA/CD	</a:t>
            </a:r>
          </a:p>
        </p:txBody>
      </p:sp>
      <p:sp>
        <p:nvSpPr>
          <p:cNvPr id="91139" name="2 Marcador de contenido"/>
          <p:cNvSpPr>
            <a:spLocks noGrp="1"/>
          </p:cNvSpPr>
          <p:nvPr>
            <p:ph idx="1"/>
          </p:nvPr>
        </p:nvSpPr>
        <p:spPr/>
        <p:txBody>
          <a:bodyPr/>
          <a:lstStyle/>
          <a:p>
            <a:r>
              <a:rPr lang="es-BO" sz="2800" smtClean="0"/>
              <a:t>Ethernet es el estandar mas popular para redes LAN, es una tecnologia que a monopolizado los servicios de comunicación en LAN y se apoya de CSMA/CD para el control de una transmision de datos en una red. </a:t>
            </a:r>
          </a:p>
        </p:txBody>
      </p:sp>
      <p:sp>
        <p:nvSpPr>
          <p:cNvPr id="91140"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pic>
        <p:nvPicPr>
          <p:cNvPr id="91141" name="Picture 2" descr="D:\DESCARGAS\FRANZ UNIVERSITY\SEMESTRE 1-2015\ETHERNET\slide ethernet\ethernet-40-1024.jpg"/>
          <p:cNvPicPr>
            <a:picLocks noChangeAspect="1" noChangeArrowheads="1"/>
          </p:cNvPicPr>
          <p:nvPr/>
        </p:nvPicPr>
        <p:blipFill>
          <a:blip r:embed="rId2">
            <a:extLst>
              <a:ext uri="{28A0092B-C50C-407E-A947-70E740481C1C}">
                <a14:useLocalDpi xmlns:a14="http://schemas.microsoft.com/office/drawing/2010/main" val="0"/>
              </a:ext>
            </a:extLst>
          </a:blip>
          <a:srcRect l="18959" t="46667" r="23958" b="14444"/>
          <a:stretch>
            <a:fillRect/>
          </a:stretch>
        </p:blipFill>
        <p:spPr bwMode="auto">
          <a:xfrm>
            <a:off x="2351617" y="3860800"/>
            <a:ext cx="6959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33209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Título"/>
          <p:cNvSpPr>
            <a:spLocks noGrp="1"/>
          </p:cNvSpPr>
          <p:nvPr>
            <p:ph type="title"/>
          </p:nvPr>
        </p:nvSpPr>
        <p:spPr/>
        <p:txBody>
          <a:bodyPr rtlCol="0">
            <a:normAutofit/>
          </a:bodyPr>
          <a:lstStyle/>
          <a:p>
            <a:pPr fontAlgn="auto">
              <a:spcAft>
                <a:spcPts val="0"/>
              </a:spcAft>
              <a:defRPr/>
            </a:pPr>
            <a:r>
              <a:rPr lang="es-BO" sz="4000" smtClean="0"/>
              <a:t>CSMA/CA-Carrier Sense Multiple Acess with Collision  Avoidance</a:t>
            </a:r>
          </a:p>
        </p:txBody>
      </p:sp>
      <p:sp>
        <p:nvSpPr>
          <p:cNvPr id="92163" name="2 Marcador de contenido"/>
          <p:cNvSpPr>
            <a:spLocks noGrp="1"/>
          </p:cNvSpPr>
          <p:nvPr>
            <p:ph idx="1"/>
          </p:nvPr>
        </p:nvSpPr>
        <p:spPr/>
        <p:txBody>
          <a:bodyPr/>
          <a:lstStyle/>
          <a:p>
            <a:r>
              <a:rPr lang="es-BO" smtClean="0"/>
              <a:t>Este metodo de control de acceso al medio es similar a CSMA/CD, con una pequeña diferencia CSMA/CA usa una señal de prevencion ,con esta se busa alertar a los demas nodos que hay una intencion de transmision logrando asi que ningun otro nodo transmita en ese instante, asi se logra evitar las colisiones.</a:t>
            </a:r>
          </a:p>
        </p:txBody>
      </p:sp>
      <p:sp>
        <p:nvSpPr>
          <p:cNvPr id="92164"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spTree>
    <p:extLst>
      <p:ext uri="{BB962C8B-B14F-4D97-AF65-F5344CB8AC3E}">
        <p14:creationId xmlns:p14="http://schemas.microsoft.com/office/powerpoint/2010/main" val="2345487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19277" y="969112"/>
            <a:ext cx="2186641" cy="453288"/>
          </a:xfrm>
        </p:spPr>
        <p:txBody>
          <a:bodyPr>
            <a:normAutofit fontScale="90000"/>
          </a:bodyPr>
          <a:lstStyle/>
          <a:p>
            <a:r>
              <a:rPr lang="es-BO" sz="3200" b="1" dirty="0" smtClean="0"/>
              <a:t>ISO   :   HDLC</a:t>
            </a:r>
            <a:endParaRPr lang="es-ES" sz="3200" b="1" dirty="0"/>
          </a:p>
        </p:txBody>
      </p:sp>
      <p:sp>
        <p:nvSpPr>
          <p:cNvPr id="4"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5" name="CuadroTexto 4"/>
          <p:cNvSpPr txBox="1"/>
          <p:nvPr/>
        </p:nvSpPr>
        <p:spPr>
          <a:xfrm>
            <a:off x="4281417" y="547996"/>
            <a:ext cx="2724501" cy="400110"/>
          </a:xfrm>
          <a:prstGeom prst="rect">
            <a:avLst/>
          </a:prstGeom>
          <a:noFill/>
        </p:spPr>
        <p:txBody>
          <a:bodyPr wrap="square" rtlCol="0">
            <a:spAutoFit/>
          </a:bodyPr>
          <a:lstStyle/>
          <a:p>
            <a:r>
              <a:rPr lang="es-BO" sz="2000" b="1" dirty="0" smtClean="0"/>
              <a:t>ESTÁNDARES DE CAPA 2</a:t>
            </a:r>
            <a:endParaRPr lang="es-ES" sz="2000" b="1" dirty="0"/>
          </a:p>
        </p:txBody>
      </p:sp>
      <p:sp>
        <p:nvSpPr>
          <p:cNvPr id="6" name="CuadroTexto 5"/>
          <p:cNvSpPr txBox="1"/>
          <p:nvPr/>
        </p:nvSpPr>
        <p:spPr>
          <a:xfrm>
            <a:off x="236467" y="1955800"/>
            <a:ext cx="5264150" cy="2954655"/>
          </a:xfrm>
          <a:prstGeom prst="rect">
            <a:avLst/>
          </a:prstGeom>
          <a:noFill/>
        </p:spPr>
        <p:txBody>
          <a:bodyPr wrap="square" rtlCol="0">
            <a:spAutoFit/>
          </a:bodyPr>
          <a:lstStyle/>
          <a:p>
            <a:r>
              <a:rPr lang="es-BO" sz="2400" b="1" dirty="0" smtClean="0"/>
              <a:t>Características</a:t>
            </a:r>
          </a:p>
          <a:p>
            <a:pPr marL="285750" indent="-285750">
              <a:buFontTx/>
              <a:buChar char="-"/>
            </a:pPr>
            <a:r>
              <a:rPr lang="es-BO" sz="2400" dirty="0" smtClean="0"/>
              <a:t>Protocolo clásico Orientado a bits.</a:t>
            </a:r>
          </a:p>
          <a:p>
            <a:pPr marL="285750" indent="-285750">
              <a:buFontTx/>
              <a:buChar char="-"/>
            </a:pPr>
            <a:r>
              <a:rPr lang="es-BO" sz="2400" dirty="0" smtClean="0"/>
              <a:t>Distintos Modelos de Protocolo.</a:t>
            </a:r>
          </a:p>
          <a:p>
            <a:pPr marL="285750" indent="-285750">
              <a:buFontTx/>
              <a:buChar char="-"/>
            </a:pPr>
            <a:r>
              <a:rPr lang="es-ES" sz="2400" dirty="0" smtClean="0"/>
              <a:t>Recuperación </a:t>
            </a:r>
            <a:r>
              <a:rPr lang="es-ES" sz="2400" dirty="0"/>
              <a:t>de errores en caso de pérdida de paquetes de </a:t>
            </a:r>
            <a:r>
              <a:rPr lang="es-ES" sz="2400" dirty="0" smtClean="0"/>
              <a:t>datos.</a:t>
            </a:r>
            <a:endParaRPr lang="es-BO" sz="2400" dirty="0" smtClean="0"/>
          </a:p>
          <a:p>
            <a:pPr marL="285750" indent="-285750">
              <a:buFontTx/>
              <a:buChar char="-"/>
            </a:pPr>
            <a:r>
              <a:rPr lang="es-ES" sz="2400" dirty="0" smtClean="0"/>
              <a:t>Ofrece </a:t>
            </a:r>
            <a:r>
              <a:rPr lang="es-ES" sz="2400" dirty="0"/>
              <a:t>una comunicación confiable entre el transmisor y el </a:t>
            </a:r>
            <a:r>
              <a:rPr lang="es-ES" sz="2400" dirty="0" smtClean="0"/>
              <a:t>receptor.</a:t>
            </a:r>
            <a:endParaRPr lang="es-BO" sz="2400" dirty="0" smtClean="0"/>
          </a:p>
          <a:p>
            <a:pPr marL="285750" indent="-285750">
              <a:buFontTx/>
              <a:buChar char="-"/>
            </a:pPr>
            <a:endParaRPr lang="es-ES" dirty="0"/>
          </a:p>
        </p:txBody>
      </p:sp>
      <p:pic>
        <p:nvPicPr>
          <p:cNvPr id="7" name="Imagen 6"/>
          <p:cNvPicPr>
            <a:picLocks noChangeAspect="1"/>
          </p:cNvPicPr>
          <p:nvPr/>
        </p:nvPicPr>
        <p:blipFill>
          <a:blip r:embed="rId2"/>
          <a:stretch>
            <a:fillRect/>
          </a:stretch>
        </p:blipFill>
        <p:spPr>
          <a:xfrm>
            <a:off x="5144944" y="1955800"/>
            <a:ext cx="6768241" cy="3048000"/>
          </a:xfrm>
          <a:prstGeom prst="rect">
            <a:avLst/>
          </a:prstGeom>
        </p:spPr>
      </p:pic>
    </p:spTree>
    <p:extLst>
      <p:ext uri="{BB962C8B-B14F-4D97-AF65-F5344CB8AC3E}">
        <p14:creationId xmlns:p14="http://schemas.microsoft.com/office/powerpoint/2010/main" val="109830414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1 Título"/>
          <p:cNvSpPr>
            <a:spLocks noGrp="1"/>
          </p:cNvSpPr>
          <p:nvPr>
            <p:ph type="title"/>
          </p:nvPr>
        </p:nvSpPr>
        <p:spPr/>
        <p:txBody>
          <a:bodyPr/>
          <a:lstStyle/>
          <a:p>
            <a:r>
              <a:rPr lang="es-BO" smtClean="0"/>
              <a:t>Ethernet</a:t>
            </a:r>
          </a:p>
        </p:txBody>
      </p:sp>
      <p:sp>
        <p:nvSpPr>
          <p:cNvPr id="93187" name="2 Marcador de contenido"/>
          <p:cNvSpPr>
            <a:spLocks noGrp="1"/>
          </p:cNvSpPr>
          <p:nvPr>
            <p:ph idx="1"/>
          </p:nvPr>
        </p:nvSpPr>
        <p:spPr/>
        <p:txBody>
          <a:bodyPr/>
          <a:lstStyle/>
          <a:p>
            <a:r>
              <a:rPr lang="es-BO" smtClean="0"/>
              <a:t>Indudablemente ethernet es la tecnologia de LAN mas popular en uso hoy en dia. Esta es popular debido a su bajo precio, el cableado utilizado es economico y facil de instalar, al igual que los adapatadores de red y otras herramientas de hardware.</a:t>
            </a:r>
          </a:p>
        </p:txBody>
      </p:sp>
      <p:sp>
        <p:nvSpPr>
          <p:cNvPr id="93188"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spTree>
    <p:extLst>
      <p:ext uri="{BB962C8B-B14F-4D97-AF65-F5344CB8AC3E}">
        <p14:creationId xmlns:p14="http://schemas.microsoft.com/office/powerpoint/2010/main" val="265812962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1 Título"/>
          <p:cNvSpPr>
            <a:spLocks noGrp="1"/>
          </p:cNvSpPr>
          <p:nvPr>
            <p:ph type="title"/>
          </p:nvPr>
        </p:nvSpPr>
        <p:spPr/>
        <p:txBody>
          <a:bodyPr/>
          <a:lstStyle/>
          <a:p>
            <a:r>
              <a:rPr lang="es-BO" smtClean="0"/>
              <a:t>Ethernet</a:t>
            </a:r>
          </a:p>
        </p:txBody>
      </p:sp>
      <p:sp>
        <p:nvSpPr>
          <p:cNvPr id="94211" name="2 Marcador de contenido"/>
          <p:cNvSpPr>
            <a:spLocks noGrp="1"/>
          </p:cNvSpPr>
          <p:nvPr>
            <p:ph idx="1"/>
          </p:nvPr>
        </p:nvSpPr>
        <p:spPr/>
        <p:txBody>
          <a:bodyPr/>
          <a:lstStyle/>
          <a:p>
            <a:r>
              <a:rPr lang="es-BO" smtClean="0"/>
              <a:t>La aparicion de las LAN inalambricas no a restado importancia  o protagonismo a ethernet, dado que en el algun punto la red siempre necesitara conexiones cableadas ethernet,adicional a esto las LAN inalambricas se basan en los principios de la especificacion de ethernet, por lo cual algunos las llaman Wireless Ethernet. </a:t>
            </a:r>
          </a:p>
        </p:txBody>
      </p:sp>
      <p:sp>
        <p:nvSpPr>
          <p:cNvPr id="94212"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spTree>
    <p:extLst>
      <p:ext uri="{BB962C8B-B14F-4D97-AF65-F5344CB8AC3E}">
        <p14:creationId xmlns:p14="http://schemas.microsoft.com/office/powerpoint/2010/main" val="232905437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1 Título"/>
          <p:cNvSpPr>
            <a:spLocks noGrp="1"/>
          </p:cNvSpPr>
          <p:nvPr>
            <p:ph type="title"/>
          </p:nvPr>
        </p:nvSpPr>
        <p:spPr/>
        <p:txBody>
          <a:bodyPr/>
          <a:lstStyle/>
          <a:p>
            <a:r>
              <a:rPr lang="es-BO" smtClean="0"/>
              <a:t>Historia de Ethernet</a:t>
            </a:r>
          </a:p>
        </p:txBody>
      </p:sp>
      <p:sp>
        <p:nvSpPr>
          <p:cNvPr id="95235" name="2 Marcador de contenido"/>
          <p:cNvSpPr>
            <a:spLocks noGrp="1"/>
          </p:cNvSpPr>
          <p:nvPr>
            <p:ph idx="1"/>
          </p:nvPr>
        </p:nvSpPr>
        <p:spPr/>
        <p:txBody>
          <a:bodyPr/>
          <a:lstStyle/>
          <a:p>
            <a:r>
              <a:rPr lang="es-BO" smtClean="0"/>
              <a:t>Ethernet ve la luz en los años 80 gracias a Robert Metcalfe y su equipo Xerox.</a:t>
            </a:r>
          </a:p>
          <a:p>
            <a:r>
              <a:rPr lang="es-BO" smtClean="0"/>
              <a:t>El primer estandar de ethernet fue publicado por DIX un consorcio formado por las empresas Digital Equipmet ,Intel y Xerox.</a:t>
            </a:r>
          </a:p>
        </p:txBody>
      </p:sp>
      <p:sp>
        <p:nvSpPr>
          <p:cNvPr id="95236"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solidFill>
                  <a:srgbClr val="000000"/>
                </a:solidFill>
                <a:latin typeface="Arial" pitchFamily="34" charset="0"/>
                <a:cs typeface="Arial" pitchFamily="34" charset="0"/>
              </a:rPr>
              <a:t>Redes I</a:t>
            </a:r>
          </a:p>
        </p:txBody>
      </p:sp>
      <p:pic>
        <p:nvPicPr>
          <p:cNvPr id="95237" name="Picture 2" descr="D:\DESCARGAS\FRANZ UNIVERSITY\SEMESTRE 1-2015\ETHERNET\slide ethernet\ethernet-51-1024.jpg"/>
          <p:cNvPicPr>
            <a:picLocks noChangeAspect="1" noChangeArrowheads="1"/>
          </p:cNvPicPr>
          <p:nvPr/>
        </p:nvPicPr>
        <p:blipFill>
          <a:blip r:embed="rId2">
            <a:extLst>
              <a:ext uri="{28A0092B-C50C-407E-A947-70E740481C1C}">
                <a14:useLocalDpi xmlns:a14="http://schemas.microsoft.com/office/drawing/2010/main" val="0"/>
              </a:ext>
            </a:extLst>
          </a:blip>
          <a:srcRect l="33333" t="50000" r="39792" b="15833"/>
          <a:stretch>
            <a:fillRect/>
          </a:stretch>
        </p:blipFill>
        <p:spPr bwMode="auto">
          <a:xfrm>
            <a:off x="7632700" y="4275138"/>
            <a:ext cx="32766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7723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1 Título"/>
          <p:cNvSpPr>
            <a:spLocks noGrp="1"/>
          </p:cNvSpPr>
          <p:nvPr>
            <p:ph type="title"/>
          </p:nvPr>
        </p:nvSpPr>
        <p:spPr/>
        <p:txBody>
          <a:bodyPr/>
          <a:lstStyle/>
          <a:p>
            <a:r>
              <a:rPr lang="es-BO" smtClean="0"/>
              <a:t>Historia de Ethernet</a:t>
            </a:r>
          </a:p>
        </p:txBody>
      </p:sp>
      <p:sp>
        <p:nvSpPr>
          <p:cNvPr id="96259" name="2 Marcador de contenido"/>
          <p:cNvSpPr>
            <a:spLocks noGrp="1"/>
          </p:cNvSpPr>
          <p:nvPr>
            <p:ph idx="1"/>
          </p:nvPr>
        </p:nvSpPr>
        <p:spPr/>
        <p:txBody>
          <a:bodyPr/>
          <a:lstStyle/>
          <a:p>
            <a:r>
              <a:rPr lang="es-BO" smtClean="0"/>
              <a:t>En 1985, el comité de estandares para redes Metropolitanas y Locales del Instituto de Ingenieros Electricos y Electronicos (IEEE) publico los estandares para LAN. Estos estandares comienzan con el numero 802.</a:t>
            </a:r>
          </a:p>
          <a:p>
            <a:r>
              <a:rPr lang="es-BO" smtClean="0"/>
              <a:t>El estandar para Ethernet es el IEEE 802.3 con unas pequeñas modificaciones al estandar original.</a:t>
            </a:r>
          </a:p>
        </p:txBody>
      </p:sp>
      <p:sp>
        <p:nvSpPr>
          <p:cNvPr id="96260"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spTree>
    <p:extLst>
      <p:ext uri="{BB962C8B-B14F-4D97-AF65-F5344CB8AC3E}">
        <p14:creationId xmlns:p14="http://schemas.microsoft.com/office/powerpoint/2010/main" val="34920627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1 Título"/>
          <p:cNvSpPr>
            <a:spLocks noGrp="1"/>
          </p:cNvSpPr>
          <p:nvPr>
            <p:ph type="title"/>
          </p:nvPr>
        </p:nvSpPr>
        <p:spPr/>
        <p:txBody>
          <a:bodyPr/>
          <a:lstStyle/>
          <a:p>
            <a:r>
              <a:rPr lang="es-BO" smtClean="0"/>
              <a:t>Historia de Ethernet</a:t>
            </a:r>
          </a:p>
        </p:txBody>
      </p:sp>
      <p:sp>
        <p:nvSpPr>
          <p:cNvPr id="97283" name="2 Marcador de contenido"/>
          <p:cNvSpPr>
            <a:spLocks noGrp="1"/>
          </p:cNvSpPr>
          <p:nvPr>
            <p:ph idx="1"/>
          </p:nvPr>
        </p:nvSpPr>
        <p:spPr/>
        <p:txBody>
          <a:bodyPr/>
          <a:lstStyle/>
          <a:p>
            <a:r>
              <a:rPr lang="es-BO" sz="2800" smtClean="0"/>
              <a:t>Para garantizar la compatibilidad, los estandares IEEE 802.3 debian cubrir las necesidades de la capa 1 y de las porciones inferiores de la capa2  del modelo OSI. Como resultado,ciertas pequeñas modificaciones al estandar original de ethernet se efectuaron</a:t>
            </a:r>
            <a:r>
              <a:rPr lang="es-BO" smtClean="0"/>
              <a:t> </a:t>
            </a:r>
          </a:p>
        </p:txBody>
      </p:sp>
      <p:sp>
        <p:nvSpPr>
          <p:cNvPr id="97284"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pic>
        <p:nvPicPr>
          <p:cNvPr id="97285" name="Picture 2" descr="D:\DESCARGAS\FRANZ UNIVERSITY\SEMESTRE 1-2015\ETHERNET\slide ethernet\ethernet-53-1024.jpg"/>
          <p:cNvPicPr>
            <a:picLocks noChangeAspect="1" noChangeArrowheads="1"/>
          </p:cNvPicPr>
          <p:nvPr/>
        </p:nvPicPr>
        <p:blipFill>
          <a:blip r:embed="rId2">
            <a:extLst>
              <a:ext uri="{28A0092B-C50C-407E-A947-70E740481C1C}">
                <a14:useLocalDpi xmlns:a14="http://schemas.microsoft.com/office/drawing/2010/main" val="0"/>
              </a:ext>
            </a:extLst>
          </a:blip>
          <a:srcRect l="31042" t="53957" r="39375" b="21111"/>
          <a:stretch>
            <a:fillRect/>
          </a:stretch>
        </p:blipFill>
        <p:spPr bwMode="auto">
          <a:xfrm>
            <a:off x="3983567" y="4365625"/>
            <a:ext cx="3606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783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1 Título"/>
          <p:cNvSpPr>
            <a:spLocks noGrp="1"/>
          </p:cNvSpPr>
          <p:nvPr>
            <p:ph type="title"/>
          </p:nvPr>
        </p:nvSpPr>
        <p:spPr/>
        <p:txBody>
          <a:bodyPr/>
          <a:lstStyle/>
          <a:p>
            <a:r>
              <a:rPr lang="es-BO" smtClean="0"/>
              <a:t>Ethernet =IEEE 802.3</a:t>
            </a:r>
          </a:p>
        </p:txBody>
      </p:sp>
      <p:sp>
        <p:nvSpPr>
          <p:cNvPr id="98307" name="2 Marcador de contenido"/>
          <p:cNvSpPr>
            <a:spLocks noGrp="1"/>
          </p:cNvSpPr>
          <p:nvPr>
            <p:ph idx="1"/>
          </p:nvPr>
        </p:nvSpPr>
        <p:spPr/>
        <p:txBody>
          <a:bodyPr/>
          <a:lstStyle/>
          <a:p>
            <a:r>
              <a:rPr lang="es-BO" sz="2800" smtClean="0"/>
              <a:t>Ethernet o IEEE802.3 opera en la Subcapa MAC de Enlace de datos y capa fisica del modelo OSI o en la capa de acceso a la red del TCP/IP IEEE802.2 corresponde al estandar de LLC.</a:t>
            </a:r>
          </a:p>
        </p:txBody>
      </p:sp>
      <p:sp>
        <p:nvSpPr>
          <p:cNvPr id="98308"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pic>
        <p:nvPicPr>
          <p:cNvPr id="98309" name="Picture 2" descr="D:\DESCARGAS\FRANZ UNIVERSITY\SEMESTRE 1-2015\ETHERNET\slide ethernet\ethernet-54-1024.jpg"/>
          <p:cNvPicPr>
            <a:picLocks noChangeAspect="1" noChangeArrowheads="1"/>
          </p:cNvPicPr>
          <p:nvPr/>
        </p:nvPicPr>
        <p:blipFill>
          <a:blip r:embed="rId2">
            <a:extLst>
              <a:ext uri="{28A0092B-C50C-407E-A947-70E740481C1C}">
                <a14:useLocalDpi xmlns:a14="http://schemas.microsoft.com/office/drawing/2010/main" val="0"/>
              </a:ext>
            </a:extLst>
          </a:blip>
          <a:srcRect l="16667" t="44444" r="25417" b="15279"/>
          <a:stretch>
            <a:fillRect/>
          </a:stretch>
        </p:blipFill>
        <p:spPr bwMode="auto">
          <a:xfrm>
            <a:off x="2927351" y="3429000"/>
            <a:ext cx="70612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92011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1 Título"/>
          <p:cNvSpPr>
            <a:spLocks noGrp="1"/>
          </p:cNvSpPr>
          <p:nvPr>
            <p:ph type="title"/>
          </p:nvPr>
        </p:nvSpPr>
        <p:spPr/>
        <p:txBody>
          <a:bodyPr rtlCol="0">
            <a:normAutofit/>
          </a:bodyPr>
          <a:lstStyle/>
          <a:p>
            <a:pPr fontAlgn="auto">
              <a:spcAft>
                <a:spcPts val="0"/>
              </a:spcAft>
              <a:defRPr/>
            </a:pPr>
            <a:r>
              <a:rPr lang="es-BO" smtClean="0"/>
              <a:t>Dieferencias entre Ethernet original e IEEE 802.3</a:t>
            </a:r>
          </a:p>
        </p:txBody>
      </p:sp>
      <p:sp>
        <p:nvSpPr>
          <p:cNvPr id="99331" name="2 Marcador de contenido"/>
          <p:cNvSpPr>
            <a:spLocks noGrp="1"/>
          </p:cNvSpPr>
          <p:nvPr>
            <p:ph idx="1"/>
          </p:nvPr>
        </p:nvSpPr>
        <p:spPr/>
        <p:txBody>
          <a:bodyPr/>
          <a:lstStyle/>
          <a:p>
            <a:endParaRPr lang="es-BO" smtClean="0"/>
          </a:p>
        </p:txBody>
      </p:sp>
      <p:sp>
        <p:nvSpPr>
          <p:cNvPr id="99332"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pic>
        <p:nvPicPr>
          <p:cNvPr id="99333" name="Picture 2" descr="D:\DESCARGAS\FRANZ UNIVERSITY\SEMESTRE 1-2015\ETHERNET\slide ethernet\ethernet-55-1024.jpg"/>
          <p:cNvPicPr>
            <a:picLocks noChangeAspect="1" noChangeArrowheads="1"/>
          </p:cNvPicPr>
          <p:nvPr/>
        </p:nvPicPr>
        <p:blipFill>
          <a:blip r:embed="rId2">
            <a:extLst>
              <a:ext uri="{28A0092B-C50C-407E-A947-70E740481C1C}">
                <a14:useLocalDpi xmlns:a14="http://schemas.microsoft.com/office/drawing/2010/main" val="0"/>
              </a:ext>
            </a:extLst>
          </a:blip>
          <a:srcRect l="3125" t="22777" r="17708" b="23611"/>
          <a:stretch>
            <a:fillRect/>
          </a:stretch>
        </p:blipFill>
        <p:spPr bwMode="auto">
          <a:xfrm>
            <a:off x="1102784" y="1700213"/>
            <a:ext cx="9652000"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2346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1 Título"/>
          <p:cNvSpPr>
            <a:spLocks noGrp="1"/>
          </p:cNvSpPr>
          <p:nvPr>
            <p:ph type="title"/>
          </p:nvPr>
        </p:nvSpPr>
        <p:spPr/>
        <p:txBody>
          <a:bodyPr/>
          <a:lstStyle/>
          <a:p>
            <a:r>
              <a:rPr lang="es-BO" smtClean="0"/>
              <a:t>Ethernet</a:t>
            </a:r>
          </a:p>
        </p:txBody>
      </p:sp>
      <p:sp>
        <p:nvSpPr>
          <p:cNvPr id="100355" name="2 Marcador de contenido"/>
          <p:cNvSpPr>
            <a:spLocks noGrp="1"/>
          </p:cNvSpPr>
          <p:nvPr>
            <p:ph idx="1"/>
          </p:nvPr>
        </p:nvSpPr>
        <p:spPr/>
        <p:txBody>
          <a:bodyPr/>
          <a:lstStyle/>
          <a:p>
            <a:r>
              <a:rPr lang="es-BO" sz="2800" smtClean="0"/>
              <a:t>En las redes Clasicas Ethernet,todos los equipos (host) comparten el medio. Ethernet utiliza el metodo de control de acceso al medio CSMA/CD para determinar que equipo es libre de transmitir datos por el medio.</a:t>
            </a:r>
          </a:p>
        </p:txBody>
      </p:sp>
      <p:sp>
        <p:nvSpPr>
          <p:cNvPr id="100356"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pic>
        <p:nvPicPr>
          <p:cNvPr id="100357" name="Picture 2" descr="D:\DESCARGAS\FRANZ UNIVERSITY\SEMESTRE 1-2015\ETHERNET\slide ethernet\ethernet-59-1024.jpg"/>
          <p:cNvPicPr>
            <a:picLocks noChangeAspect="1" noChangeArrowheads="1"/>
          </p:cNvPicPr>
          <p:nvPr/>
        </p:nvPicPr>
        <p:blipFill>
          <a:blip r:embed="rId2">
            <a:extLst>
              <a:ext uri="{28A0092B-C50C-407E-A947-70E740481C1C}">
                <a14:useLocalDpi xmlns:a14="http://schemas.microsoft.com/office/drawing/2010/main" val="0"/>
              </a:ext>
            </a:extLst>
          </a:blip>
          <a:srcRect l="6876" t="48610" r="22292" b="16112"/>
          <a:stretch>
            <a:fillRect/>
          </a:stretch>
        </p:blipFill>
        <p:spPr bwMode="auto">
          <a:xfrm>
            <a:off x="1555751" y="3749675"/>
            <a:ext cx="8636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43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1 Título"/>
          <p:cNvSpPr>
            <a:spLocks noGrp="1"/>
          </p:cNvSpPr>
          <p:nvPr>
            <p:ph type="title"/>
          </p:nvPr>
        </p:nvSpPr>
        <p:spPr/>
        <p:txBody>
          <a:bodyPr rtlCol="0">
            <a:normAutofit/>
          </a:bodyPr>
          <a:lstStyle/>
          <a:p>
            <a:pPr fontAlgn="auto">
              <a:spcAft>
                <a:spcPts val="0"/>
              </a:spcAft>
              <a:defRPr/>
            </a:pPr>
            <a:r>
              <a:rPr lang="es-ES" sz="4000" smtClean="0"/>
              <a:t>Cuatro elementos básicos del sistema Ethernet</a:t>
            </a:r>
            <a:endParaRPr lang="es-BO" sz="4000" smtClean="0"/>
          </a:p>
        </p:txBody>
      </p:sp>
      <p:sp>
        <p:nvSpPr>
          <p:cNvPr id="101379" name="2 Marcador de contenido"/>
          <p:cNvSpPr>
            <a:spLocks noGrp="1"/>
          </p:cNvSpPr>
          <p:nvPr>
            <p:ph idx="1"/>
          </p:nvPr>
        </p:nvSpPr>
        <p:spPr/>
        <p:txBody>
          <a:bodyPr/>
          <a:lstStyle/>
          <a:p>
            <a:r>
              <a:rPr lang="es-ES" sz="1800" smtClean="0"/>
              <a:t>Ethernet consta de cuatro elementos básicos:</a:t>
            </a:r>
          </a:p>
          <a:p>
            <a:r>
              <a:rPr lang="es-ES" sz="1800" smtClean="0"/>
              <a:t>El medio físico: compuesto por los cables y otros elementos de hardware, como conectores, utilizados para transportar la señal entre los computadores conectados a la red.</a:t>
            </a:r>
          </a:p>
          <a:p>
            <a:r>
              <a:rPr lang="es-ES" sz="1800" smtClean="0"/>
              <a:t>Los componentes de señalización: dispositivos electrónicos estandarizados (transceivers) que envían y reciben señales sobre un canal Ethernet. </a:t>
            </a:r>
          </a:p>
          <a:p>
            <a:r>
              <a:rPr lang="es-ES" sz="1800" smtClean="0"/>
              <a:t>El conjunto de reglas para acceder el medio: protocolo utilizado por la interfaz (tarjeta de red) que controla el acceso al medio y que le permite a los computadores acceder (utilizar) de forma compartida el canal Ethernet. Existen dos modos: half y full duplex.</a:t>
            </a:r>
          </a:p>
          <a:p>
            <a:r>
              <a:rPr lang="es-ES" sz="1800" smtClean="0"/>
              <a:t>El frame (paquete) Ethernet: conjunto de bits organizados de forma estándar. El frame es utilizado para llevar los datos dentro del sistema Ethernet. También recibe el nombre de marco o trama.</a:t>
            </a:r>
          </a:p>
          <a:p>
            <a:endParaRPr lang="es-BO" smtClean="0"/>
          </a:p>
        </p:txBody>
      </p:sp>
      <p:sp>
        <p:nvSpPr>
          <p:cNvPr id="101380"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spTree>
    <p:extLst>
      <p:ext uri="{BB962C8B-B14F-4D97-AF65-F5344CB8AC3E}">
        <p14:creationId xmlns:p14="http://schemas.microsoft.com/office/powerpoint/2010/main" val="19568377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1 Título"/>
          <p:cNvSpPr>
            <a:spLocks noGrp="1"/>
          </p:cNvSpPr>
          <p:nvPr>
            <p:ph type="title"/>
          </p:nvPr>
        </p:nvSpPr>
        <p:spPr/>
        <p:txBody>
          <a:bodyPr/>
          <a:lstStyle/>
          <a:p>
            <a:r>
              <a:rPr lang="es-CO" smtClean="0"/>
              <a:t>El frame Ethernet</a:t>
            </a:r>
            <a:endParaRPr lang="es-BO" smtClean="0"/>
          </a:p>
        </p:txBody>
      </p:sp>
      <p:sp>
        <p:nvSpPr>
          <p:cNvPr id="102403" name="2 Marcador de contenido"/>
          <p:cNvSpPr>
            <a:spLocks noGrp="1"/>
          </p:cNvSpPr>
          <p:nvPr>
            <p:ph idx="1"/>
          </p:nvPr>
        </p:nvSpPr>
        <p:spPr/>
        <p:txBody>
          <a:bodyPr/>
          <a:lstStyle/>
          <a:p>
            <a:r>
              <a:rPr lang="es-ES" sz="2000" smtClean="0"/>
              <a:t>El corazón del sistema Ethernet es el frame Ethernet utilizado para llevar datos entre los computadores.</a:t>
            </a:r>
          </a:p>
          <a:p>
            <a:r>
              <a:rPr lang="es-ES" sz="2000" smtClean="0"/>
              <a:t>El “frame” consta de varios bits organizados en varios campos.</a:t>
            </a:r>
          </a:p>
          <a:p>
            <a:r>
              <a:rPr lang="es-ES" sz="2000" smtClean="0"/>
              <a:t>Estos campos incluyen la dirección física de las interfaces Ethernet, un campo variable de datos (entre 46 y 1500 bytes) y un campo de chequeo de error.</a:t>
            </a:r>
          </a:p>
          <a:p>
            <a:r>
              <a:rPr lang="es-ES" sz="2000" smtClean="0"/>
              <a:t>Hay varios tipos de frames: Para 10 Mbps y 100 Mbps se tienen Ethernet V2 (Frame DIX) e IEEE 802.3.  Adicionalmente, Gigabit Ethernet hace algunos ajustes al manejo del frame (carrier extension y frame bursting) para poder ser utilizado en canales compartidos (half duplex)</a:t>
            </a:r>
            <a:endParaRPr lang="es-BO" sz="2000" smtClean="0"/>
          </a:p>
        </p:txBody>
      </p:sp>
      <p:sp>
        <p:nvSpPr>
          <p:cNvPr id="102404"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s-ES" smtClean="0">
                <a:latin typeface="Arial" pitchFamily="34" charset="0"/>
                <a:cs typeface="Arial" pitchFamily="34" charset="0"/>
              </a:rPr>
              <a:t>Redes I</a:t>
            </a:r>
          </a:p>
        </p:txBody>
      </p:sp>
    </p:spTree>
    <p:extLst>
      <p:ext uri="{BB962C8B-B14F-4D97-AF65-F5344CB8AC3E}">
        <p14:creationId xmlns:p14="http://schemas.microsoft.com/office/powerpoint/2010/main" val="3695076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3162300" y="969112"/>
            <a:ext cx="4825999" cy="453288"/>
          </a:xfrm>
        </p:spPr>
        <p:txBody>
          <a:bodyPr>
            <a:normAutofit fontScale="90000"/>
          </a:bodyPr>
          <a:lstStyle/>
          <a:p>
            <a:r>
              <a:rPr lang="es-BO" sz="3200" b="1" dirty="0" smtClean="0"/>
              <a:t>Protocolo Punto a Punto(PPP)</a:t>
            </a:r>
            <a:endParaRPr lang="es-ES" sz="3200" b="1" dirty="0"/>
          </a:p>
        </p:txBody>
      </p:sp>
      <p:sp>
        <p:nvSpPr>
          <p:cNvPr id="5"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6" name="CuadroTexto 5"/>
          <p:cNvSpPr txBox="1"/>
          <p:nvPr/>
        </p:nvSpPr>
        <p:spPr>
          <a:xfrm>
            <a:off x="4281417" y="547996"/>
            <a:ext cx="2724501" cy="400110"/>
          </a:xfrm>
          <a:prstGeom prst="rect">
            <a:avLst/>
          </a:prstGeom>
          <a:noFill/>
        </p:spPr>
        <p:txBody>
          <a:bodyPr wrap="square" rtlCol="0">
            <a:spAutoFit/>
          </a:bodyPr>
          <a:lstStyle/>
          <a:p>
            <a:r>
              <a:rPr lang="es-BO" sz="2000" b="1" dirty="0" smtClean="0"/>
              <a:t>ESTÁNDARES DE CAPA 2</a:t>
            </a:r>
            <a:endParaRPr lang="es-ES" sz="2000" b="1" dirty="0"/>
          </a:p>
        </p:txBody>
      </p:sp>
      <p:pic>
        <p:nvPicPr>
          <p:cNvPr id="7" name="Imagen 6"/>
          <p:cNvPicPr>
            <a:picLocks noChangeAspect="1"/>
          </p:cNvPicPr>
          <p:nvPr/>
        </p:nvPicPr>
        <p:blipFill>
          <a:blip r:embed="rId2"/>
          <a:stretch>
            <a:fillRect/>
          </a:stretch>
        </p:blipFill>
        <p:spPr>
          <a:xfrm>
            <a:off x="6473825" y="2527300"/>
            <a:ext cx="4552950" cy="762000"/>
          </a:xfrm>
          <a:prstGeom prst="rect">
            <a:avLst/>
          </a:prstGeom>
        </p:spPr>
      </p:pic>
      <p:sp>
        <p:nvSpPr>
          <p:cNvPr id="8" name="CuadroTexto 7"/>
          <p:cNvSpPr txBox="1"/>
          <p:nvPr/>
        </p:nvSpPr>
        <p:spPr>
          <a:xfrm>
            <a:off x="236466" y="1955800"/>
            <a:ext cx="5796033" cy="2215991"/>
          </a:xfrm>
          <a:prstGeom prst="rect">
            <a:avLst/>
          </a:prstGeom>
          <a:noFill/>
        </p:spPr>
        <p:txBody>
          <a:bodyPr wrap="square" rtlCol="0">
            <a:spAutoFit/>
          </a:bodyPr>
          <a:lstStyle/>
          <a:p>
            <a:r>
              <a:rPr lang="es-BO" sz="2400" b="1" dirty="0" smtClean="0"/>
              <a:t>Características</a:t>
            </a:r>
          </a:p>
          <a:p>
            <a:pPr marL="285750" indent="-285750">
              <a:buFontTx/>
              <a:buChar char="-"/>
            </a:pPr>
            <a:r>
              <a:rPr lang="es-BO" sz="2400" dirty="0" smtClean="0"/>
              <a:t>Trafico de enrutador a enrutador</a:t>
            </a:r>
          </a:p>
          <a:p>
            <a:pPr marL="285750" indent="-285750">
              <a:buFontTx/>
              <a:buChar char="-"/>
            </a:pPr>
            <a:r>
              <a:rPr lang="es-ES" sz="2400" dirty="0" smtClean="0"/>
              <a:t>Realiza </a:t>
            </a:r>
            <a:r>
              <a:rPr lang="es-ES" sz="2400" dirty="0"/>
              <a:t>detección de errores</a:t>
            </a:r>
            <a:r>
              <a:rPr lang="es-BO" sz="2400" dirty="0" smtClean="0"/>
              <a:t>.</a:t>
            </a:r>
          </a:p>
          <a:p>
            <a:pPr marL="285750" indent="-285750">
              <a:buFontTx/>
              <a:buChar char="-"/>
            </a:pPr>
            <a:r>
              <a:rPr lang="es-ES" sz="2400" dirty="0" smtClean="0"/>
              <a:t>Soporta </a:t>
            </a:r>
            <a:r>
              <a:rPr lang="es-ES" sz="2400" dirty="0"/>
              <a:t>múltiples protocolos</a:t>
            </a:r>
            <a:r>
              <a:rPr lang="es-ES" sz="2400" dirty="0" smtClean="0"/>
              <a:t>.</a:t>
            </a:r>
            <a:endParaRPr lang="es-BO" sz="2400" dirty="0" smtClean="0"/>
          </a:p>
          <a:p>
            <a:pPr marL="285750" indent="-285750">
              <a:buFontTx/>
              <a:buChar char="-"/>
            </a:pPr>
            <a:r>
              <a:rPr lang="es-ES" sz="2400" dirty="0" smtClean="0"/>
              <a:t>Formato de Trama parecido al de HDLC</a:t>
            </a:r>
            <a:r>
              <a:rPr lang="es-ES" dirty="0" smtClean="0"/>
              <a:t>.</a:t>
            </a:r>
            <a:endParaRPr lang="es-BO" dirty="0" smtClean="0"/>
          </a:p>
          <a:p>
            <a:pPr marL="285750" indent="-285750">
              <a:buFontTx/>
              <a:buChar char="-"/>
            </a:pPr>
            <a:endParaRPr lang="es-ES" dirty="0"/>
          </a:p>
        </p:txBody>
      </p:sp>
      <p:pic>
        <p:nvPicPr>
          <p:cNvPr id="9" name="Imagen 8"/>
          <p:cNvPicPr>
            <a:picLocks noChangeAspect="1"/>
          </p:cNvPicPr>
          <p:nvPr/>
        </p:nvPicPr>
        <p:blipFill>
          <a:blip r:embed="rId3"/>
          <a:stretch>
            <a:fillRect/>
          </a:stretch>
        </p:blipFill>
        <p:spPr>
          <a:xfrm>
            <a:off x="1817686" y="4394200"/>
            <a:ext cx="8429625" cy="1466850"/>
          </a:xfrm>
          <a:prstGeom prst="rect">
            <a:avLst/>
          </a:prstGeom>
        </p:spPr>
      </p:pic>
    </p:spTree>
    <p:extLst>
      <p:ext uri="{BB962C8B-B14F-4D97-AF65-F5344CB8AC3E}">
        <p14:creationId xmlns:p14="http://schemas.microsoft.com/office/powerpoint/2010/main" val="80427911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s-CO" smtClean="0"/>
              <a:t>El frame Ethernet Versión 2</a:t>
            </a:r>
          </a:p>
        </p:txBody>
      </p:sp>
      <p:sp>
        <p:nvSpPr>
          <p:cNvPr id="103427" name="Rectangle 3"/>
          <p:cNvSpPr>
            <a:spLocks noChangeArrowheads="1"/>
          </p:cNvSpPr>
          <p:nvPr/>
        </p:nvSpPr>
        <p:spPr bwMode="auto">
          <a:xfrm>
            <a:off x="2692401" y="2209800"/>
            <a:ext cx="1462617"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6</a:t>
            </a:r>
          </a:p>
        </p:txBody>
      </p:sp>
      <p:sp>
        <p:nvSpPr>
          <p:cNvPr id="103428" name="Rectangle 4"/>
          <p:cNvSpPr>
            <a:spLocks noChangeArrowheads="1"/>
          </p:cNvSpPr>
          <p:nvPr/>
        </p:nvSpPr>
        <p:spPr bwMode="auto">
          <a:xfrm>
            <a:off x="4165601" y="2209800"/>
            <a:ext cx="1462617"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6</a:t>
            </a:r>
          </a:p>
        </p:txBody>
      </p:sp>
      <p:sp>
        <p:nvSpPr>
          <p:cNvPr id="103429" name="Rectangle 5"/>
          <p:cNvSpPr>
            <a:spLocks noChangeArrowheads="1"/>
          </p:cNvSpPr>
          <p:nvPr/>
        </p:nvSpPr>
        <p:spPr bwMode="auto">
          <a:xfrm>
            <a:off x="5638801" y="2209800"/>
            <a:ext cx="486833"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2</a:t>
            </a:r>
          </a:p>
        </p:txBody>
      </p:sp>
      <p:sp>
        <p:nvSpPr>
          <p:cNvPr id="103430" name="Rectangle 6"/>
          <p:cNvSpPr>
            <a:spLocks noChangeArrowheads="1"/>
          </p:cNvSpPr>
          <p:nvPr/>
        </p:nvSpPr>
        <p:spPr bwMode="auto">
          <a:xfrm>
            <a:off x="10085917" y="2209800"/>
            <a:ext cx="9144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4</a:t>
            </a:r>
          </a:p>
        </p:txBody>
      </p:sp>
      <p:sp>
        <p:nvSpPr>
          <p:cNvPr id="103431" name="Text Box 7"/>
          <p:cNvSpPr txBox="1">
            <a:spLocks noChangeArrowheads="1"/>
          </p:cNvSpPr>
          <p:nvPr/>
        </p:nvSpPr>
        <p:spPr bwMode="auto">
          <a:xfrm>
            <a:off x="2862294" y="1750983"/>
            <a:ext cx="10550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Destino</a:t>
            </a:r>
            <a:endParaRPr lang="es-CO">
              <a:latin typeface="Arial" pitchFamily="34" charset="0"/>
            </a:endParaRPr>
          </a:p>
        </p:txBody>
      </p:sp>
      <p:sp>
        <p:nvSpPr>
          <p:cNvPr id="103432" name="Text Box 8"/>
          <p:cNvSpPr txBox="1">
            <a:spLocks noChangeArrowheads="1"/>
          </p:cNvSpPr>
          <p:nvPr/>
        </p:nvSpPr>
        <p:spPr bwMode="auto">
          <a:xfrm>
            <a:off x="4370115" y="1750983"/>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Origen</a:t>
            </a:r>
            <a:endParaRPr lang="es-CO">
              <a:latin typeface="Arial" pitchFamily="34" charset="0"/>
            </a:endParaRPr>
          </a:p>
        </p:txBody>
      </p:sp>
      <p:sp>
        <p:nvSpPr>
          <p:cNvPr id="103433" name="Text Box 9"/>
          <p:cNvSpPr txBox="1">
            <a:spLocks noChangeArrowheads="1"/>
          </p:cNvSpPr>
          <p:nvPr/>
        </p:nvSpPr>
        <p:spPr bwMode="auto">
          <a:xfrm>
            <a:off x="5550911" y="1750983"/>
            <a:ext cx="6753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Tipo</a:t>
            </a:r>
            <a:endParaRPr lang="es-CO">
              <a:latin typeface="Arial" pitchFamily="34" charset="0"/>
            </a:endParaRPr>
          </a:p>
        </p:txBody>
      </p:sp>
      <p:sp>
        <p:nvSpPr>
          <p:cNvPr id="103434" name="Text Box 10"/>
          <p:cNvSpPr txBox="1">
            <a:spLocks noChangeArrowheads="1"/>
          </p:cNvSpPr>
          <p:nvPr/>
        </p:nvSpPr>
        <p:spPr bwMode="auto">
          <a:xfrm>
            <a:off x="7046590" y="1750983"/>
            <a:ext cx="8547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Datos</a:t>
            </a:r>
            <a:endParaRPr lang="es-CO">
              <a:latin typeface="Arial" pitchFamily="34" charset="0"/>
            </a:endParaRPr>
          </a:p>
        </p:txBody>
      </p:sp>
      <p:sp>
        <p:nvSpPr>
          <p:cNvPr id="103435" name="Text Box 11"/>
          <p:cNvSpPr txBox="1">
            <a:spLocks noChangeArrowheads="1"/>
          </p:cNvSpPr>
          <p:nvPr/>
        </p:nvSpPr>
        <p:spPr bwMode="auto">
          <a:xfrm>
            <a:off x="9849375" y="1750983"/>
            <a:ext cx="12266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Chequeo</a:t>
            </a:r>
            <a:endParaRPr lang="es-CO">
              <a:latin typeface="Arial" pitchFamily="34" charset="0"/>
            </a:endParaRPr>
          </a:p>
        </p:txBody>
      </p:sp>
      <p:sp>
        <p:nvSpPr>
          <p:cNvPr id="71692" name="Text Box 12"/>
          <p:cNvSpPr txBox="1">
            <a:spLocks noChangeArrowheads="1"/>
          </p:cNvSpPr>
          <p:nvPr/>
        </p:nvSpPr>
        <p:spPr bwMode="auto">
          <a:xfrm>
            <a:off x="539751" y="2940051"/>
            <a:ext cx="11125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Tx/>
              <a:buChar char="•"/>
            </a:pPr>
            <a:r>
              <a:rPr lang="es-CO" sz="2000">
                <a:latin typeface="Arial" pitchFamily="34" charset="0"/>
              </a:rPr>
              <a:t> </a:t>
            </a:r>
            <a:r>
              <a:rPr lang="es-CO" sz="2000" b="1">
                <a:latin typeface="Arial" pitchFamily="34" charset="0"/>
              </a:rPr>
              <a:t>Preámbulo</a:t>
            </a:r>
            <a:r>
              <a:rPr lang="es-CO" sz="2000">
                <a:latin typeface="Arial" pitchFamily="34" charset="0"/>
              </a:rPr>
              <a:t>: 64 bits (8 bytes) de sincronización</a:t>
            </a:r>
          </a:p>
          <a:p>
            <a:pPr>
              <a:buFontTx/>
              <a:buChar char="•"/>
            </a:pPr>
            <a:r>
              <a:rPr lang="es-CO" sz="2000" b="1">
                <a:latin typeface="Arial" pitchFamily="34" charset="0"/>
              </a:rPr>
              <a:t> Destino</a:t>
            </a:r>
            <a:r>
              <a:rPr lang="es-CO" sz="2000">
                <a:latin typeface="Arial" pitchFamily="34" charset="0"/>
              </a:rPr>
              <a:t>: 6 bytes, dirección física del nodo destino (MAC address)</a:t>
            </a:r>
          </a:p>
          <a:p>
            <a:pPr>
              <a:buFontTx/>
              <a:buChar char="•"/>
            </a:pPr>
            <a:r>
              <a:rPr lang="es-CO" sz="2000">
                <a:latin typeface="Arial" pitchFamily="34" charset="0"/>
              </a:rPr>
              <a:t> </a:t>
            </a:r>
            <a:r>
              <a:rPr lang="es-CO" sz="2000" b="1">
                <a:latin typeface="Arial" pitchFamily="34" charset="0"/>
              </a:rPr>
              <a:t>Origen</a:t>
            </a:r>
            <a:r>
              <a:rPr lang="es-CO" sz="2000">
                <a:latin typeface="Arial" pitchFamily="34" charset="0"/>
              </a:rPr>
              <a:t>: 6 bytes, dirección del nodo origen</a:t>
            </a:r>
          </a:p>
          <a:p>
            <a:pPr>
              <a:buFontTx/>
              <a:buChar char="•"/>
            </a:pPr>
            <a:r>
              <a:rPr lang="es-CO" sz="2000">
                <a:latin typeface="Arial" pitchFamily="34" charset="0"/>
              </a:rPr>
              <a:t> </a:t>
            </a:r>
            <a:r>
              <a:rPr lang="es-CO" sz="2000" b="1">
                <a:latin typeface="Arial" pitchFamily="34" charset="0"/>
              </a:rPr>
              <a:t>Tipo</a:t>
            </a:r>
            <a:r>
              <a:rPr lang="es-CO" sz="2000">
                <a:latin typeface="Arial" pitchFamily="34" charset="0"/>
              </a:rPr>
              <a:t>: 2 bytes, especifica el protocolo de la capa superior</a:t>
            </a:r>
          </a:p>
          <a:p>
            <a:pPr>
              <a:buFontTx/>
              <a:buChar char="•"/>
            </a:pPr>
            <a:r>
              <a:rPr lang="es-CO" sz="2000">
                <a:latin typeface="Arial" pitchFamily="34" charset="0"/>
              </a:rPr>
              <a:t> </a:t>
            </a:r>
            <a:r>
              <a:rPr lang="es-CO" sz="2000" b="1">
                <a:latin typeface="Arial" pitchFamily="34" charset="0"/>
              </a:rPr>
              <a:t>Datos</a:t>
            </a:r>
            <a:r>
              <a:rPr lang="es-CO" sz="2000">
                <a:latin typeface="Arial" pitchFamily="34" charset="0"/>
              </a:rPr>
              <a:t>: entre 46 y 1500 bytes, información de las capas superiores</a:t>
            </a:r>
          </a:p>
          <a:p>
            <a:pPr>
              <a:buFontTx/>
              <a:buChar char="•"/>
            </a:pPr>
            <a:r>
              <a:rPr lang="es-CO" sz="2000">
                <a:latin typeface="Arial" pitchFamily="34" charset="0"/>
              </a:rPr>
              <a:t> </a:t>
            </a:r>
            <a:r>
              <a:rPr lang="es-CO" sz="2000" b="1">
                <a:latin typeface="Arial" pitchFamily="34" charset="0"/>
              </a:rPr>
              <a:t>Chequeo</a:t>
            </a:r>
            <a:r>
              <a:rPr lang="es-CO" sz="2000">
                <a:latin typeface="Arial" pitchFamily="34" charset="0"/>
              </a:rPr>
              <a:t>: Secuencia de chequeo del frame (FCS)</a:t>
            </a:r>
            <a:endParaRPr lang="es-CO">
              <a:latin typeface="Arial" pitchFamily="34" charset="0"/>
            </a:endParaRPr>
          </a:p>
        </p:txBody>
      </p:sp>
      <p:sp>
        <p:nvSpPr>
          <p:cNvPr id="71693" name="Text Box 13"/>
          <p:cNvSpPr txBox="1">
            <a:spLocks noChangeArrowheads="1"/>
          </p:cNvSpPr>
          <p:nvPr/>
        </p:nvSpPr>
        <p:spPr bwMode="auto">
          <a:xfrm>
            <a:off x="914400" y="4937036"/>
            <a:ext cx="7968848"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s-CO">
                <a:latin typeface="Arial" pitchFamily="34" charset="0"/>
              </a:rPr>
              <a:t>Cuando un frame Ethernet es enviado al canal, todas las interfaces revisan </a:t>
            </a:r>
          </a:p>
          <a:p>
            <a:r>
              <a:rPr lang="es-CO">
                <a:latin typeface="Arial" pitchFamily="34" charset="0"/>
              </a:rPr>
              <a:t>los primeros 6 bytes (48 bits). Si es su dirección MAC (o broadcast) reciben </a:t>
            </a:r>
          </a:p>
          <a:p>
            <a:r>
              <a:rPr lang="es-CO">
                <a:latin typeface="Arial" pitchFamily="34" charset="0"/>
              </a:rPr>
              <a:t>el paquete y lo entregarán al software de red instalado en el computador. </a:t>
            </a:r>
          </a:p>
          <a:p>
            <a:r>
              <a:rPr lang="es-CO">
                <a:latin typeface="Arial" pitchFamily="34" charset="0"/>
              </a:rPr>
              <a:t>Las interfaces con diferentes dirección no continuarán leyendo el frame</a:t>
            </a:r>
            <a:endParaRPr lang="es-CO" sz="2000">
              <a:latin typeface="Arial" pitchFamily="34" charset="0"/>
            </a:endParaRPr>
          </a:p>
        </p:txBody>
      </p:sp>
      <p:sp>
        <p:nvSpPr>
          <p:cNvPr id="103438" name="Rectangle 15"/>
          <p:cNvSpPr>
            <a:spLocks noChangeArrowheads="1"/>
          </p:cNvSpPr>
          <p:nvPr/>
        </p:nvSpPr>
        <p:spPr bwMode="auto">
          <a:xfrm>
            <a:off x="6096000" y="2209800"/>
            <a:ext cx="3979333"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46 - 1500</a:t>
            </a:r>
          </a:p>
        </p:txBody>
      </p:sp>
      <p:sp>
        <p:nvSpPr>
          <p:cNvPr id="103439" name="Rectangle 16"/>
          <p:cNvSpPr>
            <a:spLocks noChangeArrowheads="1"/>
          </p:cNvSpPr>
          <p:nvPr/>
        </p:nvSpPr>
        <p:spPr bwMode="auto">
          <a:xfrm>
            <a:off x="812801" y="2209800"/>
            <a:ext cx="1869017"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8</a:t>
            </a:r>
          </a:p>
        </p:txBody>
      </p:sp>
      <p:sp>
        <p:nvSpPr>
          <p:cNvPr id="103440" name="Text Box 17"/>
          <p:cNvSpPr txBox="1">
            <a:spLocks noChangeArrowheads="1"/>
          </p:cNvSpPr>
          <p:nvPr/>
        </p:nvSpPr>
        <p:spPr bwMode="auto">
          <a:xfrm>
            <a:off x="812801" y="1752601"/>
            <a:ext cx="1902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Preámbulo</a:t>
            </a:r>
            <a:endParaRPr lang="es-CO">
              <a:latin typeface="Arial" pitchFamily="34" charset="0"/>
            </a:endParaRPr>
          </a:p>
        </p:txBody>
      </p:sp>
    </p:spTree>
    <p:extLst>
      <p:ext uri="{BB962C8B-B14F-4D97-AF65-F5344CB8AC3E}">
        <p14:creationId xmlns:p14="http://schemas.microsoft.com/office/powerpoint/2010/main" val="286726319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71692"/>
                                        </p:tgtEl>
                                        <p:attrNameLst>
                                          <p:attrName>style.visibility</p:attrName>
                                        </p:attrNameLst>
                                      </p:cBhvr>
                                      <p:to>
                                        <p:strVal val="visible"/>
                                      </p:to>
                                    </p:set>
                                    <p:anim calcmode="lin" valueType="num">
                                      <p:cBhvr>
                                        <p:cTn id="7" dur="500" fill="hold"/>
                                        <p:tgtEl>
                                          <p:spTgt spid="71692"/>
                                        </p:tgtEl>
                                        <p:attrNameLst>
                                          <p:attrName>ppt_w</p:attrName>
                                        </p:attrNameLst>
                                      </p:cBhvr>
                                      <p:tavLst>
                                        <p:tav tm="0">
                                          <p:val>
                                            <p:fltVal val="0"/>
                                          </p:val>
                                        </p:tav>
                                        <p:tav tm="100000">
                                          <p:val>
                                            <p:strVal val="#ppt_w"/>
                                          </p:val>
                                        </p:tav>
                                      </p:tavLst>
                                    </p:anim>
                                    <p:anim calcmode="lin" valueType="num">
                                      <p:cBhvr>
                                        <p:cTn id="8" dur="500" fill="hold"/>
                                        <p:tgtEl>
                                          <p:spTgt spid="71692"/>
                                        </p:tgtEl>
                                        <p:attrNameLst>
                                          <p:attrName>ppt_h</p:attrName>
                                        </p:attrNameLst>
                                      </p:cBhvr>
                                      <p:tavLst>
                                        <p:tav tm="0">
                                          <p:val>
                                            <p:fltVal val="0"/>
                                          </p:val>
                                        </p:tav>
                                        <p:tav tm="100000">
                                          <p:val>
                                            <p:strVal val="#ppt_h"/>
                                          </p:val>
                                        </p:tav>
                                      </p:tavLst>
                                    </p:anim>
                                    <p:anim calcmode="lin" valueType="num">
                                      <p:cBhvr>
                                        <p:cTn id="9" dur="500" fill="hold"/>
                                        <p:tgtEl>
                                          <p:spTgt spid="71692"/>
                                        </p:tgtEl>
                                        <p:attrNameLst>
                                          <p:attrName>ppt_x</p:attrName>
                                        </p:attrNameLst>
                                      </p:cBhvr>
                                      <p:tavLst>
                                        <p:tav tm="0">
                                          <p:val>
                                            <p:fltVal val="0.5"/>
                                          </p:val>
                                        </p:tav>
                                        <p:tav tm="100000">
                                          <p:val>
                                            <p:strVal val="#ppt_x"/>
                                          </p:val>
                                        </p:tav>
                                      </p:tavLst>
                                    </p:anim>
                                    <p:anim calcmode="lin" valueType="num">
                                      <p:cBhvr>
                                        <p:cTn id="10" dur="500" fill="hold"/>
                                        <p:tgtEl>
                                          <p:spTgt spid="71692"/>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71693"/>
                                        </p:tgtEl>
                                        <p:attrNameLst>
                                          <p:attrName>style.visibility</p:attrName>
                                        </p:attrNameLst>
                                      </p:cBhvr>
                                      <p:to>
                                        <p:strVal val="visible"/>
                                      </p:to>
                                    </p:set>
                                    <p:anim calcmode="lin" valueType="num">
                                      <p:cBhvr>
                                        <p:cTn id="15" dur="500" fill="hold"/>
                                        <p:tgtEl>
                                          <p:spTgt spid="71693"/>
                                        </p:tgtEl>
                                        <p:attrNameLst>
                                          <p:attrName>ppt_x</p:attrName>
                                        </p:attrNameLst>
                                      </p:cBhvr>
                                      <p:tavLst>
                                        <p:tav tm="0">
                                          <p:val>
                                            <p:strVal val="#ppt_x-#ppt_w/2"/>
                                          </p:val>
                                        </p:tav>
                                        <p:tav tm="100000">
                                          <p:val>
                                            <p:strVal val="#ppt_x"/>
                                          </p:val>
                                        </p:tav>
                                      </p:tavLst>
                                    </p:anim>
                                    <p:anim calcmode="lin" valueType="num">
                                      <p:cBhvr>
                                        <p:cTn id="16" dur="500" fill="hold"/>
                                        <p:tgtEl>
                                          <p:spTgt spid="71693"/>
                                        </p:tgtEl>
                                        <p:attrNameLst>
                                          <p:attrName>ppt_y</p:attrName>
                                        </p:attrNameLst>
                                      </p:cBhvr>
                                      <p:tavLst>
                                        <p:tav tm="0">
                                          <p:val>
                                            <p:strVal val="#ppt_y"/>
                                          </p:val>
                                        </p:tav>
                                        <p:tav tm="100000">
                                          <p:val>
                                            <p:strVal val="#ppt_y"/>
                                          </p:val>
                                        </p:tav>
                                      </p:tavLst>
                                    </p:anim>
                                    <p:anim calcmode="lin" valueType="num">
                                      <p:cBhvr>
                                        <p:cTn id="17" dur="500" fill="hold"/>
                                        <p:tgtEl>
                                          <p:spTgt spid="71693"/>
                                        </p:tgtEl>
                                        <p:attrNameLst>
                                          <p:attrName>ppt_w</p:attrName>
                                        </p:attrNameLst>
                                      </p:cBhvr>
                                      <p:tavLst>
                                        <p:tav tm="0">
                                          <p:val>
                                            <p:fltVal val="0"/>
                                          </p:val>
                                        </p:tav>
                                        <p:tav tm="100000">
                                          <p:val>
                                            <p:strVal val="#ppt_w"/>
                                          </p:val>
                                        </p:tav>
                                      </p:tavLst>
                                    </p:anim>
                                    <p:anim calcmode="lin" valueType="num">
                                      <p:cBhvr>
                                        <p:cTn id="18" dur="500" fill="hold"/>
                                        <p:tgtEl>
                                          <p:spTgt spid="716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2" grpId="0" autoUpdateAnimBg="0"/>
      <p:bldP spid="71693" grpId="0" animBg="1"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s-CO" smtClean="0"/>
              <a:t>El frame IEEE 802.3</a:t>
            </a:r>
          </a:p>
        </p:txBody>
      </p:sp>
      <p:sp>
        <p:nvSpPr>
          <p:cNvPr id="104451" name="Rectangle 3"/>
          <p:cNvSpPr>
            <a:spLocks noChangeArrowheads="1"/>
          </p:cNvSpPr>
          <p:nvPr/>
        </p:nvSpPr>
        <p:spPr bwMode="auto">
          <a:xfrm>
            <a:off x="2692401" y="2209800"/>
            <a:ext cx="1462617"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6</a:t>
            </a:r>
          </a:p>
        </p:txBody>
      </p:sp>
      <p:sp>
        <p:nvSpPr>
          <p:cNvPr id="104452" name="Rectangle 4"/>
          <p:cNvSpPr>
            <a:spLocks noChangeArrowheads="1"/>
          </p:cNvSpPr>
          <p:nvPr/>
        </p:nvSpPr>
        <p:spPr bwMode="auto">
          <a:xfrm>
            <a:off x="4165601" y="2209800"/>
            <a:ext cx="1462617"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6</a:t>
            </a:r>
          </a:p>
        </p:txBody>
      </p:sp>
      <p:sp>
        <p:nvSpPr>
          <p:cNvPr id="104453" name="Rectangle 5"/>
          <p:cNvSpPr>
            <a:spLocks noChangeArrowheads="1"/>
          </p:cNvSpPr>
          <p:nvPr/>
        </p:nvSpPr>
        <p:spPr bwMode="auto">
          <a:xfrm>
            <a:off x="5638801" y="2209800"/>
            <a:ext cx="486833"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2</a:t>
            </a:r>
          </a:p>
        </p:txBody>
      </p:sp>
      <p:sp>
        <p:nvSpPr>
          <p:cNvPr id="104454" name="Rectangle 6"/>
          <p:cNvSpPr>
            <a:spLocks noChangeArrowheads="1"/>
          </p:cNvSpPr>
          <p:nvPr/>
        </p:nvSpPr>
        <p:spPr bwMode="auto">
          <a:xfrm>
            <a:off x="10085917" y="2209800"/>
            <a:ext cx="9144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4</a:t>
            </a:r>
          </a:p>
        </p:txBody>
      </p:sp>
      <p:sp>
        <p:nvSpPr>
          <p:cNvPr id="104455" name="Text Box 7"/>
          <p:cNvSpPr txBox="1">
            <a:spLocks noChangeArrowheads="1"/>
          </p:cNvSpPr>
          <p:nvPr/>
        </p:nvSpPr>
        <p:spPr bwMode="auto">
          <a:xfrm>
            <a:off x="2862294" y="1750983"/>
            <a:ext cx="10550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Destino</a:t>
            </a:r>
            <a:endParaRPr lang="es-CO">
              <a:latin typeface="Arial" pitchFamily="34" charset="0"/>
            </a:endParaRPr>
          </a:p>
        </p:txBody>
      </p:sp>
      <p:sp>
        <p:nvSpPr>
          <p:cNvPr id="104456" name="Text Box 8"/>
          <p:cNvSpPr txBox="1">
            <a:spLocks noChangeArrowheads="1"/>
          </p:cNvSpPr>
          <p:nvPr/>
        </p:nvSpPr>
        <p:spPr bwMode="auto">
          <a:xfrm>
            <a:off x="4370115" y="1750983"/>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Origen</a:t>
            </a:r>
            <a:endParaRPr lang="es-CO">
              <a:latin typeface="Arial" pitchFamily="34" charset="0"/>
            </a:endParaRPr>
          </a:p>
        </p:txBody>
      </p:sp>
      <p:sp>
        <p:nvSpPr>
          <p:cNvPr id="104457" name="Text Box 9"/>
          <p:cNvSpPr txBox="1">
            <a:spLocks noChangeArrowheads="1"/>
          </p:cNvSpPr>
          <p:nvPr/>
        </p:nvSpPr>
        <p:spPr bwMode="auto">
          <a:xfrm>
            <a:off x="5369729" y="1522383"/>
            <a:ext cx="11689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Longitud</a:t>
            </a:r>
            <a:endParaRPr lang="es-CO">
              <a:latin typeface="Arial" pitchFamily="34" charset="0"/>
            </a:endParaRPr>
          </a:p>
        </p:txBody>
      </p:sp>
      <p:sp>
        <p:nvSpPr>
          <p:cNvPr id="104458" name="Text Box 10"/>
          <p:cNvSpPr txBox="1">
            <a:spLocks noChangeArrowheads="1"/>
          </p:cNvSpPr>
          <p:nvPr/>
        </p:nvSpPr>
        <p:spPr bwMode="auto">
          <a:xfrm>
            <a:off x="7046590" y="1750983"/>
            <a:ext cx="8547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Datos</a:t>
            </a:r>
            <a:endParaRPr lang="es-CO">
              <a:latin typeface="Arial" pitchFamily="34" charset="0"/>
            </a:endParaRPr>
          </a:p>
        </p:txBody>
      </p:sp>
      <p:sp>
        <p:nvSpPr>
          <p:cNvPr id="104459" name="Text Box 11"/>
          <p:cNvSpPr txBox="1">
            <a:spLocks noChangeArrowheads="1"/>
          </p:cNvSpPr>
          <p:nvPr/>
        </p:nvSpPr>
        <p:spPr bwMode="auto">
          <a:xfrm>
            <a:off x="9849375" y="1750983"/>
            <a:ext cx="12266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Chequeo</a:t>
            </a:r>
            <a:endParaRPr lang="es-CO">
              <a:latin typeface="Arial" pitchFamily="34" charset="0"/>
            </a:endParaRPr>
          </a:p>
        </p:txBody>
      </p:sp>
      <p:sp>
        <p:nvSpPr>
          <p:cNvPr id="72716" name="Text Box 12"/>
          <p:cNvSpPr txBox="1">
            <a:spLocks noChangeArrowheads="1"/>
          </p:cNvSpPr>
          <p:nvPr/>
        </p:nvSpPr>
        <p:spPr bwMode="auto">
          <a:xfrm>
            <a:off x="508000" y="2787651"/>
            <a:ext cx="111252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Tx/>
              <a:buChar char="•"/>
            </a:pPr>
            <a:r>
              <a:rPr lang="es-CO" sz="2000">
                <a:latin typeface="Arial" pitchFamily="34" charset="0"/>
              </a:rPr>
              <a:t> </a:t>
            </a:r>
            <a:r>
              <a:rPr lang="es-CO" sz="2000" b="1">
                <a:latin typeface="Arial" pitchFamily="34" charset="0"/>
              </a:rPr>
              <a:t>Preámbulo</a:t>
            </a:r>
            <a:r>
              <a:rPr lang="es-CO" sz="2000">
                <a:latin typeface="Arial" pitchFamily="34" charset="0"/>
              </a:rPr>
              <a:t>: 56 bits (7 bytes) de sincronización</a:t>
            </a:r>
          </a:p>
          <a:p>
            <a:pPr>
              <a:buFontTx/>
              <a:buChar char="•"/>
            </a:pPr>
            <a:r>
              <a:rPr lang="es-CO" sz="2000">
                <a:latin typeface="Arial" pitchFamily="34" charset="0"/>
              </a:rPr>
              <a:t> </a:t>
            </a:r>
            <a:r>
              <a:rPr lang="es-CO" sz="2000" b="1">
                <a:latin typeface="Arial" pitchFamily="34" charset="0"/>
              </a:rPr>
              <a:t>SFD</a:t>
            </a:r>
            <a:r>
              <a:rPr lang="es-CO" sz="2000">
                <a:latin typeface="Arial" pitchFamily="34" charset="0"/>
              </a:rPr>
              <a:t>: 1 byte, delimitador de inicio del frame</a:t>
            </a:r>
          </a:p>
          <a:p>
            <a:pPr>
              <a:buFontTx/>
              <a:buChar char="•"/>
            </a:pPr>
            <a:r>
              <a:rPr lang="es-CO" sz="2000" b="1">
                <a:latin typeface="Arial" pitchFamily="34" charset="0"/>
              </a:rPr>
              <a:t> Destino</a:t>
            </a:r>
            <a:r>
              <a:rPr lang="es-CO" sz="2000">
                <a:latin typeface="Arial" pitchFamily="34" charset="0"/>
              </a:rPr>
              <a:t>: 6 bytes, dirección física del nodo destino (MAC address)</a:t>
            </a:r>
          </a:p>
          <a:p>
            <a:pPr>
              <a:buFontTx/>
              <a:buChar char="•"/>
            </a:pPr>
            <a:r>
              <a:rPr lang="es-CO" sz="2000">
                <a:latin typeface="Arial" pitchFamily="34" charset="0"/>
              </a:rPr>
              <a:t> </a:t>
            </a:r>
            <a:r>
              <a:rPr lang="es-CO" sz="2000" b="1">
                <a:latin typeface="Arial" pitchFamily="34" charset="0"/>
              </a:rPr>
              <a:t>Origen</a:t>
            </a:r>
            <a:r>
              <a:rPr lang="es-CO" sz="2000">
                <a:latin typeface="Arial" pitchFamily="34" charset="0"/>
              </a:rPr>
              <a:t>: 6 bytes, dirección del nodo origen</a:t>
            </a:r>
          </a:p>
          <a:p>
            <a:pPr>
              <a:buFontTx/>
              <a:buChar char="•"/>
            </a:pPr>
            <a:r>
              <a:rPr lang="es-CO" sz="2000">
                <a:latin typeface="Arial" pitchFamily="34" charset="0"/>
              </a:rPr>
              <a:t> </a:t>
            </a:r>
            <a:r>
              <a:rPr lang="es-CO" sz="2000" b="1">
                <a:latin typeface="Arial" pitchFamily="34" charset="0"/>
              </a:rPr>
              <a:t>Longitud</a:t>
            </a:r>
            <a:r>
              <a:rPr lang="es-CO" sz="2000">
                <a:latin typeface="Arial" pitchFamily="34" charset="0"/>
              </a:rPr>
              <a:t>: 2 bytes, cantidad de bytes en el campo de datos</a:t>
            </a:r>
          </a:p>
          <a:p>
            <a:pPr>
              <a:buFontTx/>
              <a:buChar char="•"/>
            </a:pPr>
            <a:r>
              <a:rPr lang="es-CO" sz="2000">
                <a:latin typeface="Arial" pitchFamily="34" charset="0"/>
              </a:rPr>
              <a:t> </a:t>
            </a:r>
            <a:r>
              <a:rPr lang="es-CO" sz="2000" b="1">
                <a:latin typeface="Arial" pitchFamily="34" charset="0"/>
              </a:rPr>
              <a:t>Datos</a:t>
            </a:r>
            <a:r>
              <a:rPr lang="es-CO" sz="2000">
                <a:latin typeface="Arial" pitchFamily="34" charset="0"/>
              </a:rPr>
              <a:t>: entre 46 y 1500 bits, información de las capas superiores</a:t>
            </a:r>
          </a:p>
          <a:p>
            <a:pPr>
              <a:buFontTx/>
              <a:buChar char="•"/>
            </a:pPr>
            <a:r>
              <a:rPr lang="es-CO" sz="2000">
                <a:latin typeface="Arial" pitchFamily="34" charset="0"/>
              </a:rPr>
              <a:t> </a:t>
            </a:r>
            <a:r>
              <a:rPr lang="es-CO" sz="2000" b="1">
                <a:latin typeface="Arial" pitchFamily="34" charset="0"/>
              </a:rPr>
              <a:t>Chequeo</a:t>
            </a:r>
            <a:r>
              <a:rPr lang="es-CO" sz="2000">
                <a:latin typeface="Arial" pitchFamily="34" charset="0"/>
              </a:rPr>
              <a:t>: Secuencia de chequeo del frame (FCS)</a:t>
            </a:r>
            <a:endParaRPr lang="es-CO">
              <a:latin typeface="Arial" pitchFamily="34" charset="0"/>
            </a:endParaRPr>
          </a:p>
        </p:txBody>
      </p:sp>
      <p:sp>
        <p:nvSpPr>
          <p:cNvPr id="72717" name="Text Box 13"/>
          <p:cNvSpPr txBox="1">
            <a:spLocks noChangeArrowheads="1"/>
          </p:cNvSpPr>
          <p:nvPr/>
        </p:nvSpPr>
        <p:spPr bwMode="auto">
          <a:xfrm>
            <a:off x="609601" y="5028805"/>
            <a:ext cx="8276625" cy="123110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s-CO">
                <a:latin typeface="Arial" pitchFamily="34" charset="0"/>
              </a:rPr>
              <a:t>Un nodo sabe si el frame es Ethernet V2 ó IEEE 802.3 al revisar los dos bytes </a:t>
            </a:r>
          </a:p>
          <a:p>
            <a:r>
              <a:rPr lang="es-CO">
                <a:latin typeface="Arial" pitchFamily="34" charset="0"/>
              </a:rPr>
              <a:t>que siguen a la dirección origen. Si su valor es más que el hexadecimal </a:t>
            </a:r>
            <a:r>
              <a:rPr lang="es-CO" b="1">
                <a:latin typeface="Arial" pitchFamily="34" charset="0"/>
              </a:rPr>
              <a:t>05DC</a:t>
            </a:r>
            <a:r>
              <a:rPr lang="es-CO">
                <a:latin typeface="Arial" pitchFamily="34" charset="0"/>
              </a:rPr>
              <a:t> </a:t>
            </a:r>
          </a:p>
          <a:p>
            <a:r>
              <a:rPr lang="es-CO">
                <a:latin typeface="Arial" pitchFamily="34" charset="0"/>
              </a:rPr>
              <a:t>(decimal 1500), entonces es un frame Ethernet V2. Si es menor se asume que </a:t>
            </a:r>
          </a:p>
          <a:p>
            <a:r>
              <a:rPr lang="es-CO">
                <a:latin typeface="Arial" pitchFamily="34" charset="0"/>
              </a:rPr>
              <a:t>ese campo representa la longitud de los datos.</a:t>
            </a:r>
            <a:r>
              <a:rPr lang="es-CO" sz="2000">
                <a:latin typeface="Arial" pitchFamily="34" charset="0"/>
              </a:rPr>
              <a:t> </a:t>
            </a:r>
          </a:p>
        </p:txBody>
      </p:sp>
      <p:sp>
        <p:nvSpPr>
          <p:cNvPr id="104462" name="Rectangle 15"/>
          <p:cNvSpPr>
            <a:spLocks noChangeArrowheads="1"/>
          </p:cNvSpPr>
          <p:nvPr/>
        </p:nvSpPr>
        <p:spPr bwMode="auto">
          <a:xfrm>
            <a:off x="6096000" y="2209800"/>
            <a:ext cx="3979333"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46 - 1500</a:t>
            </a:r>
          </a:p>
        </p:txBody>
      </p:sp>
      <p:sp>
        <p:nvSpPr>
          <p:cNvPr id="104463" name="Rectangle 16"/>
          <p:cNvSpPr>
            <a:spLocks noChangeArrowheads="1"/>
          </p:cNvSpPr>
          <p:nvPr/>
        </p:nvSpPr>
        <p:spPr bwMode="auto">
          <a:xfrm>
            <a:off x="812801" y="2209800"/>
            <a:ext cx="1621367"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7</a:t>
            </a:r>
          </a:p>
        </p:txBody>
      </p:sp>
      <p:sp>
        <p:nvSpPr>
          <p:cNvPr id="104464" name="Text Box 17"/>
          <p:cNvSpPr txBox="1">
            <a:spLocks noChangeArrowheads="1"/>
          </p:cNvSpPr>
          <p:nvPr/>
        </p:nvSpPr>
        <p:spPr bwMode="auto">
          <a:xfrm>
            <a:off x="406401" y="1752601"/>
            <a:ext cx="1902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Preámbulo</a:t>
            </a:r>
            <a:endParaRPr lang="es-CO">
              <a:latin typeface="Arial" pitchFamily="34" charset="0"/>
            </a:endParaRPr>
          </a:p>
        </p:txBody>
      </p:sp>
      <p:sp>
        <p:nvSpPr>
          <p:cNvPr id="104465" name="Rectangle 18"/>
          <p:cNvSpPr>
            <a:spLocks noChangeArrowheads="1"/>
          </p:cNvSpPr>
          <p:nvPr/>
        </p:nvSpPr>
        <p:spPr bwMode="auto">
          <a:xfrm>
            <a:off x="2438401" y="2209800"/>
            <a:ext cx="243417"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a:t>1</a:t>
            </a:r>
          </a:p>
        </p:txBody>
      </p:sp>
      <p:sp>
        <p:nvSpPr>
          <p:cNvPr id="104466" name="Line 19"/>
          <p:cNvSpPr>
            <a:spLocks noChangeShapeType="1"/>
          </p:cNvSpPr>
          <p:nvPr/>
        </p:nvSpPr>
        <p:spPr bwMode="auto">
          <a:xfrm>
            <a:off x="5791200" y="1905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4467" name="Text Box 20"/>
          <p:cNvSpPr txBox="1">
            <a:spLocks noChangeArrowheads="1"/>
          </p:cNvSpPr>
          <p:nvPr/>
        </p:nvSpPr>
        <p:spPr bwMode="auto">
          <a:xfrm>
            <a:off x="2246478" y="1522383"/>
            <a:ext cx="6992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SFD</a:t>
            </a:r>
            <a:endParaRPr lang="es-CO">
              <a:latin typeface="Arial" pitchFamily="34" charset="0"/>
            </a:endParaRPr>
          </a:p>
        </p:txBody>
      </p:sp>
      <p:sp>
        <p:nvSpPr>
          <p:cNvPr id="104468" name="Line 21"/>
          <p:cNvSpPr>
            <a:spLocks noChangeShapeType="1"/>
          </p:cNvSpPr>
          <p:nvPr/>
        </p:nvSpPr>
        <p:spPr bwMode="auto">
          <a:xfrm>
            <a:off x="2540000" y="1905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72726" name="Line 22"/>
          <p:cNvSpPr>
            <a:spLocks noChangeShapeType="1"/>
          </p:cNvSpPr>
          <p:nvPr/>
        </p:nvSpPr>
        <p:spPr bwMode="auto">
          <a:xfrm flipV="1">
            <a:off x="5689600" y="2590800"/>
            <a:ext cx="203200" cy="243840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Tree>
    <p:extLst>
      <p:ext uri="{BB962C8B-B14F-4D97-AF65-F5344CB8AC3E}">
        <p14:creationId xmlns:p14="http://schemas.microsoft.com/office/powerpoint/2010/main" val="111211722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72716"/>
                                        </p:tgtEl>
                                        <p:attrNameLst>
                                          <p:attrName>style.visibility</p:attrName>
                                        </p:attrNameLst>
                                      </p:cBhvr>
                                      <p:to>
                                        <p:strVal val="visible"/>
                                      </p:to>
                                    </p:set>
                                    <p:anim calcmode="lin" valueType="num">
                                      <p:cBhvr>
                                        <p:cTn id="7" dur="500" fill="hold"/>
                                        <p:tgtEl>
                                          <p:spTgt spid="72716"/>
                                        </p:tgtEl>
                                        <p:attrNameLst>
                                          <p:attrName>ppt_w</p:attrName>
                                        </p:attrNameLst>
                                      </p:cBhvr>
                                      <p:tavLst>
                                        <p:tav tm="0">
                                          <p:val>
                                            <p:fltVal val="0"/>
                                          </p:val>
                                        </p:tav>
                                        <p:tav tm="100000">
                                          <p:val>
                                            <p:strVal val="#ppt_w"/>
                                          </p:val>
                                        </p:tav>
                                      </p:tavLst>
                                    </p:anim>
                                    <p:anim calcmode="lin" valueType="num">
                                      <p:cBhvr>
                                        <p:cTn id="8" dur="500" fill="hold"/>
                                        <p:tgtEl>
                                          <p:spTgt spid="72716"/>
                                        </p:tgtEl>
                                        <p:attrNameLst>
                                          <p:attrName>ppt_h</p:attrName>
                                        </p:attrNameLst>
                                      </p:cBhvr>
                                      <p:tavLst>
                                        <p:tav tm="0">
                                          <p:val>
                                            <p:fltVal val="0"/>
                                          </p:val>
                                        </p:tav>
                                        <p:tav tm="100000">
                                          <p:val>
                                            <p:strVal val="#ppt_h"/>
                                          </p:val>
                                        </p:tav>
                                      </p:tavLst>
                                    </p:anim>
                                    <p:anim calcmode="lin" valueType="num">
                                      <p:cBhvr>
                                        <p:cTn id="9" dur="500" fill="hold"/>
                                        <p:tgtEl>
                                          <p:spTgt spid="72716"/>
                                        </p:tgtEl>
                                        <p:attrNameLst>
                                          <p:attrName>ppt_x</p:attrName>
                                        </p:attrNameLst>
                                      </p:cBhvr>
                                      <p:tavLst>
                                        <p:tav tm="0">
                                          <p:val>
                                            <p:fltVal val="0.5"/>
                                          </p:val>
                                        </p:tav>
                                        <p:tav tm="100000">
                                          <p:val>
                                            <p:strVal val="#ppt_x"/>
                                          </p:val>
                                        </p:tav>
                                      </p:tavLst>
                                    </p:anim>
                                    <p:anim calcmode="lin" valueType="num">
                                      <p:cBhvr>
                                        <p:cTn id="10" dur="500" fill="hold"/>
                                        <p:tgtEl>
                                          <p:spTgt spid="72716"/>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72717"/>
                                        </p:tgtEl>
                                        <p:attrNameLst>
                                          <p:attrName>style.visibility</p:attrName>
                                        </p:attrNameLst>
                                      </p:cBhvr>
                                      <p:to>
                                        <p:strVal val="visible"/>
                                      </p:to>
                                    </p:set>
                                    <p:anim calcmode="lin" valueType="num">
                                      <p:cBhvr>
                                        <p:cTn id="15" dur="500" fill="hold"/>
                                        <p:tgtEl>
                                          <p:spTgt spid="72717"/>
                                        </p:tgtEl>
                                        <p:attrNameLst>
                                          <p:attrName>ppt_x</p:attrName>
                                        </p:attrNameLst>
                                      </p:cBhvr>
                                      <p:tavLst>
                                        <p:tav tm="0">
                                          <p:val>
                                            <p:strVal val="#ppt_x-#ppt_w/2"/>
                                          </p:val>
                                        </p:tav>
                                        <p:tav tm="100000">
                                          <p:val>
                                            <p:strVal val="#ppt_x"/>
                                          </p:val>
                                        </p:tav>
                                      </p:tavLst>
                                    </p:anim>
                                    <p:anim calcmode="lin" valueType="num">
                                      <p:cBhvr>
                                        <p:cTn id="16" dur="500" fill="hold"/>
                                        <p:tgtEl>
                                          <p:spTgt spid="72717"/>
                                        </p:tgtEl>
                                        <p:attrNameLst>
                                          <p:attrName>ppt_y</p:attrName>
                                        </p:attrNameLst>
                                      </p:cBhvr>
                                      <p:tavLst>
                                        <p:tav tm="0">
                                          <p:val>
                                            <p:strVal val="#ppt_y"/>
                                          </p:val>
                                        </p:tav>
                                        <p:tav tm="100000">
                                          <p:val>
                                            <p:strVal val="#ppt_y"/>
                                          </p:val>
                                        </p:tav>
                                      </p:tavLst>
                                    </p:anim>
                                    <p:anim calcmode="lin" valueType="num">
                                      <p:cBhvr>
                                        <p:cTn id="17" dur="500" fill="hold"/>
                                        <p:tgtEl>
                                          <p:spTgt spid="72717"/>
                                        </p:tgtEl>
                                        <p:attrNameLst>
                                          <p:attrName>ppt_w</p:attrName>
                                        </p:attrNameLst>
                                      </p:cBhvr>
                                      <p:tavLst>
                                        <p:tav tm="0">
                                          <p:val>
                                            <p:fltVal val="0"/>
                                          </p:val>
                                        </p:tav>
                                        <p:tav tm="100000">
                                          <p:val>
                                            <p:strVal val="#ppt_w"/>
                                          </p:val>
                                        </p:tav>
                                      </p:tavLst>
                                    </p:anim>
                                    <p:anim calcmode="lin" valueType="num">
                                      <p:cBhvr>
                                        <p:cTn id="18" dur="500" fill="hold"/>
                                        <p:tgtEl>
                                          <p:spTgt spid="72717"/>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500"/>
                            </p:stCondLst>
                            <p:childTnLst>
                              <p:par>
                                <p:cTn id="20" presetID="17" presetClass="entr" presetSubtype="4" fill="hold" grpId="0" nodeType="afterEffect">
                                  <p:stCondLst>
                                    <p:cond delay="0"/>
                                  </p:stCondLst>
                                  <p:childTnLst>
                                    <p:set>
                                      <p:cBhvr>
                                        <p:cTn id="21" dur="1" fill="hold">
                                          <p:stCondLst>
                                            <p:cond delay="0"/>
                                          </p:stCondLst>
                                        </p:cTn>
                                        <p:tgtEl>
                                          <p:spTgt spid="72726"/>
                                        </p:tgtEl>
                                        <p:attrNameLst>
                                          <p:attrName>style.visibility</p:attrName>
                                        </p:attrNameLst>
                                      </p:cBhvr>
                                      <p:to>
                                        <p:strVal val="visible"/>
                                      </p:to>
                                    </p:set>
                                    <p:anim calcmode="lin" valueType="num">
                                      <p:cBhvr>
                                        <p:cTn id="22" dur="500" fill="hold"/>
                                        <p:tgtEl>
                                          <p:spTgt spid="72726"/>
                                        </p:tgtEl>
                                        <p:attrNameLst>
                                          <p:attrName>ppt_x</p:attrName>
                                        </p:attrNameLst>
                                      </p:cBhvr>
                                      <p:tavLst>
                                        <p:tav tm="0">
                                          <p:val>
                                            <p:strVal val="#ppt_x"/>
                                          </p:val>
                                        </p:tav>
                                        <p:tav tm="100000">
                                          <p:val>
                                            <p:strVal val="#ppt_x"/>
                                          </p:val>
                                        </p:tav>
                                      </p:tavLst>
                                    </p:anim>
                                    <p:anim calcmode="lin" valueType="num">
                                      <p:cBhvr>
                                        <p:cTn id="23" dur="500" fill="hold"/>
                                        <p:tgtEl>
                                          <p:spTgt spid="72726"/>
                                        </p:tgtEl>
                                        <p:attrNameLst>
                                          <p:attrName>ppt_y</p:attrName>
                                        </p:attrNameLst>
                                      </p:cBhvr>
                                      <p:tavLst>
                                        <p:tav tm="0">
                                          <p:val>
                                            <p:strVal val="#ppt_y+#ppt_h/2"/>
                                          </p:val>
                                        </p:tav>
                                        <p:tav tm="100000">
                                          <p:val>
                                            <p:strVal val="#ppt_y"/>
                                          </p:val>
                                        </p:tav>
                                      </p:tavLst>
                                    </p:anim>
                                    <p:anim calcmode="lin" valueType="num">
                                      <p:cBhvr>
                                        <p:cTn id="24" dur="500" fill="hold"/>
                                        <p:tgtEl>
                                          <p:spTgt spid="72726"/>
                                        </p:tgtEl>
                                        <p:attrNameLst>
                                          <p:attrName>ppt_w</p:attrName>
                                        </p:attrNameLst>
                                      </p:cBhvr>
                                      <p:tavLst>
                                        <p:tav tm="0">
                                          <p:val>
                                            <p:strVal val="#ppt_w"/>
                                          </p:val>
                                        </p:tav>
                                        <p:tav tm="100000">
                                          <p:val>
                                            <p:strVal val="#ppt_w"/>
                                          </p:val>
                                        </p:tav>
                                      </p:tavLst>
                                    </p:anim>
                                    <p:anim calcmode="lin" valueType="num">
                                      <p:cBhvr>
                                        <p:cTn id="25" dur="500" fill="hold"/>
                                        <p:tgtEl>
                                          <p:spTgt spid="727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6" grpId="0" autoUpdateAnimBg="0"/>
      <p:bldP spid="72717" grpId="0" animBg="1" autoUpdateAnimBg="0"/>
      <p:bldP spid="7272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38915" name="Rectangle 2"/>
          <p:cNvSpPr>
            <a:spLocks noGrp="1" noChangeArrowheads="1"/>
          </p:cNvSpPr>
          <p:nvPr>
            <p:ph type="title"/>
          </p:nvPr>
        </p:nvSpPr>
        <p:spPr/>
        <p:txBody>
          <a:bodyPr rtlCol="0">
            <a:normAutofit/>
          </a:bodyPr>
          <a:lstStyle/>
          <a:p>
            <a:pPr fontAlgn="auto">
              <a:spcAft>
                <a:spcPts val="0"/>
              </a:spcAft>
              <a:defRPr/>
            </a:pPr>
            <a:r>
              <a:rPr lang="es-CO" smtClean="0"/>
              <a:t>¿Cómo funciona el protocolo ARP?</a:t>
            </a:r>
            <a:br>
              <a:rPr lang="es-CO" smtClean="0"/>
            </a:br>
            <a:endParaRPr lang="es-CO" smtClean="0"/>
          </a:p>
        </p:txBody>
      </p:sp>
      <p:sp>
        <p:nvSpPr>
          <p:cNvPr id="86019" name="Text Box 3"/>
          <p:cNvSpPr txBox="1">
            <a:spLocks noChangeArrowheads="1"/>
          </p:cNvSpPr>
          <p:nvPr/>
        </p:nvSpPr>
        <p:spPr bwMode="auto">
          <a:xfrm>
            <a:off x="203201" y="3990906"/>
            <a:ext cx="11620500"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s-CO">
                <a:latin typeface="Arial" pitchFamily="34" charset="0"/>
              </a:rPr>
              <a:t>1. “Correo” quiere enviar información a “DNS” a través de la red Ethernet</a:t>
            </a:r>
          </a:p>
          <a:p>
            <a:r>
              <a:rPr lang="es-CO">
                <a:latin typeface="Arial" pitchFamily="34" charset="0"/>
              </a:rPr>
              <a:t>2. “Correo” envía un paquete con dirección destino broadcast (FF:FF:FF:FF:FF:FF) preguntando: ¿La estación con dirección IP 168.176.1.50 podría decirme cuál es su dirección MAC? (ARP request)</a:t>
            </a:r>
          </a:p>
          <a:p>
            <a:r>
              <a:rPr lang="es-CO">
                <a:latin typeface="Arial" pitchFamily="34" charset="0"/>
              </a:rPr>
              <a:t>3. Como el ARP request tiene dirección broadcast todas las interfaces recibirán la solicitud, pero sólo responderá el “DNS” (porque él tiene la dirección 168.176.1.50) informándole su dirección MAC.</a:t>
            </a:r>
          </a:p>
          <a:p>
            <a:r>
              <a:rPr lang="es-CO">
                <a:latin typeface="Arial" pitchFamily="34" charset="0"/>
              </a:rPr>
              <a:t>4. Al recibir “Correo” la dirección MAC, puede iniciar su envío de información entre los protocolos de alto nivel</a:t>
            </a:r>
          </a:p>
        </p:txBody>
      </p:sp>
      <p:grpSp>
        <p:nvGrpSpPr>
          <p:cNvPr id="86020" name="Group 4"/>
          <p:cNvGrpSpPr>
            <a:grpSpLocks/>
          </p:cNvGrpSpPr>
          <p:nvPr/>
        </p:nvGrpSpPr>
        <p:grpSpPr bwMode="auto">
          <a:xfrm>
            <a:off x="812801" y="1262064"/>
            <a:ext cx="10301817" cy="1908175"/>
            <a:chOff x="432" y="1006"/>
            <a:chExt cx="4867" cy="1202"/>
          </a:xfrm>
        </p:grpSpPr>
        <p:sp>
          <p:nvSpPr>
            <p:cNvPr id="105478" name="Line 5"/>
            <p:cNvSpPr>
              <a:spLocks noChangeShapeType="1"/>
            </p:cNvSpPr>
            <p:nvPr/>
          </p:nvSpPr>
          <p:spPr bwMode="auto">
            <a:xfrm flipH="1">
              <a:off x="1296" y="1680"/>
              <a:ext cx="288"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nvGrpSpPr>
            <p:cNvPr id="105479" name="Group 6"/>
            <p:cNvGrpSpPr>
              <a:grpSpLocks/>
            </p:cNvGrpSpPr>
            <p:nvPr/>
          </p:nvGrpSpPr>
          <p:grpSpPr bwMode="auto">
            <a:xfrm>
              <a:off x="432" y="1006"/>
              <a:ext cx="4867" cy="1202"/>
              <a:chOff x="432" y="1006"/>
              <a:chExt cx="4867" cy="1202"/>
            </a:xfrm>
          </p:grpSpPr>
          <p:grpSp>
            <p:nvGrpSpPr>
              <p:cNvPr id="105480" name="Group 7"/>
              <p:cNvGrpSpPr>
                <a:grpSpLocks/>
              </p:cNvGrpSpPr>
              <p:nvPr/>
            </p:nvGrpSpPr>
            <p:grpSpPr bwMode="auto">
              <a:xfrm flipH="1">
                <a:off x="4512" y="1152"/>
                <a:ext cx="787" cy="935"/>
                <a:chOff x="672" y="1296"/>
                <a:chExt cx="1344" cy="1584"/>
              </a:xfrm>
            </p:grpSpPr>
            <p:sp>
              <p:nvSpPr>
                <p:cNvPr id="105496" name="Rectangle 8"/>
                <p:cNvSpPr>
                  <a:spLocks noChangeArrowheads="1"/>
                </p:cNvSpPr>
                <p:nvPr/>
              </p:nvSpPr>
              <p:spPr bwMode="auto">
                <a:xfrm>
                  <a:off x="720" y="1296"/>
                  <a:ext cx="96" cy="91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97" name="AutoShape 9"/>
                <p:cNvSpPr>
                  <a:spLocks noChangeArrowheads="1"/>
                </p:cNvSpPr>
                <p:nvPr/>
              </p:nvSpPr>
              <p:spPr bwMode="auto">
                <a:xfrm rot="-5400000">
                  <a:off x="648" y="1464"/>
                  <a:ext cx="912" cy="576"/>
                </a:xfrm>
                <a:custGeom>
                  <a:avLst/>
                  <a:gdLst>
                    <a:gd name="T0" fmla="*/ 34 w 21600"/>
                    <a:gd name="T1" fmla="*/ 8 h 21600"/>
                    <a:gd name="T2" fmla="*/ 19 w 21600"/>
                    <a:gd name="T3" fmla="*/ 15 h 21600"/>
                    <a:gd name="T4" fmla="*/ 5 w 21600"/>
                    <a:gd name="T5" fmla="*/ 8 h 21600"/>
                    <a:gd name="T6" fmla="*/ 1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98" name="Rectangle 10"/>
                <p:cNvSpPr>
                  <a:spLocks noChangeArrowheads="1"/>
                </p:cNvSpPr>
                <p:nvPr/>
              </p:nvSpPr>
              <p:spPr bwMode="auto">
                <a:xfrm>
                  <a:off x="672" y="2208"/>
                  <a:ext cx="1344" cy="67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99" name="AutoShape 11"/>
                <p:cNvSpPr>
                  <a:spLocks noChangeArrowheads="1"/>
                </p:cNvSpPr>
                <p:nvPr/>
              </p:nvSpPr>
              <p:spPr bwMode="auto">
                <a:xfrm rot="9478617">
                  <a:off x="960" y="2128"/>
                  <a:ext cx="235" cy="130"/>
                </a:xfrm>
                <a:prstGeom prst="rtTriangle">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grpSp>
            <p:nvGrpSpPr>
              <p:cNvPr id="105481" name="Group 12"/>
              <p:cNvGrpSpPr>
                <a:grpSpLocks/>
              </p:cNvGrpSpPr>
              <p:nvPr/>
            </p:nvGrpSpPr>
            <p:grpSpPr bwMode="auto">
              <a:xfrm>
                <a:off x="432" y="1152"/>
                <a:ext cx="787" cy="935"/>
                <a:chOff x="672" y="1296"/>
                <a:chExt cx="1344" cy="1584"/>
              </a:xfrm>
            </p:grpSpPr>
            <p:sp>
              <p:nvSpPr>
                <p:cNvPr id="105492" name="Rectangle 13"/>
                <p:cNvSpPr>
                  <a:spLocks noChangeArrowheads="1"/>
                </p:cNvSpPr>
                <p:nvPr/>
              </p:nvSpPr>
              <p:spPr bwMode="auto">
                <a:xfrm>
                  <a:off x="720" y="1296"/>
                  <a:ext cx="96" cy="91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93" name="AutoShape 14"/>
                <p:cNvSpPr>
                  <a:spLocks noChangeArrowheads="1"/>
                </p:cNvSpPr>
                <p:nvPr/>
              </p:nvSpPr>
              <p:spPr bwMode="auto">
                <a:xfrm rot="-5400000">
                  <a:off x="648" y="1464"/>
                  <a:ext cx="912" cy="576"/>
                </a:xfrm>
                <a:custGeom>
                  <a:avLst/>
                  <a:gdLst>
                    <a:gd name="T0" fmla="*/ 34 w 21600"/>
                    <a:gd name="T1" fmla="*/ 8 h 21600"/>
                    <a:gd name="T2" fmla="*/ 19 w 21600"/>
                    <a:gd name="T3" fmla="*/ 15 h 21600"/>
                    <a:gd name="T4" fmla="*/ 5 w 21600"/>
                    <a:gd name="T5" fmla="*/ 8 h 21600"/>
                    <a:gd name="T6" fmla="*/ 1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94" name="Rectangle 15"/>
                <p:cNvSpPr>
                  <a:spLocks noChangeArrowheads="1"/>
                </p:cNvSpPr>
                <p:nvPr/>
              </p:nvSpPr>
              <p:spPr bwMode="auto">
                <a:xfrm>
                  <a:off x="672" y="2208"/>
                  <a:ext cx="1344" cy="67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95" name="AutoShape 16"/>
                <p:cNvSpPr>
                  <a:spLocks noChangeArrowheads="1"/>
                </p:cNvSpPr>
                <p:nvPr/>
              </p:nvSpPr>
              <p:spPr bwMode="auto">
                <a:xfrm rot="9478617">
                  <a:off x="960" y="2128"/>
                  <a:ext cx="235" cy="130"/>
                </a:xfrm>
                <a:prstGeom prst="rtTriangle">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sp>
            <p:nvSpPr>
              <p:cNvPr id="105482" name="Line 17"/>
              <p:cNvSpPr>
                <a:spLocks noChangeShapeType="1"/>
              </p:cNvSpPr>
              <p:nvPr/>
            </p:nvSpPr>
            <p:spPr bwMode="auto">
              <a:xfrm>
                <a:off x="672" y="2208"/>
                <a:ext cx="44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83" name="Line 18"/>
              <p:cNvSpPr>
                <a:spLocks noChangeShapeType="1"/>
              </p:cNvSpPr>
              <p:nvPr/>
            </p:nvSpPr>
            <p:spPr bwMode="auto">
              <a:xfrm>
                <a:off x="1200" y="1920"/>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84" name="Line 19"/>
              <p:cNvSpPr>
                <a:spLocks noChangeShapeType="1"/>
              </p:cNvSpPr>
              <p:nvPr/>
            </p:nvSpPr>
            <p:spPr bwMode="auto">
              <a:xfrm flipH="1">
                <a:off x="4128" y="1920"/>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85" name="Line 20"/>
              <p:cNvSpPr>
                <a:spLocks noChangeShapeType="1"/>
              </p:cNvSpPr>
              <p:nvPr/>
            </p:nvSpPr>
            <p:spPr bwMode="auto">
              <a:xfrm>
                <a:off x="1584" y="192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86" name="Line 21"/>
              <p:cNvSpPr>
                <a:spLocks noChangeShapeType="1"/>
              </p:cNvSpPr>
              <p:nvPr/>
            </p:nvSpPr>
            <p:spPr bwMode="auto">
              <a:xfrm>
                <a:off x="4128" y="192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5487" name="Text Box 22"/>
              <p:cNvSpPr txBox="1">
                <a:spLocks noChangeArrowheads="1"/>
              </p:cNvSpPr>
              <p:nvPr/>
            </p:nvSpPr>
            <p:spPr bwMode="auto">
              <a:xfrm>
                <a:off x="992" y="1006"/>
                <a:ext cx="79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168.176.3.26</a:t>
                </a:r>
              </a:p>
              <a:p>
                <a:pPr algn="ctr"/>
                <a:r>
                  <a:rPr lang="es-CO" sz="2000">
                    <a:latin typeface="Arial" pitchFamily="34" charset="0"/>
                  </a:rPr>
                  <a:t>(Correo)</a:t>
                </a:r>
                <a:endParaRPr lang="es-CO">
                  <a:latin typeface="Arial" pitchFamily="34" charset="0"/>
                </a:endParaRPr>
              </a:p>
            </p:txBody>
          </p:sp>
          <p:sp>
            <p:nvSpPr>
              <p:cNvPr id="105488" name="Text Box 23"/>
              <p:cNvSpPr txBox="1">
                <a:spLocks noChangeArrowheads="1"/>
              </p:cNvSpPr>
              <p:nvPr/>
            </p:nvSpPr>
            <p:spPr bwMode="auto">
              <a:xfrm>
                <a:off x="3872" y="1006"/>
                <a:ext cx="79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latin typeface="Arial" pitchFamily="34" charset="0"/>
                  </a:rPr>
                  <a:t>168.176.1.50</a:t>
                </a:r>
              </a:p>
              <a:p>
                <a:pPr algn="ctr"/>
                <a:r>
                  <a:rPr lang="es-CO" sz="2000">
                    <a:latin typeface="Arial" pitchFamily="34" charset="0"/>
                  </a:rPr>
                  <a:t>(DNS)</a:t>
                </a:r>
                <a:endParaRPr lang="es-CO">
                  <a:latin typeface="Arial" pitchFamily="34" charset="0"/>
                </a:endParaRPr>
              </a:p>
            </p:txBody>
          </p:sp>
          <p:sp>
            <p:nvSpPr>
              <p:cNvPr id="105489" name="Text Box 24"/>
              <p:cNvSpPr txBox="1">
                <a:spLocks noChangeArrowheads="1"/>
              </p:cNvSpPr>
              <p:nvPr/>
            </p:nvSpPr>
            <p:spPr bwMode="auto">
              <a:xfrm>
                <a:off x="1703" y="1439"/>
                <a:ext cx="10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000">
                    <a:solidFill>
                      <a:srgbClr val="0000FF"/>
                    </a:solidFill>
                    <a:latin typeface="Arial" pitchFamily="34" charset="0"/>
                  </a:rPr>
                  <a:t>Ef:34:56:78:22:2b</a:t>
                </a:r>
                <a:endParaRPr lang="es-CO">
                  <a:latin typeface="Arial" pitchFamily="34" charset="0"/>
                </a:endParaRPr>
              </a:p>
            </p:txBody>
          </p:sp>
          <p:sp>
            <p:nvSpPr>
              <p:cNvPr id="105490" name="Text Box 25"/>
              <p:cNvSpPr txBox="1">
                <a:spLocks noChangeArrowheads="1"/>
              </p:cNvSpPr>
              <p:nvPr/>
            </p:nvSpPr>
            <p:spPr bwMode="auto">
              <a:xfrm>
                <a:off x="3703" y="1497"/>
                <a:ext cx="19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2800" b="1">
                    <a:solidFill>
                      <a:srgbClr val="FF0000"/>
                    </a:solidFill>
                    <a:latin typeface="Arial" pitchFamily="34" charset="0"/>
                  </a:rPr>
                  <a:t>?</a:t>
                </a:r>
                <a:endParaRPr lang="es-CO">
                  <a:latin typeface="Arial" pitchFamily="34" charset="0"/>
                </a:endParaRPr>
              </a:p>
            </p:txBody>
          </p:sp>
          <p:sp>
            <p:nvSpPr>
              <p:cNvPr id="105491" name="Line 26"/>
              <p:cNvSpPr>
                <a:spLocks noChangeShapeType="1"/>
              </p:cNvSpPr>
              <p:nvPr/>
            </p:nvSpPr>
            <p:spPr bwMode="auto">
              <a:xfrm>
                <a:off x="3936" y="1680"/>
                <a:ext cx="528"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grpSp>
    </p:spTree>
    <p:extLst>
      <p:ext uri="{BB962C8B-B14F-4D97-AF65-F5344CB8AC3E}">
        <p14:creationId xmlns:p14="http://schemas.microsoft.com/office/powerpoint/2010/main" val="279110020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dissolve">
                                      <p:cBhvr>
                                        <p:cTn id="7" dur="500"/>
                                        <p:tgtEl>
                                          <p:spTgt spid="860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grpId="0" nodeType="clickEffect">
                                  <p:stCondLst>
                                    <p:cond delay="0"/>
                                  </p:stCondLst>
                                  <p:childTnLst>
                                    <p:set>
                                      <p:cBhvr>
                                        <p:cTn id="11" dur="1" fill="hold">
                                          <p:stCondLst>
                                            <p:cond delay="0"/>
                                          </p:stCondLst>
                                        </p:cTn>
                                        <p:tgtEl>
                                          <p:spTgt spid="86019"/>
                                        </p:tgtEl>
                                        <p:attrNameLst>
                                          <p:attrName>style.visibility</p:attrName>
                                        </p:attrNameLst>
                                      </p:cBhvr>
                                      <p:to>
                                        <p:strVal val="visible"/>
                                      </p:to>
                                    </p:set>
                                    <p:anim calcmode="lin" valueType="num">
                                      <p:cBhvr>
                                        <p:cTn id="12" dur="500" fill="hold"/>
                                        <p:tgtEl>
                                          <p:spTgt spid="86019"/>
                                        </p:tgtEl>
                                        <p:attrNameLst>
                                          <p:attrName>ppt_x</p:attrName>
                                        </p:attrNameLst>
                                      </p:cBhvr>
                                      <p:tavLst>
                                        <p:tav tm="0">
                                          <p:val>
                                            <p:strVal val="#ppt_x"/>
                                          </p:val>
                                        </p:tav>
                                        <p:tav tm="100000">
                                          <p:val>
                                            <p:strVal val="#ppt_x"/>
                                          </p:val>
                                        </p:tav>
                                      </p:tavLst>
                                    </p:anim>
                                    <p:anim calcmode="lin" valueType="num">
                                      <p:cBhvr>
                                        <p:cTn id="13" dur="500" fill="hold"/>
                                        <p:tgtEl>
                                          <p:spTgt spid="86019"/>
                                        </p:tgtEl>
                                        <p:attrNameLst>
                                          <p:attrName>ppt_y</p:attrName>
                                        </p:attrNameLst>
                                      </p:cBhvr>
                                      <p:tavLst>
                                        <p:tav tm="0">
                                          <p:val>
                                            <p:strVal val="#ppt_y-#ppt_h/2"/>
                                          </p:val>
                                        </p:tav>
                                        <p:tav tm="100000">
                                          <p:val>
                                            <p:strVal val="#ppt_y"/>
                                          </p:val>
                                        </p:tav>
                                      </p:tavLst>
                                    </p:anim>
                                    <p:anim calcmode="lin" valueType="num">
                                      <p:cBhvr>
                                        <p:cTn id="14" dur="500" fill="hold"/>
                                        <p:tgtEl>
                                          <p:spTgt spid="86019"/>
                                        </p:tgtEl>
                                        <p:attrNameLst>
                                          <p:attrName>ppt_w</p:attrName>
                                        </p:attrNameLst>
                                      </p:cBhvr>
                                      <p:tavLst>
                                        <p:tav tm="0">
                                          <p:val>
                                            <p:strVal val="#ppt_w"/>
                                          </p:val>
                                        </p:tav>
                                        <p:tav tm="100000">
                                          <p:val>
                                            <p:strVal val="#ppt_w"/>
                                          </p:val>
                                        </p:tav>
                                      </p:tavLst>
                                    </p:anim>
                                    <p:anim calcmode="lin" valueType="num">
                                      <p:cBhvr>
                                        <p:cTn id="15" dur="500" fill="hold"/>
                                        <p:tgtEl>
                                          <p:spTgt spid="860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animBg="1"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106499" name="Rectangle 2"/>
          <p:cNvSpPr>
            <a:spLocks noChangeArrowheads="1"/>
          </p:cNvSpPr>
          <p:nvPr/>
        </p:nvSpPr>
        <p:spPr bwMode="auto">
          <a:xfrm>
            <a:off x="1320800" y="4724400"/>
            <a:ext cx="9347200" cy="1066800"/>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a:t>Canal Ethernet</a:t>
            </a:r>
            <a:endParaRPr lang="es-CO"/>
          </a:p>
        </p:txBody>
      </p:sp>
      <p:sp>
        <p:nvSpPr>
          <p:cNvPr id="106500" name="Rectangle 3"/>
          <p:cNvSpPr>
            <a:spLocks noGrp="1" noChangeArrowheads="1"/>
          </p:cNvSpPr>
          <p:nvPr>
            <p:ph type="title"/>
          </p:nvPr>
        </p:nvSpPr>
        <p:spPr/>
        <p:txBody>
          <a:bodyPr/>
          <a:lstStyle/>
          <a:p>
            <a:r>
              <a:rPr lang="es-CO" sz="2400" smtClean="0"/>
              <a:t>Ethernet puede transportar datos de diferentes protocolos de alto nivel</a:t>
            </a:r>
            <a:endParaRPr lang="es-CO" smtClean="0"/>
          </a:p>
        </p:txBody>
      </p:sp>
      <p:sp>
        <p:nvSpPr>
          <p:cNvPr id="87044" name="Rectangle 4"/>
          <p:cNvSpPr>
            <a:spLocks noGrp="1" noChangeArrowheads="1"/>
          </p:cNvSpPr>
          <p:nvPr>
            <p:ph type="body" idx="1"/>
          </p:nvPr>
        </p:nvSpPr>
        <p:spPr/>
        <p:txBody>
          <a:bodyPr/>
          <a:lstStyle/>
          <a:p>
            <a:r>
              <a:rPr lang="es-CO" sz="1800" smtClean="0"/>
              <a:t>Una LAN Ethernet puede transportar datos entre los computadores utilizando TCP/IP, pero la misma Ethernet puede llevar datos utilizando Novell (IPX/SPX), AppleTalk, etc.</a:t>
            </a:r>
          </a:p>
          <a:p>
            <a:r>
              <a:rPr lang="es-CO" sz="1800" smtClean="0"/>
              <a:t>Ethernet es similar a un sistema de transporte de carga en camiones, pero que lleva paquetes de datos entre computadoras. A Ethernet no le afecta que llevan por dentro los frames</a:t>
            </a:r>
            <a:endParaRPr lang="es-CO" smtClean="0"/>
          </a:p>
        </p:txBody>
      </p:sp>
      <p:grpSp>
        <p:nvGrpSpPr>
          <p:cNvPr id="87045" name="Group 5"/>
          <p:cNvGrpSpPr>
            <a:grpSpLocks/>
          </p:cNvGrpSpPr>
          <p:nvPr/>
        </p:nvGrpSpPr>
        <p:grpSpPr bwMode="auto">
          <a:xfrm>
            <a:off x="-1117600" y="4191000"/>
            <a:ext cx="50495200" cy="838200"/>
            <a:chOff x="-11472" y="2928"/>
            <a:chExt cx="23856" cy="528"/>
          </a:xfrm>
        </p:grpSpPr>
        <p:grpSp>
          <p:nvGrpSpPr>
            <p:cNvPr id="106510" name="Group 6"/>
            <p:cNvGrpSpPr>
              <a:grpSpLocks/>
            </p:cNvGrpSpPr>
            <p:nvPr/>
          </p:nvGrpSpPr>
          <p:grpSpPr bwMode="auto">
            <a:xfrm>
              <a:off x="4512" y="2928"/>
              <a:ext cx="7872" cy="528"/>
              <a:chOff x="-432" y="2928"/>
              <a:chExt cx="7872" cy="528"/>
            </a:xfrm>
          </p:grpSpPr>
          <p:sp>
            <p:nvSpPr>
              <p:cNvPr id="106585" name="Rectangle 7"/>
              <p:cNvSpPr>
                <a:spLocks noChangeArrowheads="1"/>
              </p:cNvSpPr>
              <p:nvPr/>
            </p:nvSpPr>
            <p:spPr bwMode="auto">
              <a:xfrm>
                <a:off x="3600" y="2928"/>
                <a:ext cx="768" cy="384"/>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TCP/IP</a:t>
                </a:r>
                <a:endParaRPr lang="es-CO"/>
              </a:p>
            </p:txBody>
          </p:sp>
          <p:sp>
            <p:nvSpPr>
              <p:cNvPr id="106586" name="Rectangle 8"/>
              <p:cNvSpPr>
                <a:spLocks noChangeArrowheads="1"/>
              </p:cNvSpPr>
              <p:nvPr/>
            </p:nvSpPr>
            <p:spPr bwMode="auto">
              <a:xfrm>
                <a:off x="4416"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87" name="Oval 9"/>
              <p:cNvSpPr>
                <a:spLocks noChangeArrowheads="1"/>
              </p:cNvSpPr>
              <p:nvPr/>
            </p:nvSpPr>
            <p:spPr bwMode="auto">
              <a:xfrm>
                <a:off x="3696"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88" name="Oval 10"/>
              <p:cNvSpPr>
                <a:spLocks noChangeArrowheads="1"/>
              </p:cNvSpPr>
              <p:nvPr/>
            </p:nvSpPr>
            <p:spPr bwMode="auto">
              <a:xfrm>
                <a:off x="4464"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89" name="Rectangle 11"/>
              <p:cNvSpPr>
                <a:spLocks noChangeArrowheads="1"/>
              </p:cNvSpPr>
              <p:nvPr/>
            </p:nvSpPr>
            <p:spPr bwMode="auto">
              <a:xfrm>
                <a:off x="4416"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90" name="Line 12"/>
              <p:cNvSpPr>
                <a:spLocks noChangeShapeType="1"/>
              </p:cNvSpPr>
              <p:nvPr/>
            </p:nvSpPr>
            <p:spPr bwMode="auto">
              <a:xfrm>
                <a:off x="3888"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91" name="Rectangle 13"/>
              <p:cNvSpPr>
                <a:spLocks noChangeArrowheads="1"/>
              </p:cNvSpPr>
              <p:nvPr/>
            </p:nvSpPr>
            <p:spPr bwMode="auto">
              <a:xfrm>
                <a:off x="4944" y="2928"/>
                <a:ext cx="768" cy="384"/>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IPX/SPX</a:t>
                </a:r>
                <a:endParaRPr lang="es-CO"/>
              </a:p>
            </p:txBody>
          </p:sp>
          <p:sp>
            <p:nvSpPr>
              <p:cNvPr id="106592" name="Rectangle 14"/>
              <p:cNvSpPr>
                <a:spLocks noChangeArrowheads="1"/>
              </p:cNvSpPr>
              <p:nvPr/>
            </p:nvSpPr>
            <p:spPr bwMode="auto">
              <a:xfrm>
                <a:off x="5760"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93" name="Oval 15"/>
              <p:cNvSpPr>
                <a:spLocks noChangeArrowheads="1"/>
              </p:cNvSpPr>
              <p:nvPr/>
            </p:nvSpPr>
            <p:spPr bwMode="auto">
              <a:xfrm>
                <a:off x="5040"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94" name="Oval 16"/>
              <p:cNvSpPr>
                <a:spLocks noChangeArrowheads="1"/>
              </p:cNvSpPr>
              <p:nvPr/>
            </p:nvSpPr>
            <p:spPr bwMode="auto">
              <a:xfrm>
                <a:off x="5808"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95" name="Rectangle 17"/>
              <p:cNvSpPr>
                <a:spLocks noChangeArrowheads="1"/>
              </p:cNvSpPr>
              <p:nvPr/>
            </p:nvSpPr>
            <p:spPr bwMode="auto">
              <a:xfrm>
                <a:off x="5760"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96" name="Line 18"/>
              <p:cNvSpPr>
                <a:spLocks noChangeShapeType="1"/>
              </p:cNvSpPr>
              <p:nvPr/>
            </p:nvSpPr>
            <p:spPr bwMode="auto">
              <a:xfrm>
                <a:off x="5232"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97" name="Rectangle 19"/>
              <p:cNvSpPr>
                <a:spLocks noChangeArrowheads="1"/>
              </p:cNvSpPr>
              <p:nvPr/>
            </p:nvSpPr>
            <p:spPr bwMode="auto">
              <a:xfrm>
                <a:off x="6288" y="2928"/>
                <a:ext cx="768" cy="38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a:t>AppleTalk</a:t>
                </a:r>
                <a:endParaRPr lang="es-CO"/>
              </a:p>
            </p:txBody>
          </p:sp>
          <p:sp>
            <p:nvSpPr>
              <p:cNvPr id="106598" name="Rectangle 20"/>
              <p:cNvSpPr>
                <a:spLocks noChangeArrowheads="1"/>
              </p:cNvSpPr>
              <p:nvPr/>
            </p:nvSpPr>
            <p:spPr bwMode="auto">
              <a:xfrm>
                <a:off x="7104"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99" name="Oval 21"/>
              <p:cNvSpPr>
                <a:spLocks noChangeArrowheads="1"/>
              </p:cNvSpPr>
              <p:nvPr/>
            </p:nvSpPr>
            <p:spPr bwMode="auto">
              <a:xfrm>
                <a:off x="6384"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00" name="Oval 22"/>
              <p:cNvSpPr>
                <a:spLocks noChangeArrowheads="1"/>
              </p:cNvSpPr>
              <p:nvPr/>
            </p:nvSpPr>
            <p:spPr bwMode="auto">
              <a:xfrm>
                <a:off x="7152"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01" name="Rectangle 23"/>
              <p:cNvSpPr>
                <a:spLocks noChangeArrowheads="1"/>
              </p:cNvSpPr>
              <p:nvPr/>
            </p:nvSpPr>
            <p:spPr bwMode="auto">
              <a:xfrm>
                <a:off x="7104"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02" name="Line 24"/>
              <p:cNvSpPr>
                <a:spLocks noChangeShapeType="1"/>
              </p:cNvSpPr>
              <p:nvPr/>
            </p:nvSpPr>
            <p:spPr bwMode="auto">
              <a:xfrm>
                <a:off x="6576"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03" name="Rectangle 25"/>
              <p:cNvSpPr>
                <a:spLocks noChangeArrowheads="1"/>
              </p:cNvSpPr>
              <p:nvPr/>
            </p:nvSpPr>
            <p:spPr bwMode="auto">
              <a:xfrm>
                <a:off x="-432" y="2928"/>
                <a:ext cx="768" cy="384"/>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TCP/IP</a:t>
                </a:r>
                <a:endParaRPr lang="es-CO"/>
              </a:p>
            </p:txBody>
          </p:sp>
          <p:sp>
            <p:nvSpPr>
              <p:cNvPr id="106604" name="Rectangle 26"/>
              <p:cNvSpPr>
                <a:spLocks noChangeArrowheads="1"/>
              </p:cNvSpPr>
              <p:nvPr/>
            </p:nvSpPr>
            <p:spPr bwMode="auto">
              <a:xfrm>
                <a:off x="384"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05" name="Oval 27"/>
              <p:cNvSpPr>
                <a:spLocks noChangeArrowheads="1"/>
              </p:cNvSpPr>
              <p:nvPr/>
            </p:nvSpPr>
            <p:spPr bwMode="auto">
              <a:xfrm>
                <a:off x="-336"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06" name="Oval 28"/>
              <p:cNvSpPr>
                <a:spLocks noChangeArrowheads="1"/>
              </p:cNvSpPr>
              <p:nvPr/>
            </p:nvSpPr>
            <p:spPr bwMode="auto">
              <a:xfrm>
                <a:off x="432"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07" name="Rectangle 29"/>
              <p:cNvSpPr>
                <a:spLocks noChangeArrowheads="1"/>
              </p:cNvSpPr>
              <p:nvPr/>
            </p:nvSpPr>
            <p:spPr bwMode="auto">
              <a:xfrm>
                <a:off x="384"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08" name="Line 30"/>
              <p:cNvSpPr>
                <a:spLocks noChangeShapeType="1"/>
              </p:cNvSpPr>
              <p:nvPr/>
            </p:nvSpPr>
            <p:spPr bwMode="auto">
              <a:xfrm>
                <a:off x="-144"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09" name="Rectangle 31"/>
              <p:cNvSpPr>
                <a:spLocks noChangeArrowheads="1"/>
              </p:cNvSpPr>
              <p:nvPr/>
            </p:nvSpPr>
            <p:spPr bwMode="auto">
              <a:xfrm>
                <a:off x="912" y="2928"/>
                <a:ext cx="768" cy="384"/>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IPX/SPX</a:t>
                </a:r>
                <a:endParaRPr lang="es-CO"/>
              </a:p>
            </p:txBody>
          </p:sp>
          <p:sp>
            <p:nvSpPr>
              <p:cNvPr id="106610" name="Rectangle 32"/>
              <p:cNvSpPr>
                <a:spLocks noChangeArrowheads="1"/>
              </p:cNvSpPr>
              <p:nvPr/>
            </p:nvSpPr>
            <p:spPr bwMode="auto">
              <a:xfrm>
                <a:off x="1728"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11" name="Oval 33"/>
              <p:cNvSpPr>
                <a:spLocks noChangeArrowheads="1"/>
              </p:cNvSpPr>
              <p:nvPr/>
            </p:nvSpPr>
            <p:spPr bwMode="auto">
              <a:xfrm>
                <a:off x="1008"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12" name="Oval 34"/>
              <p:cNvSpPr>
                <a:spLocks noChangeArrowheads="1"/>
              </p:cNvSpPr>
              <p:nvPr/>
            </p:nvSpPr>
            <p:spPr bwMode="auto">
              <a:xfrm>
                <a:off x="1776"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13" name="Rectangle 35"/>
              <p:cNvSpPr>
                <a:spLocks noChangeArrowheads="1"/>
              </p:cNvSpPr>
              <p:nvPr/>
            </p:nvSpPr>
            <p:spPr bwMode="auto">
              <a:xfrm>
                <a:off x="1728"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14" name="Line 36"/>
              <p:cNvSpPr>
                <a:spLocks noChangeShapeType="1"/>
              </p:cNvSpPr>
              <p:nvPr/>
            </p:nvSpPr>
            <p:spPr bwMode="auto">
              <a:xfrm>
                <a:off x="1200"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15" name="Rectangle 37"/>
              <p:cNvSpPr>
                <a:spLocks noChangeArrowheads="1"/>
              </p:cNvSpPr>
              <p:nvPr/>
            </p:nvSpPr>
            <p:spPr bwMode="auto">
              <a:xfrm>
                <a:off x="2256" y="2928"/>
                <a:ext cx="768" cy="38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a:t>AppleTalk</a:t>
                </a:r>
                <a:endParaRPr lang="es-CO"/>
              </a:p>
            </p:txBody>
          </p:sp>
          <p:sp>
            <p:nvSpPr>
              <p:cNvPr id="106616" name="Rectangle 38"/>
              <p:cNvSpPr>
                <a:spLocks noChangeArrowheads="1"/>
              </p:cNvSpPr>
              <p:nvPr/>
            </p:nvSpPr>
            <p:spPr bwMode="auto">
              <a:xfrm>
                <a:off x="3072"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17" name="Oval 39"/>
              <p:cNvSpPr>
                <a:spLocks noChangeArrowheads="1"/>
              </p:cNvSpPr>
              <p:nvPr/>
            </p:nvSpPr>
            <p:spPr bwMode="auto">
              <a:xfrm>
                <a:off x="2352"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18" name="Oval 40"/>
              <p:cNvSpPr>
                <a:spLocks noChangeArrowheads="1"/>
              </p:cNvSpPr>
              <p:nvPr/>
            </p:nvSpPr>
            <p:spPr bwMode="auto">
              <a:xfrm>
                <a:off x="3120"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19" name="Rectangle 41"/>
              <p:cNvSpPr>
                <a:spLocks noChangeArrowheads="1"/>
              </p:cNvSpPr>
              <p:nvPr/>
            </p:nvSpPr>
            <p:spPr bwMode="auto">
              <a:xfrm>
                <a:off x="3072"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620" name="Line 42"/>
              <p:cNvSpPr>
                <a:spLocks noChangeShapeType="1"/>
              </p:cNvSpPr>
              <p:nvPr/>
            </p:nvSpPr>
            <p:spPr bwMode="auto">
              <a:xfrm>
                <a:off x="2544"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grpSp>
          <p:nvGrpSpPr>
            <p:cNvPr id="106511" name="Group 43"/>
            <p:cNvGrpSpPr>
              <a:grpSpLocks/>
            </p:cNvGrpSpPr>
            <p:nvPr/>
          </p:nvGrpSpPr>
          <p:grpSpPr bwMode="auto">
            <a:xfrm>
              <a:off x="-3504" y="2928"/>
              <a:ext cx="7872" cy="528"/>
              <a:chOff x="-432" y="2928"/>
              <a:chExt cx="7872" cy="528"/>
            </a:xfrm>
          </p:grpSpPr>
          <p:sp>
            <p:nvSpPr>
              <p:cNvPr id="106549" name="Rectangle 44"/>
              <p:cNvSpPr>
                <a:spLocks noChangeArrowheads="1"/>
              </p:cNvSpPr>
              <p:nvPr/>
            </p:nvSpPr>
            <p:spPr bwMode="auto">
              <a:xfrm>
                <a:off x="3600" y="2928"/>
                <a:ext cx="768" cy="384"/>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TCP/IP</a:t>
                </a:r>
                <a:endParaRPr lang="es-CO"/>
              </a:p>
            </p:txBody>
          </p:sp>
          <p:sp>
            <p:nvSpPr>
              <p:cNvPr id="106550" name="Rectangle 45"/>
              <p:cNvSpPr>
                <a:spLocks noChangeArrowheads="1"/>
              </p:cNvSpPr>
              <p:nvPr/>
            </p:nvSpPr>
            <p:spPr bwMode="auto">
              <a:xfrm>
                <a:off x="4416"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51" name="Oval 46"/>
              <p:cNvSpPr>
                <a:spLocks noChangeArrowheads="1"/>
              </p:cNvSpPr>
              <p:nvPr/>
            </p:nvSpPr>
            <p:spPr bwMode="auto">
              <a:xfrm>
                <a:off x="3696"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52" name="Oval 47"/>
              <p:cNvSpPr>
                <a:spLocks noChangeArrowheads="1"/>
              </p:cNvSpPr>
              <p:nvPr/>
            </p:nvSpPr>
            <p:spPr bwMode="auto">
              <a:xfrm>
                <a:off x="4464"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53" name="Rectangle 48"/>
              <p:cNvSpPr>
                <a:spLocks noChangeArrowheads="1"/>
              </p:cNvSpPr>
              <p:nvPr/>
            </p:nvSpPr>
            <p:spPr bwMode="auto">
              <a:xfrm>
                <a:off x="4416"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54" name="Line 49"/>
              <p:cNvSpPr>
                <a:spLocks noChangeShapeType="1"/>
              </p:cNvSpPr>
              <p:nvPr/>
            </p:nvSpPr>
            <p:spPr bwMode="auto">
              <a:xfrm>
                <a:off x="3888"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55" name="Rectangle 50"/>
              <p:cNvSpPr>
                <a:spLocks noChangeArrowheads="1"/>
              </p:cNvSpPr>
              <p:nvPr/>
            </p:nvSpPr>
            <p:spPr bwMode="auto">
              <a:xfrm>
                <a:off x="4944" y="2928"/>
                <a:ext cx="768" cy="384"/>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IPX/SPX</a:t>
                </a:r>
                <a:endParaRPr lang="es-CO"/>
              </a:p>
            </p:txBody>
          </p:sp>
          <p:sp>
            <p:nvSpPr>
              <p:cNvPr id="106556" name="Rectangle 51"/>
              <p:cNvSpPr>
                <a:spLocks noChangeArrowheads="1"/>
              </p:cNvSpPr>
              <p:nvPr/>
            </p:nvSpPr>
            <p:spPr bwMode="auto">
              <a:xfrm>
                <a:off x="5760"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57" name="Oval 52"/>
              <p:cNvSpPr>
                <a:spLocks noChangeArrowheads="1"/>
              </p:cNvSpPr>
              <p:nvPr/>
            </p:nvSpPr>
            <p:spPr bwMode="auto">
              <a:xfrm>
                <a:off x="5040"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58" name="Oval 53"/>
              <p:cNvSpPr>
                <a:spLocks noChangeArrowheads="1"/>
              </p:cNvSpPr>
              <p:nvPr/>
            </p:nvSpPr>
            <p:spPr bwMode="auto">
              <a:xfrm>
                <a:off x="5808"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59" name="Rectangle 54"/>
              <p:cNvSpPr>
                <a:spLocks noChangeArrowheads="1"/>
              </p:cNvSpPr>
              <p:nvPr/>
            </p:nvSpPr>
            <p:spPr bwMode="auto">
              <a:xfrm>
                <a:off x="5760"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60" name="Line 55"/>
              <p:cNvSpPr>
                <a:spLocks noChangeShapeType="1"/>
              </p:cNvSpPr>
              <p:nvPr/>
            </p:nvSpPr>
            <p:spPr bwMode="auto">
              <a:xfrm>
                <a:off x="5232"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61" name="Rectangle 56"/>
              <p:cNvSpPr>
                <a:spLocks noChangeArrowheads="1"/>
              </p:cNvSpPr>
              <p:nvPr/>
            </p:nvSpPr>
            <p:spPr bwMode="auto">
              <a:xfrm>
                <a:off x="6288" y="2928"/>
                <a:ext cx="768" cy="38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a:t>AppleTalk</a:t>
                </a:r>
                <a:endParaRPr lang="es-CO"/>
              </a:p>
            </p:txBody>
          </p:sp>
          <p:sp>
            <p:nvSpPr>
              <p:cNvPr id="106562" name="Rectangle 57"/>
              <p:cNvSpPr>
                <a:spLocks noChangeArrowheads="1"/>
              </p:cNvSpPr>
              <p:nvPr/>
            </p:nvSpPr>
            <p:spPr bwMode="auto">
              <a:xfrm>
                <a:off x="7104"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63" name="Oval 58"/>
              <p:cNvSpPr>
                <a:spLocks noChangeArrowheads="1"/>
              </p:cNvSpPr>
              <p:nvPr/>
            </p:nvSpPr>
            <p:spPr bwMode="auto">
              <a:xfrm>
                <a:off x="6384"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64" name="Oval 59"/>
              <p:cNvSpPr>
                <a:spLocks noChangeArrowheads="1"/>
              </p:cNvSpPr>
              <p:nvPr/>
            </p:nvSpPr>
            <p:spPr bwMode="auto">
              <a:xfrm>
                <a:off x="7152"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65" name="Rectangle 60"/>
              <p:cNvSpPr>
                <a:spLocks noChangeArrowheads="1"/>
              </p:cNvSpPr>
              <p:nvPr/>
            </p:nvSpPr>
            <p:spPr bwMode="auto">
              <a:xfrm>
                <a:off x="7104"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66" name="Line 61"/>
              <p:cNvSpPr>
                <a:spLocks noChangeShapeType="1"/>
              </p:cNvSpPr>
              <p:nvPr/>
            </p:nvSpPr>
            <p:spPr bwMode="auto">
              <a:xfrm>
                <a:off x="6576"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67" name="Rectangle 62"/>
              <p:cNvSpPr>
                <a:spLocks noChangeArrowheads="1"/>
              </p:cNvSpPr>
              <p:nvPr/>
            </p:nvSpPr>
            <p:spPr bwMode="auto">
              <a:xfrm>
                <a:off x="-432" y="2928"/>
                <a:ext cx="768" cy="384"/>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TCP/IP</a:t>
                </a:r>
                <a:endParaRPr lang="es-CO"/>
              </a:p>
            </p:txBody>
          </p:sp>
          <p:sp>
            <p:nvSpPr>
              <p:cNvPr id="106568" name="Rectangle 63"/>
              <p:cNvSpPr>
                <a:spLocks noChangeArrowheads="1"/>
              </p:cNvSpPr>
              <p:nvPr/>
            </p:nvSpPr>
            <p:spPr bwMode="auto">
              <a:xfrm>
                <a:off x="384"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69" name="Oval 64"/>
              <p:cNvSpPr>
                <a:spLocks noChangeArrowheads="1"/>
              </p:cNvSpPr>
              <p:nvPr/>
            </p:nvSpPr>
            <p:spPr bwMode="auto">
              <a:xfrm>
                <a:off x="-336"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70" name="Oval 65"/>
              <p:cNvSpPr>
                <a:spLocks noChangeArrowheads="1"/>
              </p:cNvSpPr>
              <p:nvPr/>
            </p:nvSpPr>
            <p:spPr bwMode="auto">
              <a:xfrm>
                <a:off x="432"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71" name="Rectangle 66"/>
              <p:cNvSpPr>
                <a:spLocks noChangeArrowheads="1"/>
              </p:cNvSpPr>
              <p:nvPr/>
            </p:nvSpPr>
            <p:spPr bwMode="auto">
              <a:xfrm>
                <a:off x="384"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72" name="Line 67"/>
              <p:cNvSpPr>
                <a:spLocks noChangeShapeType="1"/>
              </p:cNvSpPr>
              <p:nvPr/>
            </p:nvSpPr>
            <p:spPr bwMode="auto">
              <a:xfrm>
                <a:off x="-144"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73" name="Rectangle 68"/>
              <p:cNvSpPr>
                <a:spLocks noChangeArrowheads="1"/>
              </p:cNvSpPr>
              <p:nvPr/>
            </p:nvSpPr>
            <p:spPr bwMode="auto">
              <a:xfrm>
                <a:off x="912" y="2928"/>
                <a:ext cx="768" cy="384"/>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IPX/SPX</a:t>
                </a:r>
                <a:endParaRPr lang="es-CO"/>
              </a:p>
            </p:txBody>
          </p:sp>
          <p:sp>
            <p:nvSpPr>
              <p:cNvPr id="106574" name="Rectangle 69"/>
              <p:cNvSpPr>
                <a:spLocks noChangeArrowheads="1"/>
              </p:cNvSpPr>
              <p:nvPr/>
            </p:nvSpPr>
            <p:spPr bwMode="auto">
              <a:xfrm>
                <a:off x="1728"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75" name="Oval 70"/>
              <p:cNvSpPr>
                <a:spLocks noChangeArrowheads="1"/>
              </p:cNvSpPr>
              <p:nvPr/>
            </p:nvSpPr>
            <p:spPr bwMode="auto">
              <a:xfrm>
                <a:off x="1008"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76" name="Oval 71"/>
              <p:cNvSpPr>
                <a:spLocks noChangeArrowheads="1"/>
              </p:cNvSpPr>
              <p:nvPr/>
            </p:nvSpPr>
            <p:spPr bwMode="auto">
              <a:xfrm>
                <a:off x="1776"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77" name="Rectangle 72"/>
              <p:cNvSpPr>
                <a:spLocks noChangeArrowheads="1"/>
              </p:cNvSpPr>
              <p:nvPr/>
            </p:nvSpPr>
            <p:spPr bwMode="auto">
              <a:xfrm>
                <a:off x="1728"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78" name="Line 73"/>
              <p:cNvSpPr>
                <a:spLocks noChangeShapeType="1"/>
              </p:cNvSpPr>
              <p:nvPr/>
            </p:nvSpPr>
            <p:spPr bwMode="auto">
              <a:xfrm>
                <a:off x="1200"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79" name="Rectangle 74"/>
              <p:cNvSpPr>
                <a:spLocks noChangeArrowheads="1"/>
              </p:cNvSpPr>
              <p:nvPr/>
            </p:nvSpPr>
            <p:spPr bwMode="auto">
              <a:xfrm>
                <a:off x="2256" y="2928"/>
                <a:ext cx="768" cy="38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a:t>AppleTalk</a:t>
                </a:r>
                <a:endParaRPr lang="es-CO"/>
              </a:p>
            </p:txBody>
          </p:sp>
          <p:sp>
            <p:nvSpPr>
              <p:cNvPr id="106580" name="Rectangle 75"/>
              <p:cNvSpPr>
                <a:spLocks noChangeArrowheads="1"/>
              </p:cNvSpPr>
              <p:nvPr/>
            </p:nvSpPr>
            <p:spPr bwMode="auto">
              <a:xfrm>
                <a:off x="3072"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81" name="Oval 76"/>
              <p:cNvSpPr>
                <a:spLocks noChangeArrowheads="1"/>
              </p:cNvSpPr>
              <p:nvPr/>
            </p:nvSpPr>
            <p:spPr bwMode="auto">
              <a:xfrm>
                <a:off x="2352"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82" name="Oval 77"/>
              <p:cNvSpPr>
                <a:spLocks noChangeArrowheads="1"/>
              </p:cNvSpPr>
              <p:nvPr/>
            </p:nvSpPr>
            <p:spPr bwMode="auto">
              <a:xfrm>
                <a:off x="3120"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83" name="Rectangle 78"/>
              <p:cNvSpPr>
                <a:spLocks noChangeArrowheads="1"/>
              </p:cNvSpPr>
              <p:nvPr/>
            </p:nvSpPr>
            <p:spPr bwMode="auto">
              <a:xfrm>
                <a:off x="3072"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84" name="Line 79"/>
              <p:cNvSpPr>
                <a:spLocks noChangeShapeType="1"/>
              </p:cNvSpPr>
              <p:nvPr/>
            </p:nvSpPr>
            <p:spPr bwMode="auto">
              <a:xfrm>
                <a:off x="2544"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grpSp>
          <p:nvGrpSpPr>
            <p:cNvPr id="106512" name="Group 80"/>
            <p:cNvGrpSpPr>
              <a:grpSpLocks/>
            </p:cNvGrpSpPr>
            <p:nvPr/>
          </p:nvGrpSpPr>
          <p:grpSpPr bwMode="auto">
            <a:xfrm>
              <a:off x="-11472" y="2928"/>
              <a:ext cx="7872" cy="528"/>
              <a:chOff x="-432" y="2928"/>
              <a:chExt cx="7872" cy="528"/>
            </a:xfrm>
          </p:grpSpPr>
          <p:sp>
            <p:nvSpPr>
              <p:cNvPr id="106513" name="Rectangle 81"/>
              <p:cNvSpPr>
                <a:spLocks noChangeArrowheads="1"/>
              </p:cNvSpPr>
              <p:nvPr/>
            </p:nvSpPr>
            <p:spPr bwMode="auto">
              <a:xfrm>
                <a:off x="3600" y="2928"/>
                <a:ext cx="768" cy="384"/>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TCP/IP</a:t>
                </a:r>
                <a:endParaRPr lang="es-CO"/>
              </a:p>
            </p:txBody>
          </p:sp>
          <p:sp>
            <p:nvSpPr>
              <p:cNvPr id="106514" name="Rectangle 82"/>
              <p:cNvSpPr>
                <a:spLocks noChangeArrowheads="1"/>
              </p:cNvSpPr>
              <p:nvPr/>
            </p:nvSpPr>
            <p:spPr bwMode="auto">
              <a:xfrm>
                <a:off x="4416"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15" name="Oval 83"/>
              <p:cNvSpPr>
                <a:spLocks noChangeArrowheads="1"/>
              </p:cNvSpPr>
              <p:nvPr/>
            </p:nvSpPr>
            <p:spPr bwMode="auto">
              <a:xfrm>
                <a:off x="3696"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16" name="Oval 84"/>
              <p:cNvSpPr>
                <a:spLocks noChangeArrowheads="1"/>
              </p:cNvSpPr>
              <p:nvPr/>
            </p:nvSpPr>
            <p:spPr bwMode="auto">
              <a:xfrm>
                <a:off x="4464"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17" name="Rectangle 85"/>
              <p:cNvSpPr>
                <a:spLocks noChangeArrowheads="1"/>
              </p:cNvSpPr>
              <p:nvPr/>
            </p:nvSpPr>
            <p:spPr bwMode="auto">
              <a:xfrm>
                <a:off x="4416"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18" name="Line 86"/>
              <p:cNvSpPr>
                <a:spLocks noChangeShapeType="1"/>
              </p:cNvSpPr>
              <p:nvPr/>
            </p:nvSpPr>
            <p:spPr bwMode="auto">
              <a:xfrm>
                <a:off x="3888"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19" name="Rectangle 87"/>
              <p:cNvSpPr>
                <a:spLocks noChangeArrowheads="1"/>
              </p:cNvSpPr>
              <p:nvPr/>
            </p:nvSpPr>
            <p:spPr bwMode="auto">
              <a:xfrm>
                <a:off x="4944" y="2928"/>
                <a:ext cx="768" cy="384"/>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IPX/SPX</a:t>
                </a:r>
                <a:endParaRPr lang="es-CO"/>
              </a:p>
            </p:txBody>
          </p:sp>
          <p:sp>
            <p:nvSpPr>
              <p:cNvPr id="106520" name="Rectangle 88"/>
              <p:cNvSpPr>
                <a:spLocks noChangeArrowheads="1"/>
              </p:cNvSpPr>
              <p:nvPr/>
            </p:nvSpPr>
            <p:spPr bwMode="auto">
              <a:xfrm>
                <a:off x="5760"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21" name="Oval 89"/>
              <p:cNvSpPr>
                <a:spLocks noChangeArrowheads="1"/>
              </p:cNvSpPr>
              <p:nvPr/>
            </p:nvSpPr>
            <p:spPr bwMode="auto">
              <a:xfrm>
                <a:off x="5040"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22" name="Oval 90"/>
              <p:cNvSpPr>
                <a:spLocks noChangeArrowheads="1"/>
              </p:cNvSpPr>
              <p:nvPr/>
            </p:nvSpPr>
            <p:spPr bwMode="auto">
              <a:xfrm>
                <a:off x="5808"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23" name="Rectangle 91"/>
              <p:cNvSpPr>
                <a:spLocks noChangeArrowheads="1"/>
              </p:cNvSpPr>
              <p:nvPr/>
            </p:nvSpPr>
            <p:spPr bwMode="auto">
              <a:xfrm>
                <a:off x="5760"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24" name="Line 92"/>
              <p:cNvSpPr>
                <a:spLocks noChangeShapeType="1"/>
              </p:cNvSpPr>
              <p:nvPr/>
            </p:nvSpPr>
            <p:spPr bwMode="auto">
              <a:xfrm>
                <a:off x="5232"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25" name="Rectangle 93"/>
              <p:cNvSpPr>
                <a:spLocks noChangeArrowheads="1"/>
              </p:cNvSpPr>
              <p:nvPr/>
            </p:nvSpPr>
            <p:spPr bwMode="auto">
              <a:xfrm>
                <a:off x="6288" y="2928"/>
                <a:ext cx="768" cy="38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a:t>AppleTalk</a:t>
                </a:r>
                <a:endParaRPr lang="es-CO"/>
              </a:p>
            </p:txBody>
          </p:sp>
          <p:sp>
            <p:nvSpPr>
              <p:cNvPr id="106526" name="Rectangle 94"/>
              <p:cNvSpPr>
                <a:spLocks noChangeArrowheads="1"/>
              </p:cNvSpPr>
              <p:nvPr/>
            </p:nvSpPr>
            <p:spPr bwMode="auto">
              <a:xfrm>
                <a:off x="7104"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27" name="Oval 95"/>
              <p:cNvSpPr>
                <a:spLocks noChangeArrowheads="1"/>
              </p:cNvSpPr>
              <p:nvPr/>
            </p:nvSpPr>
            <p:spPr bwMode="auto">
              <a:xfrm>
                <a:off x="6384"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28" name="Oval 96"/>
              <p:cNvSpPr>
                <a:spLocks noChangeArrowheads="1"/>
              </p:cNvSpPr>
              <p:nvPr/>
            </p:nvSpPr>
            <p:spPr bwMode="auto">
              <a:xfrm>
                <a:off x="7152"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29" name="Rectangle 97"/>
              <p:cNvSpPr>
                <a:spLocks noChangeArrowheads="1"/>
              </p:cNvSpPr>
              <p:nvPr/>
            </p:nvSpPr>
            <p:spPr bwMode="auto">
              <a:xfrm>
                <a:off x="7104"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30" name="Line 98"/>
              <p:cNvSpPr>
                <a:spLocks noChangeShapeType="1"/>
              </p:cNvSpPr>
              <p:nvPr/>
            </p:nvSpPr>
            <p:spPr bwMode="auto">
              <a:xfrm>
                <a:off x="6576"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31" name="Rectangle 99"/>
              <p:cNvSpPr>
                <a:spLocks noChangeArrowheads="1"/>
              </p:cNvSpPr>
              <p:nvPr/>
            </p:nvSpPr>
            <p:spPr bwMode="auto">
              <a:xfrm>
                <a:off x="-432" y="2928"/>
                <a:ext cx="768" cy="384"/>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TCP/IP</a:t>
                </a:r>
                <a:endParaRPr lang="es-CO"/>
              </a:p>
            </p:txBody>
          </p:sp>
          <p:sp>
            <p:nvSpPr>
              <p:cNvPr id="106532" name="Rectangle 100"/>
              <p:cNvSpPr>
                <a:spLocks noChangeArrowheads="1"/>
              </p:cNvSpPr>
              <p:nvPr/>
            </p:nvSpPr>
            <p:spPr bwMode="auto">
              <a:xfrm>
                <a:off x="384"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33" name="Oval 101"/>
              <p:cNvSpPr>
                <a:spLocks noChangeArrowheads="1"/>
              </p:cNvSpPr>
              <p:nvPr/>
            </p:nvSpPr>
            <p:spPr bwMode="auto">
              <a:xfrm>
                <a:off x="-336"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34" name="Oval 102"/>
              <p:cNvSpPr>
                <a:spLocks noChangeArrowheads="1"/>
              </p:cNvSpPr>
              <p:nvPr/>
            </p:nvSpPr>
            <p:spPr bwMode="auto">
              <a:xfrm>
                <a:off x="432"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35" name="Rectangle 103"/>
              <p:cNvSpPr>
                <a:spLocks noChangeArrowheads="1"/>
              </p:cNvSpPr>
              <p:nvPr/>
            </p:nvSpPr>
            <p:spPr bwMode="auto">
              <a:xfrm>
                <a:off x="384"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36" name="Line 104"/>
              <p:cNvSpPr>
                <a:spLocks noChangeShapeType="1"/>
              </p:cNvSpPr>
              <p:nvPr/>
            </p:nvSpPr>
            <p:spPr bwMode="auto">
              <a:xfrm>
                <a:off x="-144"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37" name="Rectangle 105"/>
              <p:cNvSpPr>
                <a:spLocks noChangeArrowheads="1"/>
              </p:cNvSpPr>
              <p:nvPr/>
            </p:nvSpPr>
            <p:spPr bwMode="auto">
              <a:xfrm>
                <a:off x="912" y="2928"/>
                <a:ext cx="768" cy="384"/>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b="1"/>
                  <a:t>IPX/SPX</a:t>
                </a:r>
                <a:endParaRPr lang="es-CO"/>
              </a:p>
            </p:txBody>
          </p:sp>
          <p:sp>
            <p:nvSpPr>
              <p:cNvPr id="106538" name="Rectangle 106"/>
              <p:cNvSpPr>
                <a:spLocks noChangeArrowheads="1"/>
              </p:cNvSpPr>
              <p:nvPr/>
            </p:nvSpPr>
            <p:spPr bwMode="auto">
              <a:xfrm>
                <a:off x="1728"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39" name="Oval 107"/>
              <p:cNvSpPr>
                <a:spLocks noChangeArrowheads="1"/>
              </p:cNvSpPr>
              <p:nvPr/>
            </p:nvSpPr>
            <p:spPr bwMode="auto">
              <a:xfrm>
                <a:off x="1008"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40" name="Oval 108"/>
              <p:cNvSpPr>
                <a:spLocks noChangeArrowheads="1"/>
              </p:cNvSpPr>
              <p:nvPr/>
            </p:nvSpPr>
            <p:spPr bwMode="auto">
              <a:xfrm>
                <a:off x="1776"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41" name="Rectangle 109"/>
              <p:cNvSpPr>
                <a:spLocks noChangeArrowheads="1"/>
              </p:cNvSpPr>
              <p:nvPr/>
            </p:nvSpPr>
            <p:spPr bwMode="auto">
              <a:xfrm>
                <a:off x="1728"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42" name="Line 110"/>
              <p:cNvSpPr>
                <a:spLocks noChangeShapeType="1"/>
              </p:cNvSpPr>
              <p:nvPr/>
            </p:nvSpPr>
            <p:spPr bwMode="auto">
              <a:xfrm>
                <a:off x="1200"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43" name="Rectangle 111"/>
              <p:cNvSpPr>
                <a:spLocks noChangeArrowheads="1"/>
              </p:cNvSpPr>
              <p:nvPr/>
            </p:nvSpPr>
            <p:spPr bwMode="auto">
              <a:xfrm>
                <a:off x="2256" y="2928"/>
                <a:ext cx="768" cy="38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2000"/>
                  <a:t>AppleTalk</a:t>
                </a:r>
                <a:endParaRPr lang="es-CO"/>
              </a:p>
            </p:txBody>
          </p:sp>
          <p:sp>
            <p:nvSpPr>
              <p:cNvPr id="106544" name="Rectangle 112"/>
              <p:cNvSpPr>
                <a:spLocks noChangeArrowheads="1"/>
              </p:cNvSpPr>
              <p:nvPr/>
            </p:nvSpPr>
            <p:spPr bwMode="auto">
              <a:xfrm>
                <a:off x="3072" y="3072"/>
                <a:ext cx="336" cy="24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45" name="Oval 113"/>
              <p:cNvSpPr>
                <a:spLocks noChangeArrowheads="1"/>
              </p:cNvSpPr>
              <p:nvPr/>
            </p:nvSpPr>
            <p:spPr bwMode="auto">
              <a:xfrm>
                <a:off x="2352"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46" name="Oval 114"/>
              <p:cNvSpPr>
                <a:spLocks noChangeArrowheads="1"/>
              </p:cNvSpPr>
              <p:nvPr/>
            </p:nvSpPr>
            <p:spPr bwMode="auto">
              <a:xfrm>
                <a:off x="3120" y="3264"/>
                <a:ext cx="192" cy="19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47" name="Rectangle 115"/>
              <p:cNvSpPr>
                <a:spLocks noChangeArrowheads="1"/>
              </p:cNvSpPr>
              <p:nvPr/>
            </p:nvSpPr>
            <p:spPr bwMode="auto">
              <a:xfrm>
                <a:off x="3072" y="2928"/>
                <a:ext cx="240"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48" name="Line 116"/>
              <p:cNvSpPr>
                <a:spLocks noChangeShapeType="1"/>
              </p:cNvSpPr>
              <p:nvPr/>
            </p:nvSpPr>
            <p:spPr bwMode="auto">
              <a:xfrm>
                <a:off x="2544" y="33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grpSp>
      <p:grpSp>
        <p:nvGrpSpPr>
          <p:cNvPr id="87157" name="Group 117"/>
          <p:cNvGrpSpPr>
            <a:grpSpLocks/>
          </p:cNvGrpSpPr>
          <p:nvPr/>
        </p:nvGrpSpPr>
        <p:grpSpPr bwMode="auto">
          <a:xfrm>
            <a:off x="406400" y="5029201"/>
            <a:ext cx="9855200" cy="1495425"/>
            <a:chOff x="144" y="3456"/>
            <a:chExt cx="4656" cy="942"/>
          </a:xfrm>
        </p:grpSpPr>
        <p:sp>
          <p:nvSpPr>
            <p:cNvPr id="106504" name="AutoShape 118"/>
            <p:cNvSpPr>
              <a:spLocks noChangeArrowheads="1"/>
            </p:cNvSpPr>
            <p:nvPr/>
          </p:nvSpPr>
          <p:spPr bwMode="auto">
            <a:xfrm>
              <a:off x="941" y="3690"/>
              <a:ext cx="1317" cy="708"/>
            </a:xfrm>
            <a:prstGeom prst="irregularSeal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s-CO" sz="2000"/>
                <a:t>FRAMES</a:t>
              </a:r>
              <a:endParaRPr lang="es-CO"/>
            </a:p>
          </p:txBody>
        </p:sp>
        <p:sp>
          <p:nvSpPr>
            <p:cNvPr id="106505" name="Line 119"/>
            <p:cNvSpPr>
              <a:spLocks noChangeShapeType="1"/>
            </p:cNvSpPr>
            <p:nvPr/>
          </p:nvSpPr>
          <p:spPr bwMode="auto">
            <a:xfrm flipH="1" flipV="1">
              <a:off x="144" y="3456"/>
              <a:ext cx="1008"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06" name="Line 120"/>
            <p:cNvSpPr>
              <a:spLocks noChangeShapeType="1"/>
            </p:cNvSpPr>
            <p:nvPr/>
          </p:nvSpPr>
          <p:spPr bwMode="auto">
            <a:xfrm flipH="1" flipV="1">
              <a:off x="1248" y="3456"/>
              <a:ext cx="96"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07" name="Line 121"/>
            <p:cNvSpPr>
              <a:spLocks noChangeShapeType="1"/>
            </p:cNvSpPr>
            <p:nvPr/>
          </p:nvSpPr>
          <p:spPr bwMode="auto">
            <a:xfrm flipV="1">
              <a:off x="1824" y="3456"/>
              <a:ext cx="336"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08" name="Line 122"/>
            <p:cNvSpPr>
              <a:spLocks noChangeShapeType="1"/>
            </p:cNvSpPr>
            <p:nvPr/>
          </p:nvSpPr>
          <p:spPr bwMode="auto">
            <a:xfrm flipV="1">
              <a:off x="2112" y="3456"/>
              <a:ext cx="211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06509" name="Line 123"/>
            <p:cNvSpPr>
              <a:spLocks noChangeShapeType="1"/>
            </p:cNvSpPr>
            <p:nvPr/>
          </p:nvSpPr>
          <p:spPr bwMode="auto">
            <a:xfrm flipV="1">
              <a:off x="2160" y="3456"/>
              <a:ext cx="2640"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spTree>
    <p:extLst>
      <p:ext uri="{BB962C8B-B14F-4D97-AF65-F5344CB8AC3E}">
        <p14:creationId xmlns:p14="http://schemas.microsoft.com/office/powerpoint/2010/main" val="130214733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7044">
                                            <p:txEl>
                                              <p:pRg st="0" end="0"/>
                                            </p:txEl>
                                          </p:spTgt>
                                        </p:tgtEl>
                                        <p:attrNameLst>
                                          <p:attrName>style.visibility</p:attrName>
                                        </p:attrNameLst>
                                      </p:cBhvr>
                                      <p:to>
                                        <p:strVal val="visible"/>
                                      </p:to>
                                    </p:set>
                                    <p:anim calcmode="lin" valueType="num">
                                      <p:cBhvr additive="base">
                                        <p:cTn id="7" dur="500" fill="hold"/>
                                        <p:tgtEl>
                                          <p:spTgt spid="8704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70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7044">
                                            <p:txEl>
                                              <p:pRg st="1" end="1"/>
                                            </p:txEl>
                                          </p:spTgt>
                                        </p:tgtEl>
                                        <p:attrNameLst>
                                          <p:attrName>style.visibility</p:attrName>
                                        </p:attrNameLst>
                                      </p:cBhvr>
                                      <p:to>
                                        <p:strVal val="visible"/>
                                      </p:to>
                                    </p:set>
                                    <p:anim calcmode="lin" valueType="num">
                                      <p:cBhvr additive="base">
                                        <p:cTn id="13" dur="500" fill="hold"/>
                                        <p:tgtEl>
                                          <p:spTgt spid="8704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70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87045"/>
                                        </p:tgtEl>
                                        <p:attrNameLst>
                                          <p:attrName>style.visibility</p:attrName>
                                        </p:attrNameLst>
                                      </p:cBhvr>
                                      <p:to>
                                        <p:strVal val="visible"/>
                                      </p:to>
                                    </p:set>
                                    <p:anim calcmode="lin" valueType="num">
                                      <p:cBhvr additive="base">
                                        <p:cTn id="19" dur="500" fill="hold"/>
                                        <p:tgtEl>
                                          <p:spTgt spid="87045"/>
                                        </p:tgtEl>
                                        <p:attrNameLst>
                                          <p:attrName>ppt_x</p:attrName>
                                        </p:attrNameLst>
                                      </p:cBhvr>
                                      <p:tavLst>
                                        <p:tav tm="0">
                                          <p:val>
                                            <p:strVal val="0-#ppt_w/2"/>
                                          </p:val>
                                        </p:tav>
                                        <p:tav tm="100000">
                                          <p:val>
                                            <p:strVal val="#ppt_x"/>
                                          </p:val>
                                        </p:tav>
                                      </p:tavLst>
                                    </p:anim>
                                    <p:anim calcmode="lin" valueType="num">
                                      <p:cBhvr additive="base">
                                        <p:cTn id="20" dur="500" fill="hold"/>
                                        <p:tgtEl>
                                          <p:spTgt spid="8704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BOLIDO.WAV"/>
                                        </p:tgtEl>
                                      </p:cMediaNode>
                                    </p:audio>
                                  </p:subTnLst>
                                </p:cTn>
                              </p:par>
                            </p:childTnLst>
                          </p:cTn>
                        </p:par>
                        <p:par>
                          <p:cTn id="21" fill="hold" nodeType="afterGroup">
                            <p:stCondLst>
                              <p:cond delay="500"/>
                            </p:stCondLst>
                            <p:childTnLst>
                              <p:par>
                                <p:cTn id="22" presetID="23" presetClass="entr" presetSubtype="16" fill="hold" nodeType="afterEffect">
                                  <p:stCondLst>
                                    <p:cond delay="3000"/>
                                  </p:stCondLst>
                                  <p:childTnLst>
                                    <p:set>
                                      <p:cBhvr>
                                        <p:cTn id="23" dur="1" fill="hold">
                                          <p:stCondLst>
                                            <p:cond delay="0"/>
                                          </p:stCondLst>
                                        </p:cTn>
                                        <p:tgtEl>
                                          <p:spTgt spid="87157"/>
                                        </p:tgtEl>
                                        <p:attrNameLst>
                                          <p:attrName>style.visibility</p:attrName>
                                        </p:attrNameLst>
                                      </p:cBhvr>
                                      <p:to>
                                        <p:strVal val="visible"/>
                                      </p:to>
                                    </p:set>
                                    <p:anim calcmode="lin" valueType="num">
                                      <p:cBhvr>
                                        <p:cTn id="24" dur="500" fill="hold"/>
                                        <p:tgtEl>
                                          <p:spTgt spid="87157"/>
                                        </p:tgtEl>
                                        <p:attrNameLst>
                                          <p:attrName>ppt_w</p:attrName>
                                        </p:attrNameLst>
                                      </p:cBhvr>
                                      <p:tavLst>
                                        <p:tav tm="0">
                                          <p:val>
                                            <p:fltVal val="0"/>
                                          </p:val>
                                        </p:tav>
                                        <p:tav tm="100000">
                                          <p:val>
                                            <p:strVal val="#ppt_w"/>
                                          </p:val>
                                        </p:tav>
                                      </p:tavLst>
                                    </p:anim>
                                    <p:anim calcmode="lin" valueType="num">
                                      <p:cBhvr>
                                        <p:cTn id="25" dur="500" fill="hold"/>
                                        <p:tgtEl>
                                          <p:spTgt spid="8715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2"/>
                                            </p:cond>
                                          </p:stCondLst>
                                          <p:endCondLst>
                                            <p:cond evt="onStopAudio" delay="0">
                                              <p:tgtEl>
                                                <p:sldTgt/>
                                              </p:tgtEl>
                                            </p:cond>
                                          </p:endCondLst>
                                        </p:cTn>
                                        <p:tgtEl>
                                          <p:sndTgt r:embed="rId3" name="CLIC.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build="p" bldLvl="2"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41987" name="Rectangle 2"/>
          <p:cNvSpPr>
            <a:spLocks noGrp="1" noChangeArrowheads="1"/>
          </p:cNvSpPr>
          <p:nvPr>
            <p:ph type="title"/>
          </p:nvPr>
        </p:nvSpPr>
        <p:spPr/>
        <p:txBody>
          <a:bodyPr rtlCol="0">
            <a:normAutofit/>
          </a:bodyPr>
          <a:lstStyle/>
          <a:p>
            <a:pPr fontAlgn="auto">
              <a:spcAft>
                <a:spcPts val="0"/>
              </a:spcAft>
              <a:defRPr/>
            </a:pPr>
            <a:r>
              <a:rPr lang="es-CO" smtClean="0"/>
              <a:t>Cómo funciona Ethernet </a:t>
            </a:r>
            <a:br>
              <a:rPr lang="es-CO" smtClean="0"/>
            </a:br>
            <a:r>
              <a:rPr lang="es-CO" smtClean="0"/>
              <a:t>(half duplex)</a:t>
            </a:r>
          </a:p>
        </p:txBody>
      </p:sp>
      <p:sp>
        <p:nvSpPr>
          <p:cNvPr id="29699" name="Rectangle 3"/>
          <p:cNvSpPr>
            <a:spLocks noGrp="1" noChangeArrowheads="1"/>
          </p:cNvSpPr>
          <p:nvPr>
            <p:ph type="body" idx="1"/>
          </p:nvPr>
        </p:nvSpPr>
        <p:spPr/>
        <p:txBody>
          <a:bodyPr/>
          <a:lstStyle/>
          <a:p>
            <a:r>
              <a:rPr lang="es-CO" sz="2400" smtClean="0"/>
              <a:t>No hay control central (cada computador opera independientemente)</a:t>
            </a:r>
          </a:p>
          <a:p>
            <a:r>
              <a:rPr lang="es-CO" sz="2400" smtClean="0"/>
              <a:t>Las señales son transmitidas serialmente (un bit a la vez) a un canal compartido</a:t>
            </a:r>
          </a:p>
          <a:p>
            <a:r>
              <a:rPr lang="es-CO" sz="2400" smtClean="0"/>
              <a:t>Para enviar datos, la estación debe escuchar el canal, esperar a que este desocupado y transmitir los datos en un frame Ethernet</a:t>
            </a:r>
          </a:p>
          <a:p>
            <a:r>
              <a:rPr lang="es-CO" sz="2400" smtClean="0"/>
              <a:t>Después de cada transmisión todas las estaciones deben esperar la siguiente oportunidad de transmisión, esto asegura un acceso “justo” al canal</a:t>
            </a:r>
          </a:p>
        </p:txBody>
      </p:sp>
    </p:spTree>
    <p:extLst>
      <p:ext uri="{BB962C8B-B14F-4D97-AF65-F5344CB8AC3E}">
        <p14:creationId xmlns:p14="http://schemas.microsoft.com/office/powerpoint/2010/main" val="41239816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p:cTn id="7" dur="500" fill="hold"/>
                                        <p:tgtEl>
                                          <p:spTgt spid="2969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9699">
                                            <p:txEl>
                                              <p:pRg st="0" end="0"/>
                                            </p:txEl>
                                          </p:spTgt>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29699">
                                            <p:txEl>
                                              <p:pRg st="0" end="0"/>
                                            </p:txEl>
                                          </p:spTgt>
                                        </p:tgtEl>
                                        <p:attrNameLst>
                                          <p:attrName>ppt_c</p:attrName>
                                        </p:attrNameLst>
                                      </p:cBhvr>
                                      <p:to>
                                        <a:srgbClr val="CC6600"/>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9699">
                                            <p:txEl>
                                              <p:pRg st="1" end="1"/>
                                            </p:txEl>
                                          </p:spTgt>
                                        </p:tgtEl>
                                        <p:attrNameLst>
                                          <p:attrName>style.visibility</p:attrName>
                                        </p:attrNameLst>
                                      </p:cBhvr>
                                      <p:to>
                                        <p:strVal val="visible"/>
                                      </p:to>
                                    </p:set>
                                    <p:anim calcmode="lin" valueType="num">
                                      <p:cBhvr>
                                        <p:cTn id="13" dur="500" fill="hold"/>
                                        <p:tgtEl>
                                          <p:spTgt spid="2969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9699">
                                            <p:txEl>
                                              <p:pRg st="1" end="1"/>
                                            </p:txEl>
                                          </p:spTgt>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29699">
                                            <p:txEl>
                                              <p:pRg st="1" end="1"/>
                                            </p:txEl>
                                          </p:spTgt>
                                        </p:tgtEl>
                                        <p:attrNameLst>
                                          <p:attrName>ppt_c</p:attrName>
                                        </p:attrNameLst>
                                      </p:cBhvr>
                                      <p:to>
                                        <a:srgbClr val="CC6600"/>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29699">
                                            <p:txEl>
                                              <p:pRg st="2" end="2"/>
                                            </p:txEl>
                                          </p:spTgt>
                                        </p:tgtEl>
                                        <p:attrNameLst>
                                          <p:attrName>style.visibility</p:attrName>
                                        </p:attrNameLst>
                                      </p:cBhvr>
                                      <p:to>
                                        <p:strVal val="visible"/>
                                      </p:to>
                                    </p:set>
                                    <p:anim calcmode="lin" valueType="num">
                                      <p:cBhvr>
                                        <p:cTn id="19" dur="500" fill="hold"/>
                                        <p:tgtEl>
                                          <p:spTgt spid="2969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9699">
                                            <p:txEl>
                                              <p:pRg st="2" end="2"/>
                                            </p:txEl>
                                          </p:spTgt>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29699">
                                            <p:txEl>
                                              <p:pRg st="2" end="2"/>
                                            </p:txEl>
                                          </p:spTgt>
                                        </p:tgtEl>
                                        <p:attrNameLst>
                                          <p:attrName>ppt_c</p:attrName>
                                        </p:attrNameLst>
                                      </p:cBhvr>
                                      <p:to>
                                        <a:srgbClr val="CC6600"/>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29699">
                                            <p:txEl>
                                              <p:pRg st="3" end="3"/>
                                            </p:txEl>
                                          </p:spTgt>
                                        </p:tgtEl>
                                        <p:attrNameLst>
                                          <p:attrName>style.visibility</p:attrName>
                                        </p:attrNameLst>
                                      </p:cBhvr>
                                      <p:to>
                                        <p:strVal val="visible"/>
                                      </p:to>
                                    </p:set>
                                    <p:anim calcmode="lin" valueType="num">
                                      <p:cBhvr>
                                        <p:cTn id="25" dur="500" fill="hold"/>
                                        <p:tgtEl>
                                          <p:spTgt spid="2969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29699">
                                            <p:txEl>
                                              <p:pRg st="3" end="3"/>
                                            </p:txEl>
                                          </p:spTgt>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29699">
                                            <p:txEl>
                                              <p:pRg st="3" end="3"/>
                                            </p:txEl>
                                          </p:spTgt>
                                        </p:tgtEl>
                                        <p:attrNameLst>
                                          <p:attrName>ppt_c</p:attrName>
                                        </p:attrNameLst>
                                      </p:cBhvr>
                                      <p:to>
                                        <a:srgbClr val="CC66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43011" name="Rectangle 2"/>
          <p:cNvSpPr>
            <a:spLocks noGrp="1" noChangeArrowheads="1"/>
          </p:cNvSpPr>
          <p:nvPr>
            <p:ph type="title"/>
          </p:nvPr>
        </p:nvSpPr>
        <p:spPr/>
        <p:txBody>
          <a:bodyPr rtlCol="0">
            <a:normAutofit/>
          </a:bodyPr>
          <a:lstStyle/>
          <a:p>
            <a:pPr fontAlgn="auto">
              <a:spcAft>
                <a:spcPts val="0"/>
              </a:spcAft>
              <a:defRPr/>
            </a:pPr>
            <a:r>
              <a:rPr lang="es-CO" smtClean="0"/>
              <a:t>Cómo funciona Ethernet </a:t>
            </a:r>
            <a:br>
              <a:rPr lang="es-CO" smtClean="0"/>
            </a:br>
            <a:r>
              <a:rPr lang="es-CO" smtClean="0"/>
              <a:t>(half duplex)</a:t>
            </a:r>
          </a:p>
        </p:txBody>
      </p:sp>
      <p:sp>
        <p:nvSpPr>
          <p:cNvPr id="30723" name="Rectangle 3"/>
          <p:cNvSpPr>
            <a:spLocks noGrp="1" noChangeArrowheads="1"/>
          </p:cNvSpPr>
          <p:nvPr>
            <p:ph type="body" idx="1"/>
          </p:nvPr>
        </p:nvSpPr>
        <p:spPr/>
        <p:txBody>
          <a:bodyPr/>
          <a:lstStyle/>
          <a:p>
            <a:r>
              <a:rPr lang="es-CO" sz="2400" smtClean="0"/>
              <a:t>El acceso al canal compartido está determinado por un mecanismo de control de acceso al medio embebido en la interfaz (tarjeta de red) Ethernet instalada en cada estación</a:t>
            </a:r>
          </a:p>
          <a:p>
            <a:r>
              <a:rPr lang="es-CO" sz="2400" smtClean="0"/>
              <a:t>El mecanismo de control de acceso al medio está basado en un sistema llamado CSMA/CD (</a:t>
            </a:r>
            <a:r>
              <a:rPr lang="es-CO" sz="2400" i="1" smtClean="0"/>
              <a:t>Carrier Sense Multiple Access with Collition Detection</a:t>
            </a:r>
            <a:r>
              <a:rPr lang="es-CO" sz="2400" smtClean="0"/>
              <a:t>)</a:t>
            </a:r>
          </a:p>
        </p:txBody>
      </p:sp>
    </p:spTree>
    <p:extLst>
      <p:ext uri="{BB962C8B-B14F-4D97-AF65-F5344CB8AC3E}">
        <p14:creationId xmlns:p14="http://schemas.microsoft.com/office/powerpoint/2010/main" val="179487522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 calcmode="lin" valueType="num">
                                      <p:cBhvr>
                                        <p:cTn id="7" dur="500" fill="hold"/>
                                        <p:tgtEl>
                                          <p:spTgt spid="3072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0723">
                                            <p:txEl>
                                              <p:pRg st="0" end="0"/>
                                            </p:txEl>
                                          </p:spTgt>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30723">
                                            <p:txEl>
                                              <p:pRg st="0" end="0"/>
                                            </p:txEl>
                                          </p:spTgt>
                                        </p:tgtEl>
                                        <p:attrNameLst>
                                          <p:attrName>ppt_c</p:attrName>
                                        </p:attrNameLst>
                                      </p:cBhvr>
                                      <p:to>
                                        <a:srgbClr val="CC6600"/>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0723">
                                            <p:txEl>
                                              <p:pRg st="1" end="1"/>
                                            </p:txEl>
                                          </p:spTgt>
                                        </p:tgtEl>
                                        <p:attrNameLst>
                                          <p:attrName>style.visibility</p:attrName>
                                        </p:attrNameLst>
                                      </p:cBhvr>
                                      <p:to>
                                        <p:strVal val="visible"/>
                                      </p:to>
                                    </p:set>
                                    <p:anim calcmode="lin" valueType="num">
                                      <p:cBhvr>
                                        <p:cTn id="13" dur="500" fill="hold"/>
                                        <p:tgtEl>
                                          <p:spTgt spid="3072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0723">
                                            <p:txEl>
                                              <p:pRg st="1" end="1"/>
                                            </p:txEl>
                                          </p:spTgt>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30723">
                                            <p:txEl>
                                              <p:pRg st="1" end="1"/>
                                            </p:txEl>
                                          </p:spTgt>
                                        </p:tgtEl>
                                        <p:attrNameLst>
                                          <p:attrName>ppt_c</p:attrName>
                                        </p:attrNameLst>
                                      </p:cBhvr>
                                      <p:to>
                                        <a:srgbClr val="CC66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2"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109571" name="Rectangle 2"/>
          <p:cNvSpPr>
            <a:spLocks noGrp="1" noChangeArrowheads="1"/>
          </p:cNvSpPr>
          <p:nvPr>
            <p:ph type="title"/>
          </p:nvPr>
        </p:nvSpPr>
        <p:spPr/>
        <p:txBody>
          <a:bodyPr/>
          <a:lstStyle/>
          <a:p>
            <a:r>
              <a:rPr lang="es-CO" smtClean="0"/>
              <a:t>El protocolo CSMA/CD</a:t>
            </a:r>
          </a:p>
        </p:txBody>
      </p:sp>
      <p:sp>
        <p:nvSpPr>
          <p:cNvPr id="31747" name="Rectangle 3"/>
          <p:cNvSpPr>
            <a:spLocks noGrp="1" noChangeArrowheads="1"/>
          </p:cNvSpPr>
          <p:nvPr>
            <p:ph type="body" idx="1"/>
          </p:nvPr>
        </p:nvSpPr>
        <p:spPr/>
        <p:txBody>
          <a:bodyPr/>
          <a:lstStyle/>
          <a:p>
            <a:r>
              <a:rPr lang="es-CO" sz="2400" smtClean="0"/>
              <a:t>CSMA/CD funciona como una conversación alrededor de una mesa en un cuarto oscuro.</a:t>
            </a:r>
          </a:p>
          <a:p>
            <a:r>
              <a:rPr lang="es-CO" sz="2400" smtClean="0"/>
              <a:t>Antes de hablar, cualquier participante debe escuchar por unos segundos para comprobar que nadie está hablando (</a:t>
            </a:r>
            <a:r>
              <a:rPr lang="es-CO" sz="2400" b="1" i="1" smtClean="0"/>
              <a:t>Carrier Sense</a:t>
            </a:r>
            <a:r>
              <a:rPr lang="es-CO" sz="2400" smtClean="0"/>
              <a:t>).</a:t>
            </a:r>
          </a:p>
          <a:p>
            <a:r>
              <a:rPr lang="es-CO" sz="2400" smtClean="0"/>
              <a:t>Cuando esto ocurre -nadie habla-, cualquiera tiene oportunidad de hablar (</a:t>
            </a:r>
            <a:r>
              <a:rPr lang="es-CO" sz="2400" b="1" i="1" smtClean="0"/>
              <a:t>Multiple Access</a:t>
            </a:r>
            <a:r>
              <a:rPr lang="es-CO" sz="2400" smtClean="0"/>
              <a:t>)</a:t>
            </a:r>
          </a:p>
          <a:p>
            <a:r>
              <a:rPr lang="es-CO" sz="2400" smtClean="0"/>
              <a:t>Si dos personas comienzan a hablar en el mismo momento, se darán cuenta y dejarán de hablar (</a:t>
            </a:r>
            <a:r>
              <a:rPr lang="es-CO" sz="2400" b="1" i="1" smtClean="0"/>
              <a:t>Collision Detection</a:t>
            </a:r>
            <a:r>
              <a:rPr lang="es-CO" sz="2400" smtClean="0"/>
              <a:t>)</a:t>
            </a:r>
          </a:p>
        </p:txBody>
      </p:sp>
    </p:spTree>
    <p:extLst>
      <p:ext uri="{BB962C8B-B14F-4D97-AF65-F5344CB8AC3E}">
        <p14:creationId xmlns:p14="http://schemas.microsoft.com/office/powerpoint/2010/main" val="323417364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p:cTn id="7" dur="500" fill="hold"/>
                                        <p:tgtEl>
                                          <p:spTgt spid="31747">
                                            <p:txEl>
                                              <p:pRg st="0" end="0"/>
                                            </p:txEl>
                                          </p:spTgt>
                                        </p:tgtEl>
                                        <p:attrNameLst>
                                          <p:attrName>ppt_x</p:attrName>
                                        </p:attrNameLst>
                                      </p:cBhvr>
                                      <p:tavLst>
                                        <p:tav tm="0">
                                          <p:val>
                                            <p:strVal val="#ppt_x-#ppt_w/2"/>
                                          </p:val>
                                        </p:tav>
                                        <p:tav tm="100000">
                                          <p:val>
                                            <p:strVal val="#ppt_x"/>
                                          </p:val>
                                        </p:tav>
                                      </p:tavLst>
                                    </p:anim>
                                    <p:anim calcmode="lin" valueType="num">
                                      <p:cBhvr>
                                        <p:cTn id="8" dur="500" fill="hold"/>
                                        <p:tgtEl>
                                          <p:spTgt spid="31747">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1747">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31747">
                                            <p:txEl>
                                              <p:pRg st="0" end="0"/>
                                            </p:txEl>
                                          </p:spTgt>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LIC.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31747">
                                            <p:txEl>
                                              <p:pRg st="1" end="1"/>
                                            </p:txEl>
                                          </p:spTgt>
                                        </p:tgtEl>
                                        <p:attrNameLst>
                                          <p:attrName>style.visibility</p:attrName>
                                        </p:attrNameLst>
                                      </p:cBhvr>
                                      <p:to>
                                        <p:strVal val="visible"/>
                                      </p:to>
                                    </p:set>
                                    <p:anim calcmode="lin" valueType="num">
                                      <p:cBhvr>
                                        <p:cTn id="15" dur="500" fill="hold"/>
                                        <p:tgtEl>
                                          <p:spTgt spid="31747">
                                            <p:txEl>
                                              <p:pRg st="1" end="1"/>
                                            </p:txEl>
                                          </p:spTgt>
                                        </p:tgtEl>
                                        <p:attrNameLst>
                                          <p:attrName>ppt_x</p:attrName>
                                        </p:attrNameLst>
                                      </p:cBhvr>
                                      <p:tavLst>
                                        <p:tav tm="0">
                                          <p:val>
                                            <p:strVal val="#ppt_x-#ppt_w/2"/>
                                          </p:val>
                                        </p:tav>
                                        <p:tav tm="100000">
                                          <p:val>
                                            <p:strVal val="#ppt_x"/>
                                          </p:val>
                                        </p:tav>
                                      </p:tavLst>
                                    </p:anim>
                                    <p:anim calcmode="lin" valueType="num">
                                      <p:cBhvr>
                                        <p:cTn id="16" dur="500" fill="hold"/>
                                        <p:tgtEl>
                                          <p:spTgt spid="31747">
                                            <p:txEl>
                                              <p:pRg st="1" end="1"/>
                                            </p:txEl>
                                          </p:spTgt>
                                        </p:tgtEl>
                                        <p:attrNameLst>
                                          <p:attrName>ppt_y</p:attrName>
                                        </p:attrNameLst>
                                      </p:cBhvr>
                                      <p:tavLst>
                                        <p:tav tm="0">
                                          <p:val>
                                            <p:strVal val="#ppt_y"/>
                                          </p:val>
                                        </p:tav>
                                        <p:tav tm="100000">
                                          <p:val>
                                            <p:strVal val="#ppt_y"/>
                                          </p:val>
                                        </p:tav>
                                      </p:tavLst>
                                    </p:anim>
                                    <p:anim calcmode="lin" valueType="num">
                                      <p:cBhvr>
                                        <p:cTn id="17" dur="500" fill="hold"/>
                                        <p:tgtEl>
                                          <p:spTgt spid="31747">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1747">
                                            <p:txEl>
                                              <p:pRg st="1" end="1"/>
                                            </p:txEl>
                                          </p:spTgt>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3"/>
                                            </p:cond>
                                          </p:stCondLst>
                                          <p:endCondLst>
                                            <p:cond evt="onStopAudio" delay="0">
                                              <p:tgtEl>
                                                <p:sldTgt/>
                                              </p:tgtEl>
                                            </p:cond>
                                          </p:endCondLst>
                                        </p:cTn>
                                        <p:tgtEl>
                                          <p:sndTgt r:embed="rId2" name="CLIC.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31747">
                                            <p:txEl>
                                              <p:pRg st="2" end="2"/>
                                            </p:txEl>
                                          </p:spTgt>
                                        </p:tgtEl>
                                        <p:attrNameLst>
                                          <p:attrName>style.visibility</p:attrName>
                                        </p:attrNameLst>
                                      </p:cBhvr>
                                      <p:to>
                                        <p:strVal val="visible"/>
                                      </p:to>
                                    </p:set>
                                    <p:anim calcmode="lin" valueType="num">
                                      <p:cBhvr>
                                        <p:cTn id="23" dur="500" fill="hold"/>
                                        <p:tgtEl>
                                          <p:spTgt spid="31747">
                                            <p:txEl>
                                              <p:pRg st="2" end="2"/>
                                            </p:txEl>
                                          </p:spTgt>
                                        </p:tgtEl>
                                        <p:attrNameLst>
                                          <p:attrName>ppt_x</p:attrName>
                                        </p:attrNameLst>
                                      </p:cBhvr>
                                      <p:tavLst>
                                        <p:tav tm="0">
                                          <p:val>
                                            <p:strVal val="#ppt_x-#ppt_w/2"/>
                                          </p:val>
                                        </p:tav>
                                        <p:tav tm="100000">
                                          <p:val>
                                            <p:strVal val="#ppt_x"/>
                                          </p:val>
                                        </p:tav>
                                      </p:tavLst>
                                    </p:anim>
                                    <p:anim calcmode="lin" valueType="num">
                                      <p:cBhvr>
                                        <p:cTn id="24" dur="500" fill="hold"/>
                                        <p:tgtEl>
                                          <p:spTgt spid="31747">
                                            <p:txEl>
                                              <p:pRg st="2" end="2"/>
                                            </p:txEl>
                                          </p:spTgt>
                                        </p:tgtEl>
                                        <p:attrNameLst>
                                          <p:attrName>ppt_y</p:attrName>
                                        </p:attrNameLst>
                                      </p:cBhvr>
                                      <p:tavLst>
                                        <p:tav tm="0">
                                          <p:val>
                                            <p:strVal val="#ppt_y"/>
                                          </p:val>
                                        </p:tav>
                                        <p:tav tm="100000">
                                          <p:val>
                                            <p:strVal val="#ppt_y"/>
                                          </p:val>
                                        </p:tav>
                                      </p:tavLst>
                                    </p:anim>
                                    <p:anim calcmode="lin" valueType="num">
                                      <p:cBhvr>
                                        <p:cTn id="25" dur="500" fill="hold"/>
                                        <p:tgtEl>
                                          <p:spTgt spid="31747">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31747">
                                            <p:txEl>
                                              <p:pRg st="2" end="2"/>
                                            </p:txEl>
                                          </p:spTgt>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1"/>
                                            </p:cond>
                                          </p:stCondLst>
                                          <p:endCondLst>
                                            <p:cond evt="onStopAudio" delay="0">
                                              <p:tgtEl>
                                                <p:sldTgt/>
                                              </p:tgtEl>
                                            </p:cond>
                                          </p:endCondLst>
                                        </p:cTn>
                                        <p:tgtEl>
                                          <p:sndTgt r:embed="rId2" name="CLIC.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31747">
                                            <p:txEl>
                                              <p:pRg st="3" end="3"/>
                                            </p:txEl>
                                          </p:spTgt>
                                        </p:tgtEl>
                                        <p:attrNameLst>
                                          <p:attrName>style.visibility</p:attrName>
                                        </p:attrNameLst>
                                      </p:cBhvr>
                                      <p:to>
                                        <p:strVal val="visible"/>
                                      </p:to>
                                    </p:set>
                                    <p:anim calcmode="lin" valueType="num">
                                      <p:cBhvr>
                                        <p:cTn id="31" dur="500" fill="hold"/>
                                        <p:tgtEl>
                                          <p:spTgt spid="31747">
                                            <p:txEl>
                                              <p:pRg st="3" end="3"/>
                                            </p:txEl>
                                          </p:spTgt>
                                        </p:tgtEl>
                                        <p:attrNameLst>
                                          <p:attrName>ppt_x</p:attrName>
                                        </p:attrNameLst>
                                      </p:cBhvr>
                                      <p:tavLst>
                                        <p:tav tm="0">
                                          <p:val>
                                            <p:strVal val="#ppt_x-#ppt_w/2"/>
                                          </p:val>
                                        </p:tav>
                                        <p:tav tm="100000">
                                          <p:val>
                                            <p:strVal val="#ppt_x"/>
                                          </p:val>
                                        </p:tav>
                                      </p:tavLst>
                                    </p:anim>
                                    <p:anim calcmode="lin" valueType="num">
                                      <p:cBhvr>
                                        <p:cTn id="32" dur="500" fill="hold"/>
                                        <p:tgtEl>
                                          <p:spTgt spid="31747">
                                            <p:txEl>
                                              <p:pRg st="3" end="3"/>
                                            </p:txEl>
                                          </p:spTgt>
                                        </p:tgtEl>
                                        <p:attrNameLst>
                                          <p:attrName>ppt_y</p:attrName>
                                        </p:attrNameLst>
                                      </p:cBhvr>
                                      <p:tavLst>
                                        <p:tav tm="0">
                                          <p:val>
                                            <p:strVal val="#ppt_y"/>
                                          </p:val>
                                        </p:tav>
                                        <p:tav tm="100000">
                                          <p:val>
                                            <p:strVal val="#ppt_y"/>
                                          </p:val>
                                        </p:tav>
                                      </p:tavLst>
                                    </p:anim>
                                    <p:anim calcmode="lin" valueType="num">
                                      <p:cBhvr>
                                        <p:cTn id="33" dur="500" fill="hold"/>
                                        <p:tgtEl>
                                          <p:spTgt spid="31747">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1747">
                                            <p:txEl>
                                              <p:pRg st="3" end="3"/>
                                            </p:txEl>
                                          </p:spTgt>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9"/>
                                            </p:cond>
                                          </p:stCondLst>
                                          <p:endCondLst>
                                            <p:cond evt="onStopAudio" delay="0">
                                              <p:tgtEl>
                                                <p:sldTgt/>
                                              </p:tgtEl>
                                            </p:cond>
                                          </p:endCondLst>
                                        </p:cTn>
                                        <p:tgtEl>
                                          <p:sndTgt r:embed="rId2" name="CLIC.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45059" name="Rectangle 2"/>
          <p:cNvSpPr>
            <a:spLocks noGrp="1" noChangeArrowheads="1"/>
          </p:cNvSpPr>
          <p:nvPr>
            <p:ph type="title"/>
          </p:nvPr>
        </p:nvSpPr>
        <p:spPr/>
        <p:txBody>
          <a:bodyPr rtlCol="0">
            <a:normAutofit/>
          </a:bodyPr>
          <a:lstStyle/>
          <a:p>
            <a:pPr fontAlgn="auto">
              <a:spcAft>
                <a:spcPts val="0"/>
              </a:spcAft>
              <a:defRPr/>
            </a:pPr>
            <a:r>
              <a:rPr lang="es-CO" smtClean="0"/>
              <a:t>El protocolo CSMA/CD (continuación...)</a:t>
            </a:r>
          </a:p>
        </p:txBody>
      </p:sp>
      <p:sp>
        <p:nvSpPr>
          <p:cNvPr id="32771" name="Rectangle 3"/>
          <p:cNvSpPr>
            <a:spLocks noGrp="1" noChangeArrowheads="1"/>
          </p:cNvSpPr>
          <p:nvPr>
            <p:ph type="body" idx="1"/>
          </p:nvPr>
        </p:nvSpPr>
        <p:spPr/>
        <p:txBody>
          <a:bodyPr/>
          <a:lstStyle/>
          <a:p>
            <a:r>
              <a:rPr lang="es-CO" sz="2000" smtClean="0"/>
              <a:t>Traduciéndolo al mundo Ethernet, </a:t>
            </a:r>
            <a:r>
              <a:rPr lang="es-CO" sz="2000" i="1" smtClean="0"/>
              <a:t>cada estación debe esperar</a:t>
            </a:r>
            <a:r>
              <a:rPr lang="es-CO" sz="2000" smtClean="0"/>
              <a:t> hasta que no haya señal sobre el canal, entonces puede comenzar a transmitir</a:t>
            </a:r>
          </a:p>
          <a:p>
            <a:r>
              <a:rPr lang="es-CO" sz="2000" smtClean="0"/>
              <a:t>Si otra interfaz (tarjeta de red) está transmitiendo habrá una señal sobre el canal, que es llamada </a:t>
            </a:r>
            <a:r>
              <a:rPr lang="es-CO" sz="2000" i="1" smtClean="0"/>
              <a:t>carrier</a:t>
            </a:r>
            <a:endParaRPr lang="es-CO" sz="2000" smtClean="0"/>
          </a:p>
          <a:p>
            <a:r>
              <a:rPr lang="es-CO" sz="2000" smtClean="0"/>
              <a:t>Todas las otras interfaces deben esperar un tiempo denominado IFG (</a:t>
            </a:r>
            <a:r>
              <a:rPr lang="es-CO" sz="2000" i="1" smtClean="0"/>
              <a:t>interframe gap</a:t>
            </a:r>
            <a:r>
              <a:rPr lang="es-CO" sz="2000" smtClean="0"/>
              <a:t> de 96 </a:t>
            </a:r>
            <a:r>
              <a:rPr lang="es-CO" sz="2000" i="1" smtClean="0"/>
              <a:t>bit times</a:t>
            </a:r>
            <a:r>
              <a:rPr lang="es-CO" sz="2000" smtClean="0"/>
              <a:t>: tiempo que tomaría transmitir 96 bits) hasta que el </a:t>
            </a:r>
            <a:r>
              <a:rPr lang="es-CO" sz="2000" i="1" smtClean="0"/>
              <a:t>carrier</a:t>
            </a:r>
            <a:r>
              <a:rPr lang="es-CO" sz="2000" smtClean="0"/>
              <a:t> termine, antes de poder transmitir</a:t>
            </a:r>
          </a:p>
          <a:p>
            <a:pPr lvl="1"/>
            <a:r>
              <a:rPr lang="es-CO" sz="1800" smtClean="0"/>
              <a:t>Es decir, no debe haber </a:t>
            </a:r>
            <a:r>
              <a:rPr lang="es-CO" sz="1800" i="1" smtClean="0"/>
              <a:t>carrier</a:t>
            </a:r>
            <a:r>
              <a:rPr lang="es-CO" sz="1800" smtClean="0"/>
              <a:t> durante 9.6 microsegundos en 10Mbps, 960 nanosegundos en 100 Mbps ó 96 nanosegundos en Gigabit Ethernet.</a:t>
            </a:r>
            <a:r>
              <a:rPr lang="es-CO" sz="2000" smtClean="0"/>
              <a:t> </a:t>
            </a:r>
          </a:p>
          <a:p>
            <a:r>
              <a:rPr lang="es-CO" sz="2000" smtClean="0"/>
              <a:t>Este proceso recibe el nombre de </a:t>
            </a:r>
            <a:r>
              <a:rPr lang="es-CO" sz="2000" b="1" i="1" smtClean="0"/>
              <a:t>Carrier Sense</a:t>
            </a:r>
            <a:endParaRPr lang="es-CO" sz="2400" smtClean="0"/>
          </a:p>
        </p:txBody>
      </p:sp>
    </p:spTree>
    <p:extLst>
      <p:ext uri="{BB962C8B-B14F-4D97-AF65-F5344CB8AC3E}">
        <p14:creationId xmlns:p14="http://schemas.microsoft.com/office/powerpoint/2010/main" val="389684155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2771">
                                            <p:txEl>
                                              <p:pRg st="1" end="1"/>
                                            </p:txEl>
                                          </p:spTgt>
                                        </p:tgtEl>
                                        <p:attrNameLst>
                                          <p:attrName>style.visibility</p:attrName>
                                        </p:attrNameLst>
                                      </p:cBhvr>
                                      <p:to>
                                        <p:strVal val="visible"/>
                                      </p:to>
                                    </p:set>
                                    <p:anim calcmode="lin" valueType="num">
                                      <p:cBhvr additive="base">
                                        <p:cTn id="13" dur="5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771">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2771">
                                            <p:txEl>
                                              <p:pRg st="2" end="2"/>
                                            </p:txEl>
                                          </p:spTgt>
                                        </p:tgtEl>
                                        <p:attrNameLst>
                                          <p:attrName>style.visibility</p:attrName>
                                        </p:attrNameLst>
                                      </p:cBhvr>
                                      <p:to>
                                        <p:strVal val="visible"/>
                                      </p:to>
                                    </p:set>
                                    <p:anim calcmode="lin" valueType="num">
                                      <p:cBhvr additive="base">
                                        <p:cTn id="19"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771">
                                            <p:txEl>
                                              <p:pRg st="2" end="2"/>
                                            </p:tx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2771">
                                            <p:txEl>
                                              <p:pRg st="3" end="3"/>
                                            </p:txEl>
                                          </p:spTgt>
                                        </p:tgtEl>
                                        <p:attrNameLst>
                                          <p:attrName>style.visibility</p:attrName>
                                        </p:attrNameLst>
                                      </p:cBhvr>
                                      <p:to>
                                        <p:strVal val="visible"/>
                                      </p:to>
                                    </p:set>
                                    <p:anim calcmode="lin" valueType="num">
                                      <p:cBhvr additive="base">
                                        <p:cTn id="23" dur="5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771">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32771">
                                            <p:txEl>
                                              <p:pRg st="4" end="4"/>
                                            </p:txEl>
                                          </p:spTgt>
                                        </p:tgtEl>
                                        <p:attrNameLst>
                                          <p:attrName>style.visibility</p:attrName>
                                        </p:attrNameLst>
                                      </p:cBhvr>
                                      <p:to>
                                        <p:strVal val="visible"/>
                                      </p:to>
                                    </p:set>
                                    <p:anim calcmode="lin" valueType="num">
                                      <p:cBhvr additive="base">
                                        <p:cTn id="29" dur="5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2771">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46083" name="Rectangle 2"/>
          <p:cNvSpPr>
            <a:spLocks noGrp="1" noChangeArrowheads="1"/>
          </p:cNvSpPr>
          <p:nvPr>
            <p:ph type="title"/>
          </p:nvPr>
        </p:nvSpPr>
        <p:spPr/>
        <p:txBody>
          <a:bodyPr rtlCol="0">
            <a:normAutofit/>
          </a:bodyPr>
          <a:lstStyle/>
          <a:p>
            <a:pPr fontAlgn="auto">
              <a:spcAft>
                <a:spcPts val="0"/>
              </a:spcAft>
              <a:defRPr/>
            </a:pPr>
            <a:r>
              <a:rPr lang="es-CO" smtClean="0"/>
              <a:t>El protocolo CSMA/CD (continuación...)</a:t>
            </a:r>
          </a:p>
        </p:txBody>
      </p:sp>
      <p:sp>
        <p:nvSpPr>
          <p:cNvPr id="33795" name="Rectangle 3"/>
          <p:cNvSpPr>
            <a:spLocks noGrp="1" noChangeArrowheads="1"/>
          </p:cNvSpPr>
          <p:nvPr>
            <p:ph type="body" idx="1"/>
          </p:nvPr>
        </p:nvSpPr>
        <p:spPr/>
        <p:txBody>
          <a:bodyPr/>
          <a:lstStyle/>
          <a:p>
            <a:r>
              <a:rPr lang="es-CO" sz="2400" smtClean="0"/>
              <a:t>Todas las interfaces Ethernet tienen la misma habilidad para enviar frames sobre el medio. Ninguna tiene prioridad (</a:t>
            </a:r>
            <a:r>
              <a:rPr lang="es-CO" sz="2400" b="1" i="1" smtClean="0"/>
              <a:t>Multiple Access</a:t>
            </a:r>
            <a:r>
              <a:rPr lang="es-CO" sz="2400" smtClean="0"/>
              <a:t>)</a:t>
            </a:r>
          </a:p>
          <a:p>
            <a:r>
              <a:rPr lang="es-CO" sz="2400" smtClean="0"/>
              <a:t>A la señal le toma un tiempo finito viajar desde un extremo del cable Ethernet al otro. </a:t>
            </a:r>
          </a:p>
          <a:p>
            <a:pPr lvl="1"/>
            <a:r>
              <a:rPr lang="es-CO" sz="2000" smtClean="0"/>
              <a:t>Dos interfaces pueden escuchar que el canal está libre y comenzar a  transmitir simultáneamente (</a:t>
            </a:r>
            <a:r>
              <a:rPr lang="es-CO" sz="2000" i="1" smtClean="0"/>
              <a:t>mientras trasmiten deben seguir escuchando</a:t>
            </a:r>
            <a:r>
              <a:rPr lang="es-CO" sz="2000" smtClean="0"/>
              <a:t>)</a:t>
            </a:r>
          </a:p>
          <a:p>
            <a:pPr lvl="1"/>
            <a:r>
              <a:rPr lang="es-CO" sz="2000" smtClean="0"/>
              <a:t>Cuando esto sucede, el sistema Ethernet tiene una forma de sensar la colisión de señales y detener la transmisión (</a:t>
            </a:r>
            <a:r>
              <a:rPr lang="es-CO" sz="2000" b="1" smtClean="0"/>
              <a:t>Collision Detect</a:t>
            </a:r>
            <a:r>
              <a:rPr lang="es-CO" sz="2000" smtClean="0"/>
              <a:t>) e intentar transmitir después</a:t>
            </a:r>
            <a:endParaRPr lang="es-CO" smtClean="0"/>
          </a:p>
        </p:txBody>
      </p:sp>
    </p:spTree>
    <p:extLst>
      <p:ext uri="{BB962C8B-B14F-4D97-AF65-F5344CB8AC3E}">
        <p14:creationId xmlns:p14="http://schemas.microsoft.com/office/powerpoint/2010/main" val="12077738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 calcmode="lin" valueType="num">
                                      <p:cBhvr additive="base">
                                        <p:cTn id="17"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3795">
                                            <p:txEl>
                                              <p:pRg st="2" end="2"/>
                                            </p:txEl>
                                          </p:spTgt>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33795">
                                            <p:txEl>
                                              <p:pRg st="3" end="3"/>
                                            </p:txEl>
                                          </p:spTgt>
                                        </p:tgtEl>
                                        <p:attrNameLst>
                                          <p:attrName>style.visibility</p:attrName>
                                        </p:attrNameLst>
                                      </p:cBhvr>
                                      <p:to>
                                        <p:strVal val="visible"/>
                                      </p:to>
                                    </p:set>
                                    <p:anim calcmode="lin" valueType="num">
                                      <p:cBhvr additive="base">
                                        <p:cTn id="21"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3795">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112643" name="Rectangle 2"/>
          <p:cNvSpPr>
            <a:spLocks noGrp="1" noChangeArrowheads="1"/>
          </p:cNvSpPr>
          <p:nvPr>
            <p:ph type="title"/>
          </p:nvPr>
        </p:nvSpPr>
        <p:spPr/>
        <p:txBody>
          <a:bodyPr/>
          <a:lstStyle/>
          <a:p>
            <a:r>
              <a:rPr lang="es-CO" smtClean="0"/>
              <a:t>Colisiones</a:t>
            </a:r>
          </a:p>
        </p:txBody>
      </p:sp>
      <p:sp>
        <p:nvSpPr>
          <p:cNvPr id="34819" name="Rectangle 3"/>
          <p:cNvSpPr>
            <a:spLocks noGrp="1" noChangeArrowheads="1"/>
          </p:cNvSpPr>
          <p:nvPr>
            <p:ph type="body" idx="1"/>
          </p:nvPr>
        </p:nvSpPr>
        <p:spPr/>
        <p:txBody>
          <a:bodyPr/>
          <a:lstStyle/>
          <a:p>
            <a:r>
              <a:rPr lang="es-CO" sz="2400" smtClean="0"/>
              <a:t>Si más de una estación intenta trasmitir sobre el canal Ethernet al mismo tiempo, se dice entonces que </a:t>
            </a:r>
            <a:r>
              <a:rPr lang="es-CO" sz="2400" i="1" smtClean="0"/>
              <a:t>las señales colisionan</a:t>
            </a:r>
            <a:r>
              <a:rPr lang="es-CO" sz="2400" smtClean="0"/>
              <a:t>. </a:t>
            </a:r>
          </a:p>
          <a:p>
            <a:pPr lvl="1"/>
            <a:r>
              <a:rPr lang="es-CO" sz="2000" smtClean="0"/>
              <a:t>Al detectar la colisión la estación enviará un mensaje de </a:t>
            </a:r>
            <a:r>
              <a:rPr lang="es-CO" sz="2000" i="1" smtClean="0"/>
              <a:t>jam</a:t>
            </a:r>
            <a:r>
              <a:rPr lang="es-CO" sz="2000" smtClean="0"/>
              <a:t> (32 bits) para “reforzar la colisión”.</a:t>
            </a:r>
          </a:p>
          <a:p>
            <a:r>
              <a:rPr lang="es-CO" sz="2400" smtClean="0"/>
              <a:t>Las estaciones son notificadas de este evento e inmediatamente “reprograman” dicha trasmisión utilizando un algoritmo especial de “backoff”</a:t>
            </a:r>
          </a:p>
          <a:p>
            <a:pPr lvl="1"/>
            <a:r>
              <a:rPr lang="es-CO" sz="2000" smtClean="0"/>
              <a:t>Cada una de las estaciones involucradas selecciona un intervalo de tiempo aleatorio, múltiplo de 512 bit times, para “reprogramar” la trasmisión del frame, evitando que hagan intentos de retransmisión simultáneos.</a:t>
            </a:r>
          </a:p>
        </p:txBody>
      </p:sp>
    </p:spTree>
    <p:extLst>
      <p:ext uri="{BB962C8B-B14F-4D97-AF65-F5344CB8AC3E}">
        <p14:creationId xmlns:p14="http://schemas.microsoft.com/office/powerpoint/2010/main" val="6792919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4819">
                                            <p:txEl>
                                              <p:pRg st="1" end="1"/>
                                            </p:txEl>
                                          </p:spTgt>
                                        </p:tgtEl>
                                        <p:attrNameLst>
                                          <p:attrName>style.visibility</p:attrName>
                                        </p:attrNameLst>
                                      </p:cBhvr>
                                      <p:to>
                                        <p:strVal val="visible"/>
                                      </p:to>
                                    </p:set>
                                    <p:anim calcmode="lin" valueType="num">
                                      <p:cBhvr additive="base">
                                        <p:cTn id="13" dur="500" fill="hold"/>
                                        <p:tgtEl>
                                          <p:spTgt spid="3481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48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819">
                                            <p:txEl>
                                              <p:pRg st="2" end="2"/>
                                            </p:txEl>
                                          </p:spTgt>
                                        </p:tgtEl>
                                        <p:attrNameLst>
                                          <p:attrName>style.visibility</p:attrName>
                                        </p:attrNameLst>
                                      </p:cBhvr>
                                      <p:to>
                                        <p:strVal val="visible"/>
                                      </p:to>
                                    </p:set>
                                    <p:anim calcmode="lin" valueType="num">
                                      <p:cBhvr additive="base">
                                        <p:cTn id="19" dur="500" fill="hold"/>
                                        <p:tgtEl>
                                          <p:spTgt spid="3481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48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4819">
                                            <p:txEl>
                                              <p:pRg st="3" end="3"/>
                                            </p:txEl>
                                          </p:spTgt>
                                        </p:tgtEl>
                                        <p:attrNameLst>
                                          <p:attrName>style.visibility</p:attrName>
                                        </p:attrNameLst>
                                      </p:cBhvr>
                                      <p:to>
                                        <p:strVal val="visible"/>
                                      </p:to>
                                    </p:set>
                                    <p:anim calcmode="lin" valueType="num">
                                      <p:cBhvr additive="base">
                                        <p:cTn id="25" dur="500" fill="hold"/>
                                        <p:tgtEl>
                                          <p:spTgt spid="3481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48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676599" y="948106"/>
            <a:ext cx="1934135" cy="453288"/>
          </a:xfrm>
        </p:spPr>
        <p:txBody>
          <a:bodyPr>
            <a:normAutofit fontScale="90000"/>
          </a:bodyPr>
          <a:lstStyle/>
          <a:p>
            <a:r>
              <a:rPr lang="es-BO" sz="3200" b="1" dirty="0" smtClean="0"/>
              <a:t>Token Ring</a:t>
            </a:r>
            <a:endParaRPr lang="es-ES" sz="3200" b="1" dirty="0"/>
          </a:p>
        </p:txBody>
      </p:sp>
      <p:sp>
        <p:nvSpPr>
          <p:cNvPr id="5"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6" name="CuadroTexto 5"/>
          <p:cNvSpPr txBox="1"/>
          <p:nvPr/>
        </p:nvSpPr>
        <p:spPr>
          <a:xfrm>
            <a:off x="4281417" y="547996"/>
            <a:ext cx="2724501" cy="400110"/>
          </a:xfrm>
          <a:prstGeom prst="rect">
            <a:avLst/>
          </a:prstGeom>
          <a:noFill/>
        </p:spPr>
        <p:txBody>
          <a:bodyPr wrap="square" rtlCol="0">
            <a:spAutoFit/>
          </a:bodyPr>
          <a:lstStyle/>
          <a:p>
            <a:r>
              <a:rPr lang="es-BO" sz="2000" b="1" dirty="0" smtClean="0"/>
              <a:t>ESTÁNDARES DE CAPA 2</a:t>
            </a:r>
            <a:endParaRPr lang="es-ES" sz="2000" b="1" dirty="0"/>
          </a:p>
        </p:txBody>
      </p:sp>
      <p:sp>
        <p:nvSpPr>
          <p:cNvPr id="7" name="CuadroTexto 6"/>
          <p:cNvSpPr txBox="1"/>
          <p:nvPr/>
        </p:nvSpPr>
        <p:spPr>
          <a:xfrm>
            <a:off x="353316" y="2261391"/>
            <a:ext cx="7024946" cy="2308324"/>
          </a:xfrm>
          <a:prstGeom prst="rect">
            <a:avLst/>
          </a:prstGeom>
          <a:noFill/>
        </p:spPr>
        <p:txBody>
          <a:bodyPr wrap="square" rtlCol="0">
            <a:spAutoFit/>
          </a:bodyPr>
          <a:lstStyle/>
          <a:p>
            <a:r>
              <a:rPr lang="es-BO" sz="2400" b="1" dirty="0" smtClean="0"/>
              <a:t>Características</a:t>
            </a:r>
          </a:p>
          <a:p>
            <a:pPr marL="285750" indent="-285750">
              <a:buFontTx/>
              <a:buChar char="-"/>
            </a:pPr>
            <a:r>
              <a:rPr lang="es-ES" sz="2400" dirty="0" smtClean="0"/>
              <a:t>Basada </a:t>
            </a:r>
            <a:r>
              <a:rPr lang="es-ES" sz="2400" dirty="0"/>
              <a:t>en una topología en anillo </a:t>
            </a:r>
            <a:endParaRPr lang="es-ES" sz="2400" dirty="0" smtClean="0"/>
          </a:p>
          <a:p>
            <a:pPr marL="285750" indent="-285750">
              <a:buFontTx/>
              <a:buChar char="-"/>
            </a:pPr>
            <a:r>
              <a:rPr lang="es-ES" sz="2400" dirty="0" smtClean="0"/>
              <a:t>Método </a:t>
            </a:r>
            <a:r>
              <a:rPr lang="es-ES" sz="2400" dirty="0"/>
              <a:t>de acceso utilizado es el de paso de un testigo o token</a:t>
            </a:r>
            <a:r>
              <a:rPr lang="es-BO" sz="2400" dirty="0" smtClean="0"/>
              <a:t>.</a:t>
            </a:r>
          </a:p>
          <a:p>
            <a:pPr marL="285750" indent="-285750">
              <a:buFontTx/>
              <a:buChar char="-"/>
            </a:pPr>
            <a:r>
              <a:rPr lang="es-ES" sz="2400" dirty="0">
                <a:cs typeface="Arial" panose="020B0604020202020204" pitchFamily="34" charset="0"/>
              </a:rPr>
              <a:t>Cuando un equipo tiene el control del token, puede hacer uso de la </a:t>
            </a:r>
            <a:r>
              <a:rPr lang="es-ES" sz="2400" dirty="0" smtClean="0">
                <a:cs typeface="Arial" panose="020B0604020202020204" pitchFamily="34" charset="0"/>
              </a:rPr>
              <a:t>red.</a:t>
            </a:r>
            <a:endParaRPr lang="es-ES" sz="2400" dirty="0">
              <a:cs typeface="Arial" panose="020B0604020202020204" pitchFamily="34" charset="0"/>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262" y="1653428"/>
            <a:ext cx="3867150" cy="3524250"/>
          </a:xfrm>
          <a:prstGeom prst="rect">
            <a:avLst/>
          </a:prstGeom>
        </p:spPr>
      </p:pic>
    </p:spTree>
    <p:extLst>
      <p:ext uri="{BB962C8B-B14F-4D97-AF65-F5344CB8AC3E}">
        <p14:creationId xmlns:p14="http://schemas.microsoft.com/office/powerpoint/2010/main" val="161344800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113667" name="Rectangle 2"/>
          <p:cNvSpPr>
            <a:spLocks noGrp="1" noChangeArrowheads="1"/>
          </p:cNvSpPr>
          <p:nvPr>
            <p:ph type="title"/>
          </p:nvPr>
        </p:nvSpPr>
        <p:spPr/>
        <p:txBody>
          <a:bodyPr/>
          <a:lstStyle/>
          <a:p>
            <a:r>
              <a:rPr lang="es-CO" smtClean="0"/>
              <a:t>Colisiones (continuación...)</a:t>
            </a:r>
          </a:p>
        </p:txBody>
      </p:sp>
      <p:sp>
        <p:nvSpPr>
          <p:cNvPr id="35843" name="Rectangle 3"/>
          <p:cNvSpPr>
            <a:spLocks noGrp="1" noChangeArrowheads="1"/>
          </p:cNvSpPr>
          <p:nvPr>
            <p:ph type="body" idx="1"/>
          </p:nvPr>
        </p:nvSpPr>
        <p:spPr/>
        <p:txBody>
          <a:bodyPr/>
          <a:lstStyle/>
          <a:p>
            <a:r>
              <a:rPr lang="es-CO" sz="2400" smtClean="0"/>
              <a:t>Las colisiones son normales dentro del método de acceso al medio e indican que el protocolo CSMA/CD está funcionado como fue diseñado</a:t>
            </a:r>
          </a:p>
          <a:p>
            <a:pPr lvl="1"/>
            <a:r>
              <a:rPr lang="es-CO" sz="1800" smtClean="0"/>
              <a:t>Infortunadamente, “colisión” no es el mejor nombre: algunas personas creen que son síntomas de problemas</a:t>
            </a:r>
          </a:p>
          <a:p>
            <a:pPr lvl="1"/>
            <a:r>
              <a:rPr lang="es-CO" sz="1800" smtClean="0"/>
              <a:t>Al conectar más computadores a la red, el tráfico aumenta y se presentarán más </a:t>
            </a:r>
            <a:r>
              <a:rPr lang="es-CO" sz="1800" i="1" smtClean="0"/>
              <a:t>colisiones</a:t>
            </a:r>
            <a:endParaRPr lang="es-CO" sz="1800" smtClean="0"/>
          </a:p>
          <a:p>
            <a:pPr lvl="1"/>
            <a:r>
              <a:rPr lang="es-CO" sz="1800" smtClean="0"/>
              <a:t>El diseño del sistema permite que las </a:t>
            </a:r>
            <a:r>
              <a:rPr lang="es-CO" sz="1800" i="1" smtClean="0"/>
              <a:t>colisiones</a:t>
            </a:r>
            <a:r>
              <a:rPr lang="es-CO" sz="1800" smtClean="0"/>
              <a:t> se resuelvan en microsegundos</a:t>
            </a:r>
          </a:p>
          <a:p>
            <a:pPr lvl="1"/>
            <a:r>
              <a:rPr lang="es-CO" sz="1800" smtClean="0"/>
              <a:t>Una colisión normal no implica perdida ni corrupción de datos... Cuando sucede una, la interface espera algunos microsegundos (Backoff_time) y retransmite automáticamente los datos. </a:t>
            </a:r>
          </a:p>
        </p:txBody>
      </p:sp>
    </p:spTree>
    <p:extLst>
      <p:ext uri="{BB962C8B-B14F-4D97-AF65-F5344CB8AC3E}">
        <p14:creationId xmlns:p14="http://schemas.microsoft.com/office/powerpoint/2010/main" val="162765589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843">
                                            <p:txEl>
                                              <p:pRg st="1" end="1"/>
                                            </p:txEl>
                                          </p:spTgt>
                                        </p:tgtEl>
                                        <p:attrNameLst>
                                          <p:attrName>style.visibility</p:attrName>
                                        </p:attrNameLst>
                                      </p:cBhvr>
                                      <p:to>
                                        <p:strVal val="visible"/>
                                      </p:to>
                                    </p:set>
                                    <p:anim calcmode="lin" valueType="num">
                                      <p:cBhvr additive="base">
                                        <p:cTn id="13" dur="500" fill="hold"/>
                                        <p:tgtEl>
                                          <p:spTgt spid="3584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5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5843">
                                            <p:txEl>
                                              <p:pRg st="2" end="2"/>
                                            </p:txEl>
                                          </p:spTgt>
                                        </p:tgtEl>
                                        <p:attrNameLst>
                                          <p:attrName>style.visibility</p:attrName>
                                        </p:attrNameLst>
                                      </p:cBhvr>
                                      <p:to>
                                        <p:strVal val="visible"/>
                                      </p:to>
                                    </p:set>
                                    <p:anim calcmode="lin" valueType="num">
                                      <p:cBhvr additive="base">
                                        <p:cTn id="19" dur="500" fill="hold"/>
                                        <p:tgtEl>
                                          <p:spTgt spid="3584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5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843">
                                            <p:txEl>
                                              <p:pRg st="3" end="3"/>
                                            </p:txEl>
                                          </p:spTgt>
                                        </p:tgtEl>
                                        <p:attrNameLst>
                                          <p:attrName>style.visibility</p:attrName>
                                        </p:attrNameLst>
                                      </p:cBhvr>
                                      <p:to>
                                        <p:strVal val="visible"/>
                                      </p:to>
                                    </p:set>
                                    <p:anim calcmode="lin" valueType="num">
                                      <p:cBhvr additive="base">
                                        <p:cTn id="25" dur="500" fill="hold"/>
                                        <p:tgtEl>
                                          <p:spTgt spid="3584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58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5843">
                                            <p:txEl>
                                              <p:pRg st="4" end="4"/>
                                            </p:txEl>
                                          </p:spTgt>
                                        </p:tgtEl>
                                        <p:attrNameLst>
                                          <p:attrName>style.visibility</p:attrName>
                                        </p:attrNameLst>
                                      </p:cBhvr>
                                      <p:to>
                                        <p:strVal val="visible"/>
                                      </p:to>
                                    </p:set>
                                    <p:anim calcmode="lin" valueType="num">
                                      <p:cBhvr additive="base">
                                        <p:cTn id="31" dur="500" fill="hold"/>
                                        <p:tgtEl>
                                          <p:spTgt spid="3584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584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bldLvl="2"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114691" name="Rectangle 2"/>
          <p:cNvSpPr>
            <a:spLocks noGrp="1" noChangeArrowheads="1"/>
          </p:cNvSpPr>
          <p:nvPr>
            <p:ph type="title"/>
          </p:nvPr>
        </p:nvSpPr>
        <p:spPr/>
        <p:txBody>
          <a:bodyPr/>
          <a:lstStyle/>
          <a:p>
            <a:r>
              <a:rPr lang="es-CO" smtClean="0"/>
              <a:t>Colisiones (continuación...)</a:t>
            </a:r>
          </a:p>
        </p:txBody>
      </p:sp>
      <p:sp>
        <p:nvSpPr>
          <p:cNvPr id="36867" name="Rectangle 3"/>
          <p:cNvSpPr>
            <a:spLocks noGrp="1" noChangeArrowheads="1"/>
          </p:cNvSpPr>
          <p:nvPr>
            <p:ph type="body" idx="1"/>
          </p:nvPr>
        </p:nvSpPr>
        <p:spPr>
          <a:xfrm>
            <a:off x="914400" y="1676400"/>
            <a:ext cx="10363200" cy="4114800"/>
          </a:xfrm>
        </p:spPr>
        <p:txBody>
          <a:bodyPr/>
          <a:lstStyle/>
          <a:p>
            <a:r>
              <a:rPr lang="es-CO" sz="2400" smtClean="0"/>
              <a:t>Sobre una red con tráfico intenso, una estación puede experimentar varias colisiones al intentar transmitir un frame (esto también es un comportamiento normal)</a:t>
            </a:r>
          </a:p>
          <a:p>
            <a:pPr lvl="1"/>
            <a:r>
              <a:rPr lang="es-CO" sz="2000" smtClean="0"/>
              <a:t>Colisiones repetidas para un intento de transmisión de un frame indican una red ocupada (congestionada). </a:t>
            </a:r>
          </a:p>
          <a:p>
            <a:pPr lvl="1"/>
            <a:r>
              <a:rPr lang="es-CO" sz="2000" smtClean="0"/>
              <a:t>Un algoritmo especial (llamado </a:t>
            </a:r>
            <a:r>
              <a:rPr lang="es-CO" sz="2000" i="1" smtClean="0"/>
              <a:t>truncated binary exponential backoff</a:t>
            </a:r>
            <a:r>
              <a:rPr lang="es-CO" sz="2000" smtClean="0"/>
              <a:t>) permite a las estaciones ajustarse a las condiciones de tráfico de la red cambiando los tiempos de espera entre intentos de </a:t>
            </a:r>
            <a:r>
              <a:rPr lang="es-CO" sz="2000" i="1" smtClean="0"/>
              <a:t>retransmisión</a:t>
            </a:r>
            <a:r>
              <a:rPr lang="es-CO" sz="2000" smtClean="0"/>
              <a:t> (</a:t>
            </a:r>
            <a:r>
              <a:rPr lang="es-CO" sz="2000" i="1" smtClean="0"/>
              <a:t>backoff time</a:t>
            </a:r>
            <a:r>
              <a:rPr lang="es-CO" sz="2000" smtClean="0"/>
              <a:t>)</a:t>
            </a:r>
          </a:p>
          <a:p>
            <a:pPr lvl="1"/>
            <a:r>
              <a:rPr lang="es-CO" sz="2000" smtClean="0"/>
              <a:t>Sólo después de 16 intentos consecutivos de </a:t>
            </a:r>
            <a:r>
              <a:rPr lang="es-CO" sz="2000" i="1" smtClean="0"/>
              <a:t>retrasmisión</a:t>
            </a:r>
            <a:r>
              <a:rPr lang="es-CO" sz="2000" smtClean="0"/>
              <a:t> el frame es descartado (por sobrecarga del canal o porque el canal está “roto”)</a:t>
            </a:r>
          </a:p>
        </p:txBody>
      </p:sp>
    </p:spTree>
    <p:extLst>
      <p:ext uri="{BB962C8B-B14F-4D97-AF65-F5344CB8AC3E}">
        <p14:creationId xmlns:p14="http://schemas.microsoft.com/office/powerpoint/2010/main" val="44046751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 calcmode="lin" valueType="num">
                                      <p:cBhvr additive="base">
                                        <p:cTn id="7" dur="500" fill="hold"/>
                                        <p:tgtEl>
                                          <p:spTgt spid="368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68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anim calcmode="lin" valueType="num">
                                      <p:cBhvr additive="base">
                                        <p:cTn id="13" dur="500" fill="hold"/>
                                        <p:tgtEl>
                                          <p:spTgt spid="3686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68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 calcmode="lin" valueType="num">
                                      <p:cBhvr additive="base">
                                        <p:cTn id="19" dur="500" fill="hold"/>
                                        <p:tgtEl>
                                          <p:spTgt spid="3686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68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anim calcmode="lin" valueType="num">
                                      <p:cBhvr additive="base">
                                        <p:cTn id="25" dur="500" fill="hold"/>
                                        <p:tgtEl>
                                          <p:spTgt spid="3686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68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bldLvl="2"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115715" name="Rectangle 2"/>
          <p:cNvSpPr>
            <a:spLocks noGrp="1" noChangeArrowheads="1"/>
          </p:cNvSpPr>
          <p:nvPr>
            <p:ph type="title"/>
          </p:nvPr>
        </p:nvSpPr>
        <p:spPr/>
        <p:txBody>
          <a:bodyPr/>
          <a:lstStyle/>
          <a:p>
            <a:r>
              <a:rPr lang="es-CO" sz="2800" smtClean="0"/>
              <a:t>Ethernet opera con un sistema de entrega de datos del mejor esfuerzo</a:t>
            </a:r>
            <a:endParaRPr lang="es-CO" smtClean="0"/>
          </a:p>
        </p:txBody>
      </p:sp>
      <p:sp>
        <p:nvSpPr>
          <p:cNvPr id="38915" name="Rectangle 3"/>
          <p:cNvSpPr>
            <a:spLocks noGrp="1" noChangeArrowheads="1"/>
          </p:cNvSpPr>
          <p:nvPr>
            <p:ph type="body" idx="1"/>
          </p:nvPr>
        </p:nvSpPr>
        <p:spPr>
          <a:xfrm>
            <a:off x="914400" y="1676400"/>
            <a:ext cx="10363200" cy="4114800"/>
          </a:xfrm>
        </p:spPr>
        <p:txBody>
          <a:bodyPr/>
          <a:lstStyle/>
          <a:p>
            <a:r>
              <a:rPr lang="es-CO" sz="2400" smtClean="0"/>
              <a:t>NO se garantiza la entrega de datos confiables</a:t>
            </a:r>
          </a:p>
          <a:p>
            <a:pPr lvl="1"/>
            <a:r>
              <a:rPr lang="es-CO" sz="2000" smtClean="0"/>
              <a:t>Para mantener la complejidad y el costo en un nivel razonable</a:t>
            </a:r>
            <a:endParaRPr lang="es-CO" smtClean="0"/>
          </a:p>
          <a:p>
            <a:r>
              <a:rPr lang="es-CO" sz="2400" smtClean="0"/>
              <a:t>Los canales están diseñados para que entreguen los datos bien, pero pueden ocurrir errores</a:t>
            </a:r>
          </a:p>
          <a:p>
            <a:pPr lvl="1"/>
            <a:r>
              <a:rPr lang="es-CO" sz="2000" smtClean="0"/>
              <a:t>Ruido electromagnético</a:t>
            </a:r>
          </a:p>
          <a:p>
            <a:pPr lvl="1"/>
            <a:r>
              <a:rPr lang="es-CO" sz="2000" smtClean="0"/>
              <a:t>Un canal sobrecargado puede llevar a 16 colisiones consecutivas de la misma interface obligándola a descartar el frame.</a:t>
            </a:r>
          </a:p>
          <a:p>
            <a:r>
              <a:rPr lang="es-CO" sz="2400" smtClean="0"/>
              <a:t>Ningún sistema LAN es perfecto.</a:t>
            </a:r>
          </a:p>
          <a:p>
            <a:pPr lvl="1"/>
            <a:r>
              <a:rPr lang="es-CO" sz="2000" smtClean="0"/>
              <a:t>Los protocolos de alto nivel, como TCP, son los que aseguran que los datos son recibidos correctamente en el otro computador</a:t>
            </a:r>
            <a:endParaRPr lang="es-CO" smtClean="0"/>
          </a:p>
        </p:txBody>
      </p:sp>
    </p:spTree>
    <p:extLst>
      <p:ext uri="{BB962C8B-B14F-4D97-AF65-F5344CB8AC3E}">
        <p14:creationId xmlns:p14="http://schemas.microsoft.com/office/powerpoint/2010/main" val="23529396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additive="base">
                                        <p:cTn id="7" dur="500" fill="hold"/>
                                        <p:tgtEl>
                                          <p:spTgt spid="389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5">
                                            <p:txEl>
                                              <p:pRg st="1" end="1"/>
                                            </p:txEl>
                                          </p:spTgt>
                                        </p:tgtEl>
                                        <p:attrNameLst>
                                          <p:attrName>style.visibility</p:attrName>
                                        </p:attrNameLst>
                                      </p:cBhvr>
                                      <p:to>
                                        <p:strVal val="visible"/>
                                      </p:to>
                                    </p:set>
                                    <p:anim calcmode="lin" valueType="num">
                                      <p:cBhvr additive="base">
                                        <p:cTn id="13" dur="500" fill="hold"/>
                                        <p:tgtEl>
                                          <p:spTgt spid="389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5">
                                            <p:txEl>
                                              <p:pRg st="2" end="2"/>
                                            </p:txEl>
                                          </p:spTgt>
                                        </p:tgtEl>
                                        <p:attrNameLst>
                                          <p:attrName>style.visibility</p:attrName>
                                        </p:attrNameLst>
                                      </p:cBhvr>
                                      <p:to>
                                        <p:strVal val="visible"/>
                                      </p:to>
                                    </p:set>
                                    <p:anim calcmode="lin" valueType="num">
                                      <p:cBhvr additive="base">
                                        <p:cTn id="19" dur="500" fill="hold"/>
                                        <p:tgtEl>
                                          <p:spTgt spid="389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5">
                                            <p:txEl>
                                              <p:pRg st="3" end="3"/>
                                            </p:txEl>
                                          </p:spTgt>
                                        </p:tgtEl>
                                        <p:attrNameLst>
                                          <p:attrName>style.visibility</p:attrName>
                                        </p:attrNameLst>
                                      </p:cBhvr>
                                      <p:to>
                                        <p:strVal val="visible"/>
                                      </p:to>
                                    </p:set>
                                    <p:anim calcmode="lin" valueType="num">
                                      <p:cBhvr additive="base">
                                        <p:cTn id="25" dur="500" fill="hold"/>
                                        <p:tgtEl>
                                          <p:spTgt spid="389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5">
                                            <p:txEl>
                                              <p:pRg st="4" end="4"/>
                                            </p:txEl>
                                          </p:spTgt>
                                        </p:tgtEl>
                                        <p:attrNameLst>
                                          <p:attrName>style.visibility</p:attrName>
                                        </p:attrNameLst>
                                      </p:cBhvr>
                                      <p:to>
                                        <p:strVal val="visible"/>
                                      </p:to>
                                    </p:set>
                                    <p:anim calcmode="lin" valueType="num">
                                      <p:cBhvr additive="base">
                                        <p:cTn id="31" dur="500" fill="hold"/>
                                        <p:tgtEl>
                                          <p:spTgt spid="389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915">
                                            <p:txEl>
                                              <p:pRg st="5" end="5"/>
                                            </p:txEl>
                                          </p:spTgt>
                                        </p:tgtEl>
                                        <p:attrNameLst>
                                          <p:attrName>style.visibility</p:attrName>
                                        </p:attrNameLst>
                                      </p:cBhvr>
                                      <p:to>
                                        <p:strVal val="visible"/>
                                      </p:to>
                                    </p:set>
                                    <p:anim calcmode="lin" valueType="num">
                                      <p:cBhvr additive="base">
                                        <p:cTn id="37" dur="500" fill="hold"/>
                                        <p:tgtEl>
                                          <p:spTgt spid="3891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8915">
                                            <p:txEl>
                                              <p:pRg st="6" end="6"/>
                                            </p:txEl>
                                          </p:spTgt>
                                        </p:tgtEl>
                                        <p:attrNameLst>
                                          <p:attrName>style.visibility</p:attrName>
                                        </p:attrNameLst>
                                      </p:cBhvr>
                                      <p:to>
                                        <p:strVal val="visible"/>
                                      </p:to>
                                    </p:set>
                                    <p:anim calcmode="lin" valueType="num">
                                      <p:cBhvr additive="base">
                                        <p:cTn id="43" dur="500" fill="hold"/>
                                        <p:tgtEl>
                                          <p:spTgt spid="3891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891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bldLvl="2"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4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51203" name="Rectangle 2"/>
          <p:cNvSpPr>
            <a:spLocks noGrp="1" noChangeArrowheads="1"/>
          </p:cNvSpPr>
          <p:nvPr>
            <p:ph type="title"/>
          </p:nvPr>
        </p:nvSpPr>
        <p:spPr/>
        <p:txBody>
          <a:bodyPr rtlCol="0">
            <a:normAutofit fontScale="90000"/>
          </a:bodyPr>
          <a:lstStyle/>
          <a:p>
            <a:pPr fontAlgn="auto">
              <a:spcAft>
                <a:spcPts val="0"/>
              </a:spcAft>
              <a:defRPr/>
            </a:pPr>
            <a:r>
              <a:rPr lang="es-CO" smtClean="0"/>
              <a:t>Transmisión de frames</a:t>
            </a:r>
            <a:br>
              <a:rPr lang="es-CO" smtClean="0"/>
            </a:br>
            <a:r>
              <a:rPr lang="es-CO" smtClean="0"/>
              <a:t>(10Mbps y 100Mbps)</a:t>
            </a:r>
            <a:r>
              <a:rPr lang="es-CO" sz="2400" smtClean="0"/>
              <a:t/>
            </a:r>
            <a:br>
              <a:rPr lang="es-CO" sz="2400" smtClean="0"/>
            </a:br>
            <a:endParaRPr lang="es-CO" smtClean="0"/>
          </a:p>
        </p:txBody>
      </p:sp>
      <p:sp>
        <p:nvSpPr>
          <p:cNvPr id="116740" name="Rectangle 3"/>
          <p:cNvSpPr>
            <a:spLocks noChangeArrowheads="1"/>
          </p:cNvSpPr>
          <p:nvPr/>
        </p:nvSpPr>
        <p:spPr bwMode="auto">
          <a:xfrm>
            <a:off x="508000" y="1600200"/>
            <a:ext cx="1320800" cy="6858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Datos</a:t>
            </a:r>
          </a:p>
          <a:p>
            <a:pPr algn="ctr"/>
            <a:r>
              <a:rPr lang="es-CO" sz="1400"/>
              <a:t>para</a:t>
            </a:r>
          </a:p>
          <a:p>
            <a:pPr algn="ctr"/>
            <a:r>
              <a:rPr lang="es-CO" sz="1400"/>
              <a:t>enviar</a:t>
            </a:r>
            <a:endParaRPr lang="es-CO"/>
          </a:p>
        </p:txBody>
      </p:sp>
      <p:sp>
        <p:nvSpPr>
          <p:cNvPr id="116741" name="AutoShape 4"/>
          <p:cNvSpPr>
            <a:spLocks noChangeArrowheads="1"/>
          </p:cNvSpPr>
          <p:nvPr/>
        </p:nvSpPr>
        <p:spPr bwMode="auto">
          <a:xfrm>
            <a:off x="2641600" y="1447800"/>
            <a:ext cx="1625600" cy="1143000"/>
          </a:xfrm>
          <a:prstGeom prst="diamond">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¿tiene</a:t>
            </a:r>
          </a:p>
          <a:p>
            <a:pPr algn="ctr"/>
            <a:r>
              <a:rPr lang="es-CO" sz="1400"/>
              <a:t>60 bytes ó</a:t>
            </a:r>
          </a:p>
          <a:p>
            <a:pPr algn="ctr"/>
            <a:r>
              <a:rPr lang="es-CO" sz="1400"/>
              <a:t> más?</a:t>
            </a:r>
          </a:p>
        </p:txBody>
      </p:sp>
      <p:sp>
        <p:nvSpPr>
          <p:cNvPr id="116742" name="Line 5"/>
          <p:cNvSpPr>
            <a:spLocks noChangeShapeType="1"/>
          </p:cNvSpPr>
          <p:nvPr/>
        </p:nvSpPr>
        <p:spPr bwMode="auto">
          <a:xfrm>
            <a:off x="1828800" y="1981200"/>
            <a:ext cx="812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43" name="Rectangle 6"/>
          <p:cNvSpPr>
            <a:spLocks noChangeArrowheads="1"/>
          </p:cNvSpPr>
          <p:nvPr/>
        </p:nvSpPr>
        <p:spPr bwMode="auto">
          <a:xfrm>
            <a:off x="5080000" y="1676400"/>
            <a:ext cx="1320800" cy="7620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Rellene</a:t>
            </a:r>
          </a:p>
          <a:p>
            <a:pPr algn="ctr"/>
            <a:r>
              <a:rPr lang="es-CO" sz="1400"/>
              <a:t>hasta lograr</a:t>
            </a:r>
          </a:p>
          <a:p>
            <a:pPr algn="ctr"/>
            <a:r>
              <a:rPr lang="es-CO" sz="1400"/>
              <a:t>60 bytes</a:t>
            </a:r>
          </a:p>
        </p:txBody>
      </p:sp>
      <p:sp>
        <p:nvSpPr>
          <p:cNvPr id="116744" name="Text Box 7"/>
          <p:cNvSpPr txBox="1">
            <a:spLocks noChangeArrowheads="1"/>
          </p:cNvSpPr>
          <p:nvPr/>
        </p:nvSpPr>
        <p:spPr bwMode="auto">
          <a:xfrm>
            <a:off x="4442383" y="1674913"/>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NO</a:t>
            </a:r>
          </a:p>
        </p:txBody>
      </p:sp>
      <p:sp>
        <p:nvSpPr>
          <p:cNvPr id="116745" name="Line 8"/>
          <p:cNvSpPr>
            <a:spLocks noChangeShapeType="1"/>
          </p:cNvSpPr>
          <p:nvPr/>
        </p:nvSpPr>
        <p:spPr bwMode="auto">
          <a:xfrm>
            <a:off x="3454400" y="25908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46" name="Text Box 9"/>
          <p:cNvSpPr txBox="1">
            <a:spLocks noChangeArrowheads="1"/>
          </p:cNvSpPr>
          <p:nvPr/>
        </p:nvSpPr>
        <p:spPr bwMode="auto">
          <a:xfrm>
            <a:off x="3004058" y="2589313"/>
            <a:ext cx="3545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SÍ</a:t>
            </a:r>
          </a:p>
        </p:txBody>
      </p:sp>
      <p:sp>
        <p:nvSpPr>
          <p:cNvPr id="116747" name="Line 10"/>
          <p:cNvSpPr>
            <a:spLocks noChangeShapeType="1"/>
          </p:cNvSpPr>
          <p:nvPr/>
        </p:nvSpPr>
        <p:spPr bwMode="auto">
          <a:xfrm>
            <a:off x="3556000" y="36576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48" name="Line 11"/>
          <p:cNvSpPr>
            <a:spLocks noChangeShapeType="1"/>
          </p:cNvSpPr>
          <p:nvPr/>
        </p:nvSpPr>
        <p:spPr bwMode="auto">
          <a:xfrm>
            <a:off x="5791200" y="2438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49" name="Line 12"/>
          <p:cNvSpPr>
            <a:spLocks noChangeShapeType="1"/>
          </p:cNvSpPr>
          <p:nvPr/>
        </p:nvSpPr>
        <p:spPr bwMode="auto">
          <a:xfrm flipH="1">
            <a:off x="3454400" y="2819400"/>
            <a:ext cx="233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50" name="Rectangle 13"/>
          <p:cNvSpPr>
            <a:spLocks noChangeArrowheads="1"/>
          </p:cNvSpPr>
          <p:nvPr/>
        </p:nvSpPr>
        <p:spPr bwMode="auto">
          <a:xfrm>
            <a:off x="2946400" y="2971800"/>
            <a:ext cx="1016000" cy="76200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Calcule y</a:t>
            </a:r>
          </a:p>
          <a:p>
            <a:pPr algn="ctr"/>
            <a:r>
              <a:rPr lang="es-CO" sz="1400"/>
              <a:t>agregue</a:t>
            </a:r>
          </a:p>
          <a:p>
            <a:pPr algn="ctr"/>
            <a:r>
              <a:rPr lang="es-CO" sz="1400"/>
              <a:t>el CRC</a:t>
            </a:r>
          </a:p>
        </p:txBody>
      </p:sp>
      <p:sp>
        <p:nvSpPr>
          <p:cNvPr id="116751" name="Line 14"/>
          <p:cNvSpPr>
            <a:spLocks noChangeShapeType="1"/>
          </p:cNvSpPr>
          <p:nvPr/>
        </p:nvSpPr>
        <p:spPr bwMode="auto">
          <a:xfrm>
            <a:off x="4267200" y="1981200"/>
            <a:ext cx="812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52" name="Line 15"/>
          <p:cNvSpPr>
            <a:spLocks noChangeShapeType="1"/>
          </p:cNvSpPr>
          <p:nvPr/>
        </p:nvSpPr>
        <p:spPr bwMode="auto">
          <a:xfrm>
            <a:off x="3505200" y="37338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53" name="AutoShape 16"/>
          <p:cNvSpPr>
            <a:spLocks noChangeArrowheads="1"/>
          </p:cNvSpPr>
          <p:nvPr/>
        </p:nvSpPr>
        <p:spPr bwMode="auto">
          <a:xfrm>
            <a:off x="2743200" y="3962400"/>
            <a:ext cx="1524000" cy="1066800"/>
          </a:xfrm>
          <a:prstGeom prst="diamond">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¿Hay</a:t>
            </a:r>
          </a:p>
          <a:p>
            <a:pPr algn="ctr"/>
            <a:r>
              <a:rPr lang="es-CO" sz="1400"/>
              <a:t>Carrier?</a:t>
            </a:r>
          </a:p>
        </p:txBody>
      </p:sp>
      <p:sp>
        <p:nvSpPr>
          <p:cNvPr id="116754" name="Line 17"/>
          <p:cNvSpPr>
            <a:spLocks noChangeShapeType="1"/>
          </p:cNvSpPr>
          <p:nvPr/>
        </p:nvSpPr>
        <p:spPr bwMode="auto">
          <a:xfrm>
            <a:off x="3479800" y="50292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55" name="Rectangle 18"/>
          <p:cNvSpPr>
            <a:spLocks noChangeArrowheads="1"/>
          </p:cNvSpPr>
          <p:nvPr/>
        </p:nvSpPr>
        <p:spPr bwMode="auto">
          <a:xfrm>
            <a:off x="2946400" y="5334000"/>
            <a:ext cx="1016000" cy="7620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Espera</a:t>
            </a:r>
          </a:p>
          <a:p>
            <a:pPr algn="ctr"/>
            <a:r>
              <a:rPr lang="es-CO" sz="1400"/>
              <a:t>96 </a:t>
            </a:r>
          </a:p>
          <a:p>
            <a:pPr algn="ctr"/>
            <a:r>
              <a:rPr lang="es-CO" sz="1400"/>
              <a:t>bit times</a:t>
            </a:r>
          </a:p>
        </p:txBody>
      </p:sp>
      <p:sp>
        <p:nvSpPr>
          <p:cNvPr id="116756" name="Line 19"/>
          <p:cNvSpPr>
            <a:spLocks noChangeShapeType="1"/>
          </p:cNvSpPr>
          <p:nvPr/>
        </p:nvSpPr>
        <p:spPr bwMode="auto">
          <a:xfrm flipH="1">
            <a:off x="1930400" y="5715000"/>
            <a:ext cx="101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57" name="Line 20"/>
          <p:cNvSpPr>
            <a:spLocks noChangeShapeType="1"/>
          </p:cNvSpPr>
          <p:nvPr/>
        </p:nvSpPr>
        <p:spPr bwMode="auto">
          <a:xfrm flipV="1">
            <a:off x="1930400" y="44958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58" name="Line 21"/>
          <p:cNvSpPr>
            <a:spLocks noChangeShapeType="1"/>
          </p:cNvSpPr>
          <p:nvPr/>
        </p:nvSpPr>
        <p:spPr bwMode="auto">
          <a:xfrm>
            <a:off x="1930400" y="4495800"/>
            <a:ext cx="8043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59" name="Text Box 22"/>
          <p:cNvSpPr txBox="1">
            <a:spLocks noChangeArrowheads="1"/>
          </p:cNvSpPr>
          <p:nvPr/>
        </p:nvSpPr>
        <p:spPr bwMode="auto">
          <a:xfrm>
            <a:off x="3613658" y="5027713"/>
            <a:ext cx="3545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SÍ</a:t>
            </a:r>
          </a:p>
        </p:txBody>
      </p:sp>
      <p:sp>
        <p:nvSpPr>
          <p:cNvPr id="116760" name="Line 23"/>
          <p:cNvSpPr>
            <a:spLocks noChangeShapeType="1"/>
          </p:cNvSpPr>
          <p:nvPr/>
        </p:nvSpPr>
        <p:spPr bwMode="auto">
          <a:xfrm>
            <a:off x="4267200" y="4495800"/>
            <a:ext cx="508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61" name="Text Box 24"/>
          <p:cNvSpPr txBox="1">
            <a:spLocks noChangeArrowheads="1"/>
          </p:cNvSpPr>
          <p:nvPr/>
        </p:nvSpPr>
        <p:spPr bwMode="auto">
          <a:xfrm>
            <a:off x="4239183" y="4113313"/>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NO</a:t>
            </a:r>
          </a:p>
        </p:txBody>
      </p:sp>
      <p:sp>
        <p:nvSpPr>
          <p:cNvPr id="116762" name="Rectangle 25"/>
          <p:cNvSpPr>
            <a:spLocks noChangeArrowheads="1"/>
          </p:cNvSpPr>
          <p:nvPr/>
        </p:nvSpPr>
        <p:spPr bwMode="auto">
          <a:xfrm>
            <a:off x="4775200" y="4114800"/>
            <a:ext cx="1219200" cy="76200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Transmitir</a:t>
            </a:r>
          </a:p>
          <a:p>
            <a:pPr algn="ctr"/>
            <a:r>
              <a:rPr lang="es-CO" sz="1400"/>
              <a:t>Datos</a:t>
            </a:r>
          </a:p>
        </p:txBody>
      </p:sp>
      <p:sp>
        <p:nvSpPr>
          <p:cNvPr id="116763" name="Line 26"/>
          <p:cNvSpPr>
            <a:spLocks noChangeShapeType="1"/>
          </p:cNvSpPr>
          <p:nvPr/>
        </p:nvSpPr>
        <p:spPr bwMode="auto">
          <a:xfrm>
            <a:off x="5994400" y="4495800"/>
            <a:ext cx="406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64" name="Rectangle 27"/>
          <p:cNvSpPr>
            <a:spLocks noChangeArrowheads="1"/>
          </p:cNvSpPr>
          <p:nvPr/>
        </p:nvSpPr>
        <p:spPr bwMode="auto">
          <a:xfrm>
            <a:off x="6400800" y="4114800"/>
            <a:ext cx="1219200" cy="76200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Escuchar</a:t>
            </a:r>
          </a:p>
          <a:p>
            <a:pPr algn="ctr"/>
            <a:r>
              <a:rPr lang="es-CO" sz="1400"/>
              <a:t>si hay</a:t>
            </a:r>
          </a:p>
          <a:p>
            <a:pPr algn="ctr"/>
            <a:r>
              <a:rPr lang="es-CO" sz="1400"/>
              <a:t>colisiones</a:t>
            </a:r>
          </a:p>
        </p:txBody>
      </p:sp>
      <p:sp>
        <p:nvSpPr>
          <p:cNvPr id="116765" name="AutoShape 28"/>
          <p:cNvSpPr>
            <a:spLocks noChangeArrowheads="1"/>
          </p:cNvSpPr>
          <p:nvPr/>
        </p:nvSpPr>
        <p:spPr bwMode="auto">
          <a:xfrm>
            <a:off x="7924800" y="3962400"/>
            <a:ext cx="1524000" cy="1066800"/>
          </a:xfrm>
          <a:prstGeom prst="diamond">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¿Detecto</a:t>
            </a:r>
          </a:p>
          <a:p>
            <a:pPr algn="ctr"/>
            <a:r>
              <a:rPr lang="es-CO" sz="1400"/>
              <a:t>Colisión?</a:t>
            </a:r>
          </a:p>
        </p:txBody>
      </p:sp>
      <p:sp>
        <p:nvSpPr>
          <p:cNvPr id="116766" name="Line 29"/>
          <p:cNvSpPr>
            <a:spLocks noChangeShapeType="1"/>
          </p:cNvSpPr>
          <p:nvPr/>
        </p:nvSpPr>
        <p:spPr bwMode="auto">
          <a:xfrm>
            <a:off x="7620000" y="44958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67" name="Line 30"/>
          <p:cNvSpPr>
            <a:spLocks noChangeShapeType="1"/>
          </p:cNvSpPr>
          <p:nvPr/>
        </p:nvSpPr>
        <p:spPr bwMode="auto">
          <a:xfrm>
            <a:off x="8684684" y="50292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68" name="AutoShape 31"/>
          <p:cNvSpPr>
            <a:spLocks noChangeArrowheads="1"/>
          </p:cNvSpPr>
          <p:nvPr/>
        </p:nvSpPr>
        <p:spPr bwMode="auto">
          <a:xfrm>
            <a:off x="7924800" y="5334000"/>
            <a:ext cx="1524000" cy="1066800"/>
          </a:xfrm>
          <a:prstGeom prst="diamond">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¿Fin de </a:t>
            </a:r>
          </a:p>
          <a:p>
            <a:pPr algn="ctr"/>
            <a:r>
              <a:rPr lang="es-CO" sz="1400"/>
              <a:t>los </a:t>
            </a:r>
          </a:p>
          <a:p>
            <a:pPr algn="ctr"/>
            <a:r>
              <a:rPr lang="es-CO" sz="1400"/>
              <a:t>Datos?</a:t>
            </a:r>
          </a:p>
        </p:txBody>
      </p:sp>
      <p:sp>
        <p:nvSpPr>
          <p:cNvPr id="116769" name="Line 32"/>
          <p:cNvSpPr>
            <a:spLocks noChangeShapeType="1"/>
          </p:cNvSpPr>
          <p:nvPr/>
        </p:nvSpPr>
        <p:spPr bwMode="auto">
          <a:xfrm flipH="1">
            <a:off x="5486400" y="5867400"/>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70" name="Line 33"/>
          <p:cNvSpPr>
            <a:spLocks noChangeShapeType="1"/>
          </p:cNvSpPr>
          <p:nvPr/>
        </p:nvSpPr>
        <p:spPr bwMode="auto">
          <a:xfrm flipV="1">
            <a:off x="5486400" y="4876801"/>
            <a:ext cx="0" cy="9874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71" name="Text Box 34"/>
          <p:cNvSpPr txBox="1">
            <a:spLocks noChangeArrowheads="1"/>
          </p:cNvSpPr>
          <p:nvPr/>
        </p:nvSpPr>
        <p:spPr bwMode="auto">
          <a:xfrm>
            <a:off x="5177004" y="5942113"/>
            <a:ext cx="24475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i="1">
                <a:latin typeface="Arial" pitchFamily="34" charset="0"/>
              </a:rPr>
              <a:t>Transmitir hasta que termine</a:t>
            </a:r>
            <a:endParaRPr lang="es-CO" sz="1400">
              <a:latin typeface="Arial" pitchFamily="34" charset="0"/>
            </a:endParaRPr>
          </a:p>
        </p:txBody>
      </p:sp>
      <p:sp>
        <p:nvSpPr>
          <p:cNvPr id="116772" name="Text Box 35"/>
          <p:cNvSpPr txBox="1">
            <a:spLocks noChangeArrowheads="1"/>
          </p:cNvSpPr>
          <p:nvPr/>
        </p:nvSpPr>
        <p:spPr bwMode="auto">
          <a:xfrm>
            <a:off x="8912783" y="5027713"/>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NO</a:t>
            </a:r>
          </a:p>
        </p:txBody>
      </p:sp>
      <p:sp>
        <p:nvSpPr>
          <p:cNvPr id="116773" name="Text Box 36"/>
          <p:cNvSpPr txBox="1">
            <a:spLocks noChangeArrowheads="1"/>
          </p:cNvSpPr>
          <p:nvPr/>
        </p:nvSpPr>
        <p:spPr bwMode="auto">
          <a:xfrm>
            <a:off x="6779182" y="5561113"/>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NO</a:t>
            </a:r>
          </a:p>
        </p:txBody>
      </p:sp>
      <p:sp>
        <p:nvSpPr>
          <p:cNvPr id="116774" name="Line 37"/>
          <p:cNvSpPr>
            <a:spLocks noChangeShapeType="1"/>
          </p:cNvSpPr>
          <p:nvPr/>
        </p:nvSpPr>
        <p:spPr bwMode="auto">
          <a:xfrm>
            <a:off x="9448800" y="5867400"/>
            <a:ext cx="711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75" name="Text Box 38"/>
          <p:cNvSpPr txBox="1">
            <a:spLocks noChangeArrowheads="1"/>
          </p:cNvSpPr>
          <p:nvPr/>
        </p:nvSpPr>
        <p:spPr bwMode="auto">
          <a:xfrm>
            <a:off x="9608058" y="5561113"/>
            <a:ext cx="3545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SÍ</a:t>
            </a:r>
          </a:p>
        </p:txBody>
      </p:sp>
      <p:sp>
        <p:nvSpPr>
          <p:cNvPr id="116776" name="Rectangle 39"/>
          <p:cNvSpPr>
            <a:spLocks noChangeArrowheads="1"/>
          </p:cNvSpPr>
          <p:nvPr/>
        </p:nvSpPr>
        <p:spPr bwMode="auto">
          <a:xfrm>
            <a:off x="10160000" y="5486400"/>
            <a:ext cx="1320800" cy="762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Fin.</a:t>
            </a:r>
          </a:p>
          <a:p>
            <a:pPr algn="ctr"/>
            <a:r>
              <a:rPr lang="es-CO" sz="1400"/>
              <a:t>Transmisión</a:t>
            </a:r>
          </a:p>
          <a:p>
            <a:pPr algn="ctr"/>
            <a:r>
              <a:rPr lang="es-CO" sz="1400"/>
              <a:t>OK</a:t>
            </a:r>
          </a:p>
        </p:txBody>
      </p:sp>
      <p:sp>
        <p:nvSpPr>
          <p:cNvPr id="116777" name="Line 40"/>
          <p:cNvSpPr>
            <a:spLocks noChangeShapeType="1"/>
          </p:cNvSpPr>
          <p:nvPr/>
        </p:nvSpPr>
        <p:spPr bwMode="auto">
          <a:xfrm>
            <a:off x="9448800" y="4495800"/>
            <a:ext cx="406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78" name="Text Box 41"/>
          <p:cNvSpPr txBox="1">
            <a:spLocks noChangeArrowheads="1"/>
          </p:cNvSpPr>
          <p:nvPr/>
        </p:nvSpPr>
        <p:spPr bwMode="auto">
          <a:xfrm>
            <a:off x="9404858" y="4113313"/>
            <a:ext cx="3545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SÍ</a:t>
            </a:r>
          </a:p>
        </p:txBody>
      </p:sp>
      <p:sp>
        <p:nvSpPr>
          <p:cNvPr id="116779" name="Rectangle 42"/>
          <p:cNvSpPr>
            <a:spLocks noChangeArrowheads="1"/>
          </p:cNvSpPr>
          <p:nvPr/>
        </p:nvSpPr>
        <p:spPr bwMode="auto">
          <a:xfrm>
            <a:off x="9855200" y="4114800"/>
            <a:ext cx="1016000" cy="7620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Envíe</a:t>
            </a:r>
          </a:p>
          <a:p>
            <a:pPr algn="ctr"/>
            <a:r>
              <a:rPr lang="es-CO" sz="1400"/>
              <a:t>un</a:t>
            </a:r>
          </a:p>
          <a:p>
            <a:pPr algn="ctr"/>
            <a:r>
              <a:rPr lang="es-CO" sz="1400"/>
              <a:t>Jam</a:t>
            </a:r>
          </a:p>
        </p:txBody>
      </p:sp>
      <p:sp>
        <p:nvSpPr>
          <p:cNvPr id="116780" name="Line 43"/>
          <p:cNvSpPr>
            <a:spLocks noChangeShapeType="1"/>
          </p:cNvSpPr>
          <p:nvPr/>
        </p:nvSpPr>
        <p:spPr bwMode="auto">
          <a:xfrm flipV="1">
            <a:off x="10363200" y="38862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81" name="AutoShape 44"/>
          <p:cNvSpPr>
            <a:spLocks noChangeArrowheads="1"/>
          </p:cNvSpPr>
          <p:nvPr/>
        </p:nvSpPr>
        <p:spPr bwMode="auto">
          <a:xfrm>
            <a:off x="9550400" y="2819400"/>
            <a:ext cx="1524000" cy="1066800"/>
          </a:xfrm>
          <a:prstGeom prst="diamond">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¿Muchos</a:t>
            </a:r>
          </a:p>
          <a:p>
            <a:pPr algn="ctr"/>
            <a:r>
              <a:rPr lang="es-CO" sz="1400"/>
              <a:t>Intentos?</a:t>
            </a:r>
          </a:p>
        </p:txBody>
      </p:sp>
      <p:sp>
        <p:nvSpPr>
          <p:cNvPr id="116782" name="Line 45"/>
          <p:cNvSpPr>
            <a:spLocks noChangeShapeType="1"/>
          </p:cNvSpPr>
          <p:nvPr/>
        </p:nvSpPr>
        <p:spPr bwMode="auto">
          <a:xfrm flipV="1">
            <a:off x="10363200" y="2438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83" name="Text Box 46"/>
          <p:cNvSpPr txBox="1">
            <a:spLocks noChangeArrowheads="1"/>
          </p:cNvSpPr>
          <p:nvPr/>
        </p:nvSpPr>
        <p:spPr bwMode="auto">
          <a:xfrm>
            <a:off x="10522458" y="2513113"/>
            <a:ext cx="3545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SÍ</a:t>
            </a:r>
          </a:p>
        </p:txBody>
      </p:sp>
      <p:sp>
        <p:nvSpPr>
          <p:cNvPr id="116784" name="AutoShape 47"/>
          <p:cNvSpPr>
            <a:spLocks noChangeArrowheads="1"/>
          </p:cNvSpPr>
          <p:nvPr/>
        </p:nvSpPr>
        <p:spPr bwMode="auto">
          <a:xfrm>
            <a:off x="9144000" y="1143000"/>
            <a:ext cx="2133600" cy="1524000"/>
          </a:xfrm>
          <a:prstGeom prst="irregularSeal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Fin.</a:t>
            </a:r>
          </a:p>
          <a:p>
            <a:pPr algn="ctr"/>
            <a:r>
              <a:rPr lang="es-CO" sz="1400"/>
              <a:t>Demasiados</a:t>
            </a:r>
          </a:p>
          <a:p>
            <a:pPr algn="ctr"/>
            <a:r>
              <a:rPr lang="es-CO" sz="1400"/>
              <a:t>errores</a:t>
            </a:r>
          </a:p>
        </p:txBody>
      </p:sp>
      <p:sp>
        <p:nvSpPr>
          <p:cNvPr id="116785" name="Line 48"/>
          <p:cNvSpPr>
            <a:spLocks noChangeShapeType="1"/>
          </p:cNvSpPr>
          <p:nvPr/>
        </p:nvSpPr>
        <p:spPr bwMode="auto">
          <a:xfrm flipH="1">
            <a:off x="8737600" y="3352800"/>
            <a:ext cx="812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86" name="Rectangle 49"/>
          <p:cNvSpPr>
            <a:spLocks noChangeArrowheads="1"/>
          </p:cNvSpPr>
          <p:nvPr/>
        </p:nvSpPr>
        <p:spPr bwMode="auto">
          <a:xfrm>
            <a:off x="4673600" y="3124200"/>
            <a:ext cx="4064000" cy="4572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Calcule tiempo de espera (backoff)</a:t>
            </a:r>
          </a:p>
          <a:p>
            <a:pPr algn="ctr"/>
            <a:r>
              <a:rPr lang="es-CO" sz="1400"/>
              <a:t>y espere</a:t>
            </a:r>
          </a:p>
        </p:txBody>
      </p:sp>
      <p:sp>
        <p:nvSpPr>
          <p:cNvPr id="116787" name="Line 50"/>
          <p:cNvSpPr>
            <a:spLocks noChangeShapeType="1"/>
          </p:cNvSpPr>
          <p:nvPr/>
        </p:nvSpPr>
        <p:spPr bwMode="auto">
          <a:xfrm flipH="1">
            <a:off x="4368800" y="33528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88" name="Line 51"/>
          <p:cNvSpPr>
            <a:spLocks noChangeShapeType="1"/>
          </p:cNvSpPr>
          <p:nvPr/>
        </p:nvSpPr>
        <p:spPr bwMode="auto">
          <a:xfrm>
            <a:off x="4368800" y="3352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89" name="Line 52"/>
          <p:cNvSpPr>
            <a:spLocks noChangeShapeType="1"/>
          </p:cNvSpPr>
          <p:nvPr/>
        </p:nvSpPr>
        <p:spPr bwMode="auto">
          <a:xfrm flipH="1">
            <a:off x="3556000" y="3886200"/>
            <a:ext cx="812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6790" name="Text Box 53"/>
          <p:cNvSpPr txBox="1">
            <a:spLocks noChangeArrowheads="1"/>
          </p:cNvSpPr>
          <p:nvPr/>
        </p:nvSpPr>
        <p:spPr bwMode="auto">
          <a:xfrm>
            <a:off x="9014383" y="3046513"/>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s-CO" sz="1400" b="1">
                <a:latin typeface="Arial" pitchFamily="34" charset="0"/>
              </a:rPr>
              <a:t>NO</a:t>
            </a:r>
          </a:p>
        </p:txBody>
      </p:sp>
      <p:sp>
        <p:nvSpPr>
          <p:cNvPr id="116791" name="Rectangle 55"/>
          <p:cNvSpPr>
            <a:spLocks noChangeArrowheads="1"/>
          </p:cNvSpPr>
          <p:nvPr/>
        </p:nvSpPr>
        <p:spPr bwMode="auto">
          <a:xfrm>
            <a:off x="304800" y="4800600"/>
            <a:ext cx="13208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solidFill>
                  <a:srgbClr val="777777"/>
                </a:solidFill>
              </a:rPr>
              <a:t>Alguien está</a:t>
            </a:r>
          </a:p>
          <a:p>
            <a:pPr algn="ctr"/>
            <a:r>
              <a:rPr lang="es-CO" sz="1400">
                <a:solidFill>
                  <a:srgbClr val="777777"/>
                </a:solidFill>
              </a:rPr>
              <a:t>usando el</a:t>
            </a:r>
          </a:p>
          <a:p>
            <a:pPr algn="ctr"/>
            <a:r>
              <a:rPr lang="es-CO" sz="1400">
                <a:solidFill>
                  <a:srgbClr val="777777"/>
                </a:solidFill>
              </a:rPr>
              <a:t>medio</a:t>
            </a:r>
          </a:p>
        </p:txBody>
      </p:sp>
      <p:sp>
        <p:nvSpPr>
          <p:cNvPr id="116792" name="Line 56"/>
          <p:cNvSpPr>
            <a:spLocks noChangeShapeType="1"/>
          </p:cNvSpPr>
          <p:nvPr/>
        </p:nvSpPr>
        <p:spPr bwMode="auto">
          <a:xfrm>
            <a:off x="1625600" y="5105400"/>
            <a:ext cx="1625600" cy="0"/>
          </a:xfrm>
          <a:prstGeom prst="line">
            <a:avLst/>
          </a:prstGeom>
          <a:noFill/>
          <a:ln w="9525">
            <a:solidFill>
              <a:srgbClr val="96969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Tree>
    <p:extLst>
      <p:ext uri="{BB962C8B-B14F-4D97-AF65-F5344CB8AC3E}">
        <p14:creationId xmlns:p14="http://schemas.microsoft.com/office/powerpoint/2010/main" val="4160959281"/>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3 Marcador de pie de página"/>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mtClean="0">
                <a:latin typeface="Arial" pitchFamily="34" charset="0"/>
                <a:cs typeface="Arial" pitchFamily="34" charset="0"/>
              </a:rPr>
              <a:t>http://www.arcesio.net</a:t>
            </a:r>
            <a:endParaRPr lang="en-US" smtClean="0">
              <a:latin typeface="Times New Roman" pitchFamily="18" charset="0"/>
              <a:cs typeface="Arial" pitchFamily="34" charset="0"/>
            </a:endParaRPr>
          </a:p>
        </p:txBody>
      </p:sp>
      <p:sp>
        <p:nvSpPr>
          <p:cNvPr id="117763" name="Rectangle 2"/>
          <p:cNvSpPr>
            <a:spLocks noGrp="1" noChangeArrowheads="1"/>
          </p:cNvSpPr>
          <p:nvPr>
            <p:ph type="title"/>
          </p:nvPr>
        </p:nvSpPr>
        <p:spPr/>
        <p:txBody>
          <a:bodyPr/>
          <a:lstStyle/>
          <a:p>
            <a:r>
              <a:rPr lang="es-CO" sz="2400" smtClean="0"/>
              <a:t>Transmisión de frames (otra versión)</a:t>
            </a:r>
            <a:br>
              <a:rPr lang="es-CO" sz="2400" smtClean="0"/>
            </a:br>
            <a:endParaRPr lang="es-CO" smtClean="0"/>
          </a:p>
        </p:txBody>
      </p:sp>
      <p:sp>
        <p:nvSpPr>
          <p:cNvPr id="117764" name="Oval 4"/>
          <p:cNvSpPr>
            <a:spLocks noChangeArrowheads="1"/>
          </p:cNvSpPr>
          <p:nvPr/>
        </p:nvSpPr>
        <p:spPr bwMode="auto">
          <a:xfrm>
            <a:off x="1635913" y="975817"/>
            <a:ext cx="1469510" cy="432792"/>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30000"/>
              </a:spcBef>
            </a:pPr>
            <a:r>
              <a:rPr kumimoji="1" lang="es-CO" sz="1400"/>
              <a:t>Send Frame</a:t>
            </a:r>
            <a:endParaRPr kumimoji="1" lang="es-CO" sz="1200"/>
          </a:p>
        </p:txBody>
      </p:sp>
      <p:sp>
        <p:nvSpPr>
          <p:cNvPr id="117765" name="Text Box 5"/>
          <p:cNvSpPr txBox="1">
            <a:spLocks noChangeArrowheads="1"/>
          </p:cNvSpPr>
          <p:nvPr/>
        </p:nvSpPr>
        <p:spPr bwMode="auto">
          <a:xfrm>
            <a:off x="2650835" y="1157694"/>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endParaRPr kumimoji="1" lang="es-CO" sz="1200">
              <a:latin typeface="Arial" pitchFamily="34" charset="0"/>
            </a:endParaRPr>
          </a:p>
        </p:txBody>
      </p:sp>
      <p:sp>
        <p:nvSpPr>
          <p:cNvPr id="117766" name="Rectangle 6"/>
          <p:cNvSpPr>
            <a:spLocks noChangeArrowheads="1"/>
          </p:cNvSpPr>
          <p:nvPr/>
        </p:nvSpPr>
        <p:spPr bwMode="auto">
          <a:xfrm>
            <a:off x="1117600" y="3581400"/>
            <a:ext cx="2336800" cy="3048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Espere 96 bit times </a:t>
            </a:r>
          </a:p>
        </p:txBody>
      </p:sp>
      <p:sp>
        <p:nvSpPr>
          <p:cNvPr id="117767" name="AutoShape 7"/>
          <p:cNvSpPr>
            <a:spLocks noChangeArrowheads="1"/>
          </p:cNvSpPr>
          <p:nvPr/>
        </p:nvSpPr>
        <p:spPr bwMode="auto">
          <a:xfrm>
            <a:off x="1524000" y="2286000"/>
            <a:ext cx="1625600" cy="1143000"/>
          </a:xfrm>
          <a:prstGeom prst="diamond">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¿Carrier </a:t>
            </a:r>
          </a:p>
          <a:p>
            <a:pPr algn="ctr"/>
            <a:r>
              <a:rPr lang="es-CO" sz="1400"/>
              <a:t>Sense?</a:t>
            </a:r>
          </a:p>
        </p:txBody>
      </p:sp>
      <p:sp>
        <p:nvSpPr>
          <p:cNvPr id="117768" name="Rectangle 8"/>
          <p:cNvSpPr>
            <a:spLocks noChangeArrowheads="1"/>
          </p:cNvSpPr>
          <p:nvPr/>
        </p:nvSpPr>
        <p:spPr bwMode="auto">
          <a:xfrm>
            <a:off x="1727200" y="1600200"/>
            <a:ext cx="1219200" cy="533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N := 0</a:t>
            </a:r>
          </a:p>
        </p:txBody>
      </p:sp>
      <p:sp>
        <p:nvSpPr>
          <p:cNvPr id="117769" name="Rectangle 9"/>
          <p:cNvSpPr>
            <a:spLocks noChangeArrowheads="1"/>
          </p:cNvSpPr>
          <p:nvPr/>
        </p:nvSpPr>
        <p:spPr bwMode="auto">
          <a:xfrm>
            <a:off x="1320800" y="4114800"/>
            <a:ext cx="1828800" cy="6858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Transmitir</a:t>
            </a:r>
          </a:p>
          <a:p>
            <a:pPr algn="ctr"/>
            <a:r>
              <a:rPr lang="es-CO" sz="1400"/>
              <a:t>Frame</a:t>
            </a:r>
          </a:p>
        </p:txBody>
      </p:sp>
      <p:sp>
        <p:nvSpPr>
          <p:cNvPr id="117770" name="AutoShape 10"/>
          <p:cNvSpPr>
            <a:spLocks noChangeArrowheads="1"/>
          </p:cNvSpPr>
          <p:nvPr/>
        </p:nvSpPr>
        <p:spPr bwMode="auto">
          <a:xfrm>
            <a:off x="1524000" y="4953000"/>
            <a:ext cx="1625600" cy="1143000"/>
          </a:xfrm>
          <a:prstGeom prst="diamond">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¿Colisión?</a:t>
            </a:r>
          </a:p>
        </p:txBody>
      </p:sp>
      <p:sp>
        <p:nvSpPr>
          <p:cNvPr id="117771" name="Oval 11"/>
          <p:cNvSpPr>
            <a:spLocks noChangeArrowheads="1"/>
          </p:cNvSpPr>
          <p:nvPr/>
        </p:nvSpPr>
        <p:spPr bwMode="auto">
          <a:xfrm>
            <a:off x="1422400" y="6310314"/>
            <a:ext cx="1822451" cy="388937"/>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30000"/>
              </a:spcBef>
            </a:pPr>
            <a:r>
              <a:rPr kumimoji="1" lang="es-CO" sz="1200"/>
              <a:t>O.K.</a:t>
            </a:r>
          </a:p>
        </p:txBody>
      </p:sp>
      <p:sp>
        <p:nvSpPr>
          <p:cNvPr id="117772" name="Rectangle 12"/>
          <p:cNvSpPr>
            <a:spLocks noChangeArrowheads="1"/>
          </p:cNvSpPr>
          <p:nvPr/>
        </p:nvSpPr>
        <p:spPr bwMode="auto">
          <a:xfrm>
            <a:off x="3962400" y="2590800"/>
            <a:ext cx="1219200" cy="5334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Diferir</a:t>
            </a:r>
          </a:p>
        </p:txBody>
      </p:sp>
      <p:sp>
        <p:nvSpPr>
          <p:cNvPr id="117773" name="Rectangle 13"/>
          <p:cNvSpPr>
            <a:spLocks noChangeArrowheads="1"/>
          </p:cNvSpPr>
          <p:nvPr/>
        </p:nvSpPr>
        <p:spPr bwMode="auto">
          <a:xfrm>
            <a:off x="4165600" y="1676400"/>
            <a:ext cx="2133600" cy="533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Diferir </a:t>
            </a:r>
          </a:p>
          <a:p>
            <a:pPr algn="ctr"/>
            <a:r>
              <a:rPr lang="es-CO" sz="1400"/>
              <a:t>(R*512 bit times)</a:t>
            </a:r>
          </a:p>
        </p:txBody>
      </p:sp>
      <p:sp>
        <p:nvSpPr>
          <p:cNvPr id="117774" name="Rectangle 14"/>
          <p:cNvSpPr>
            <a:spLocks noChangeArrowheads="1"/>
          </p:cNvSpPr>
          <p:nvPr/>
        </p:nvSpPr>
        <p:spPr bwMode="auto">
          <a:xfrm>
            <a:off x="7620000" y="1676400"/>
            <a:ext cx="2743200" cy="533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Seleccione un entero</a:t>
            </a:r>
          </a:p>
          <a:p>
            <a:pPr algn="ctr"/>
            <a:r>
              <a:rPr lang="es-CO" sz="1400"/>
              <a:t>aleatorio R := (0 y 2</a:t>
            </a:r>
            <a:r>
              <a:rPr lang="es-CO" sz="1400" baseline="30000"/>
              <a:t>k</a:t>
            </a:r>
            <a:r>
              <a:rPr lang="es-CO" sz="1400"/>
              <a:t>)</a:t>
            </a:r>
          </a:p>
        </p:txBody>
      </p:sp>
      <p:sp>
        <p:nvSpPr>
          <p:cNvPr id="117775" name="Rectangle 15"/>
          <p:cNvSpPr>
            <a:spLocks noChangeArrowheads="1"/>
          </p:cNvSpPr>
          <p:nvPr/>
        </p:nvSpPr>
        <p:spPr bwMode="auto">
          <a:xfrm>
            <a:off x="8432800" y="2667000"/>
            <a:ext cx="1219200" cy="3810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K := N</a:t>
            </a:r>
          </a:p>
        </p:txBody>
      </p:sp>
      <p:sp>
        <p:nvSpPr>
          <p:cNvPr id="117776" name="Rectangle 16"/>
          <p:cNvSpPr>
            <a:spLocks noChangeArrowheads="1"/>
          </p:cNvSpPr>
          <p:nvPr/>
        </p:nvSpPr>
        <p:spPr bwMode="auto">
          <a:xfrm>
            <a:off x="10566400" y="2667000"/>
            <a:ext cx="1117600" cy="3810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K := 10</a:t>
            </a:r>
          </a:p>
        </p:txBody>
      </p:sp>
      <p:sp>
        <p:nvSpPr>
          <p:cNvPr id="117777" name="AutoShape 17"/>
          <p:cNvSpPr>
            <a:spLocks noChangeArrowheads="1"/>
          </p:cNvSpPr>
          <p:nvPr/>
        </p:nvSpPr>
        <p:spPr bwMode="auto">
          <a:xfrm>
            <a:off x="8229600" y="3429000"/>
            <a:ext cx="1625600" cy="1143000"/>
          </a:xfrm>
          <a:prstGeom prst="diamond">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¿N=&lt;10?</a:t>
            </a:r>
          </a:p>
        </p:txBody>
      </p:sp>
      <p:sp>
        <p:nvSpPr>
          <p:cNvPr id="117778" name="AutoShape 18"/>
          <p:cNvSpPr>
            <a:spLocks noChangeArrowheads="1"/>
          </p:cNvSpPr>
          <p:nvPr/>
        </p:nvSpPr>
        <p:spPr bwMode="auto">
          <a:xfrm>
            <a:off x="8229600" y="4724400"/>
            <a:ext cx="1625600" cy="1143000"/>
          </a:xfrm>
          <a:prstGeom prst="diamond">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N=?</a:t>
            </a:r>
          </a:p>
        </p:txBody>
      </p:sp>
      <p:sp>
        <p:nvSpPr>
          <p:cNvPr id="117779" name="Rectangle 19"/>
          <p:cNvSpPr>
            <a:spLocks noChangeArrowheads="1"/>
          </p:cNvSpPr>
          <p:nvPr/>
        </p:nvSpPr>
        <p:spPr bwMode="auto">
          <a:xfrm>
            <a:off x="5892800" y="5257800"/>
            <a:ext cx="1422400" cy="533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N++</a:t>
            </a:r>
          </a:p>
        </p:txBody>
      </p:sp>
      <p:sp>
        <p:nvSpPr>
          <p:cNvPr id="117780" name="Rectangle 20"/>
          <p:cNvSpPr>
            <a:spLocks noChangeArrowheads="1"/>
          </p:cNvSpPr>
          <p:nvPr/>
        </p:nvSpPr>
        <p:spPr bwMode="auto">
          <a:xfrm>
            <a:off x="3657600" y="5181600"/>
            <a:ext cx="1828800" cy="6858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CO" sz="1400"/>
              <a:t>Transmitir</a:t>
            </a:r>
          </a:p>
          <a:p>
            <a:pPr algn="ctr"/>
            <a:r>
              <a:rPr lang="es-CO" sz="1400"/>
              <a:t>JAM de 4 bytes</a:t>
            </a:r>
          </a:p>
        </p:txBody>
      </p:sp>
      <p:sp>
        <p:nvSpPr>
          <p:cNvPr id="117781" name="Oval 21"/>
          <p:cNvSpPr>
            <a:spLocks noChangeArrowheads="1"/>
          </p:cNvSpPr>
          <p:nvPr/>
        </p:nvSpPr>
        <p:spPr bwMode="auto">
          <a:xfrm>
            <a:off x="7924800" y="6081713"/>
            <a:ext cx="4267200" cy="431800"/>
          </a:xfrm>
          <a:prstGeom prst="ellipse">
            <a:avLst/>
          </a:prstGeom>
          <a:solidFill>
            <a:srgbClr val="FF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30000"/>
              </a:spcBef>
            </a:pPr>
            <a:r>
              <a:rPr kumimoji="1" lang="es-CO" sz="1400"/>
              <a:t>FIN. Demasiados intentos</a:t>
            </a:r>
          </a:p>
        </p:txBody>
      </p:sp>
      <p:sp>
        <p:nvSpPr>
          <p:cNvPr id="117782" name="Text Box 22"/>
          <p:cNvSpPr txBox="1">
            <a:spLocks noChangeArrowheads="1"/>
          </p:cNvSpPr>
          <p:nvPr/>
        </p:nvSpPr>
        <p:spPr bwMode="auto">
          <a:xfrm>
            <a:off x="4466735" y="4187587"/>
            <a:ext cx="1874231" cy="58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a:latin typeface="Arial" pitchFamily="34" charset="0"/>
              </a:rPr>
              <a:t>Incrementa contador </a:t>
            </a:r>
          </a:p>
          <a:p>
            <a:pPr algn="ctr">
              <a:spcBef>
                <a:spcPct val="30000"/>
              </a:spcBef>
            </a:pPr>
            <a:r>
              <a:rPr kumimoji="1" lang="es-CO" sz="1400">
                <a:latin typeface="Arial" pitchFamily="34" charset="0"/>
              </a:rPr>
              <a:t>de intentos</a:t>
            </a:r>
          </a:p>
        </p:txBody>
      </p:sp>
      <p:sp>
        <p:nvSpPr>
          <p:cNvPr id="117783" name="Line 23"/>
          <p:cNvSpPr>
            <a:spLocks noChangeShapeType="1"/>
          </p:cNvSpPr>
          <p:nvPr/>
        </p:nvSpPr>
        <p:spPr bwMode="auto">
          <a:xfrm>
            <a:off x="6096000" y="4648200"/>
            <a:ext cx="406400" cy="533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784" name="Text Box 24"/>
          <p:cNvSpPr txBox="1">
            <a:spLocks noChangeArrowheads="1"/>
          </p:cNvSpPr>
          <p:nvPr/>
        </p:nvSpPr>
        <p:spPr bwMode="auto">
          <a:xfrm>
            <a:off x="9954979" y="4951513"/>
            <a:ext cx="6174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b="1">
                <a:latin typeface="Arial" pitchFamily="34" charset="0"/>
              </a:rPr>
              <a:t>N=15</a:t>
            </a:r>
            <a:endParaRPr kumimoji="1" lang="es-CO" sz="1200">
              <a:latin typeface="Arial" pitchFamily="34" charset="0"/>
            </a:endParaRPr>
          </a:p>
        </p:txBody>
      </p:sp>
      <p:sp>
        <p:nvSpPr>
          <p:cNvPr id="117785" name="Text Box 25"/>
          <p:cNvSpPr txBox="1">
            <a:spLocks noChangeArrowheads="1"/>
          </p:cNvSpPr>
          <p:nvPr/>
        </p:nvSpPr>
        <p:spPr bwMode="auto">
          <a:xfrm>
            <a:off x="8227779" y="4494313"/>
            <a:ext cx="6174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b="1">
                <a:latin typeface="Arial" pitchFamily="34" charset="0"/>
              </a:rPr>
              <a:t>N&lt;15</a:t>
            </a:r>
            <a:endParaRPr kumimoji="1" lang="es-CO" sz="1200">
              <a:latin typeface="Arial" pitchFamily="34" charset="0"/>
            </a:endParaRPr>
          </a:p>
        </p:txBody>
      </p:sp>
      <p:sp>
        <p:nvSpPr>
          <p:cNvPr id="117786" name="Text Box 26"/>
          <p:cNvSpPr txBox="1">
            <a:spLocks noChangeArrowheads="1"/>
          </p:cNvSpPr>
          <p:nvPr/>
        </p:nvSpPr>
        <p:spPr bwMode="auto">
          <a:xfrm>
            <a:off x="10056579" y="3656113"/>
            <a:ext cx="6174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b="1">
                <a:latin typeface="Arial" pitchFamily="34" charset="0"/>
              </a:rPr>
              <a:t>N&gt;10</a:t>
            </a:r>
            <a:endParaRPr kumimoji="1" lang="es-CO" sz="1200">
              <a:latin typeface="Arial" pitchFamily="34" charset="0"/>
            </a:endParaRPr>
          </a:p>
        </p:txBody>
      </p:sp>
      <p:sp>
        <p:nvSpPr>
          <p:cNvPr id="117787" name="Text Box 27"/>
          <p:cNvSpPr txBox="1">
            <a:spLocks noChangeArrowheads="1"/>
          </p:cNvSpPr>
          <p:nvPr/>
        </p:nvSpPr>
        <p:spPr bwMode="auto">
          <a:xfrm>
            <a:off x="8142873" y="3122713"/>
            <a:ext cx="7216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b="1">
                <a:latin typeface="Arial" pitchFamily="34" charset="0"/>
              </a:rPr>
              <a:t>N=&lt;10</a:t>
            </a:r>
            <a:endParaRPr kumimoji="1" lang="es-CO" sz="1200">
              <a:latin typeface="Arial" pitchFamily="34" charset="0"/>
            </a:endParaRPr>
          </a:p>
        </p:txBody>
      </p:sp>
      <p:sp>
        <p:nvSpPr>
          <p:cNvPr id="117788" name="Text Box 28"/>
          <p:cNvSpPr txBox="1">
            <a:spLocks noChangeArrowheads="1"/>
          </p:cNvSpPr>
          <p:nvPr/>
        </p:nvSpPr>
        <p:spPr bwMode="auto">
          <a:xfrm>
            <a:off x="5938007" y="1139587"/>
            <a:ext cx="2820003" cy="58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a:latin typeface="Arial" pitchFamily="34" charset="0"/>
              </a:rPr>
              <a:t>Diferir entre (0 y 2</a:t>
            </a:r>
            <a:r>
              <a:rPr kumimoji="1" lang="es-CO" sz="1400" baseline="30000">
                <a:latin typeface="Arial" pitchFamily="34" charset="0"/>
              </a:rPr>
              <a:t>k</a:t>
            </a:r>
            <a:r>
              <a:rPr kumimoji="1" lang="es-CO" sz="1400">
                <a:latin typeface="Arial" pitchFamily="34" charset="0"/>
              </a:rPr>
              <a:t>)*512 bit times</a:t>
            </a:r>
          </a:p>
          <a:p>
            <a:pPr algn="ctr">
              <a:spcBef>
                <a:spcPct val="30000"/>
              </a:spcBef>
            </a:pPr>
            <a:r>
              <a:rPr kumimoji="1" lang="es-CO" sz="1400">
                <a:latin typeface="Arial" pitchFamily="34" charset="0"/>
              </a:rPr>
              <a:t>donde k=N, k=&lt;10</a:t>
            </a:r>
            <a:r>
              <a:rPr kumimoji="1" lang="es-CO" sz="1200">
                <a:latin typeface="Arial" pitchFamily="34" charset="0"/>
              </a:rPr>
              <a:t> </a:t>
            </a:r>
          </a:p>
        </p:txBody>
      </p:sp>
      <p:sp>
        <p:nvSpPr>
          <p:cNvPr id="117789" name="Text Box 29"/>
          <p:cNvSpPr txBox="1">
            <a:spLocks noChangeArrowheads="1"/>
          </p:cNvSpPr>
          <p:nvPr/>
        </p:nvSpPr>
        <p:spPr bwMode="auto">
          <a:xfrm>
            <a:off x="3105658" y="5103913"/>
            <a:ext cx="3545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b="1">
                <a:latin typeface="Arial" pitchFamily="34" charset="0"/>
              </a:rPr>
              <a:t>Sí</a:t>
            </a:r>
            <a:endParaRPr kumimoji="1" lang="es-CO" sz="1200">
              <a:latin typeface="Arial" pitchFamily="34" charset="0"/>
            </a:endParaRPr>
          </a:p>
        </p:txBody>
      </p:sp>
      <p:sp>
        <p:nvSpPr>
          <p:cNvPr id="117790" name="Text Box 30"/>
          <p:cNvSpPr txBox="1">
            <a:spLocks noChangeArrowheads="1"/>
          </p:cNvSpPr>
          <p:nvPr/>
        </p:nvSpPr>
        <p:spPr bwMode="auto">
          <a:xfrm>
            <a:off x="1687953" y="6018313"/>
            <a:ext cx="4235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b="1">
                <a:latin typeface="Arial" pitchFamily="34" charset="0"/>
              </a:rPr>
              <a:t>No</a:t>
            </a:r>
            <a:endParaRPr kumimoji="1" lang="es-CO" sz="1200">
              <a:latin typeface="Arial" pitchFamily="34" charset="0"/>
            </a:endParaRPr>
          </a:p>
        </p:txBody>
      </p:sp>
      <p:sp>
        <p:nvSpPr>
          <p:cNvPr id="117791" name="Text Box 31"/>
          <p:cNvSpPr txBox="1">
            <a:spLocks noChangeArrowheads="1"/>
          </p:cNvSpPr>
          <p:nvPr/>
        </p:nvSpPr>
        <p:spPr bwMode="auto">
          <a:xfrm>
            <a:off x="2967533" y="2513113"/>
            <a:ext cx="9589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b="1">
                <a:latin typeface="Arial" pitchFamily="34" charset="0"/>
              </a:rPr>
              <a:t>Ocupado</a:t>
            </a:r>
            <a:endParaRPr kumimoji="1" lang="es-CO" sz="1200">
              <a:latin typeface="Arial" pitchFamily="34" charset="0"/>
            </a:endParaRPr>
          </a:p>
        </p:txBody>
      </p:sp>
      <p:sp>
        <p:nvSpPr>
          <p:cNvPr id="117792" name="Text Box 32"/>
          <p:cNvSpPr txBox="1">
            <a:spLocks noChangeArrowheads="1"/>
          </p:cNvSpPr>
          <p:nvPr/>
        </p:nvSpPr>
        <p:spPr bwMode="auto">
          <a:xfrm>
            <a:off x="2697806" y="3178275"/>
            <a:ext cx="12570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b="1">
                <a:latin typeface="Arial" pitchFamily="34" charset="0"/>
              </a:rPr>
              <a:t>Desocupado</a:t>
            </a:r>
            <a:endParaRPr kumimoji="1" lang="es-CO" sz="1200">
              <a:latin typeface="Arial" pitchFamily="34" charset="0"/>
            </a:endParaRPr>
          </a:p>
        </p:txBody>
      </p:sp>
      <p:sp>
        <p:nvSpPr>
          <p:cNvPr id="117793" name="Text Box 33"/>
          <p:cNvSpPr txBox="1">
            <a:spLocks noChangeArrowheads="1"/>
          </p:cNvSpPr>
          <p:nvPr/>
        </p:nvSpPr>
        <p:spPr bwMode="auto">
          <a:xfrm>
            <a:off x="184790" y="2844562"/>
            <a:ext cx="1148070" cy="58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30000"/>
              </a:spcBef>
            </a:pPr>
            <a:r>
              <a:rPr kumimoji="1" lang="es-CO" sz="1400">
                <a:latin typeface="Arial" pitchFamily="34" charset="0"/>
              </a:rPr>
              <a:t>“Gap” entre </a:t>
            </a:r>
          </a:p>
          <a:p>
            <a:pPr algn="ctr">
              <a:spcBef>
                <a:spcPct val="30000"/>
              </a:spcBef>
            </a:pPr>
            <a:r>
              <a:rPr kumimoji="1" lang="es-CO" sz="1400">
                <a:latin typeface="Arial" pitchFamily="34" charset="0"/>
              </a:rPr>
              <a:t>frames</a:t>
            </a:r>
            <a:endParaRPr kumimoji="1" lang="es-CO" sz="1200">
              <a:latin typeface="Arial" pitchFamily="34" charset="0"/>
            </a:endParaRPr>
          </a:p>
        </p:txBody>
      </p:sp>
      <p:sp>
        <p:nvSpPr>
          <p:cNvPr id="117794" name="Line 34"/>
          <p:cNvSpPr>
            <a:spLocks noChangeShapeType="1"/>
          </p:cNvSpPr>
          <p:nvPr/>
        </p:nvSpPr>
        <p:spPr bwMode="auto">
          <a:xfrm>
            <a:off x="1219200" y="3200400"/>
            <a:ext cx="50800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795" name="Line 35"/>
          <p:cNvSpPr>
            <a:spLocks noChangeShapeType="1"/>
          </p:cNvSpPr>
          <p:nvPr/>
        </p:nvSpPr>
        <p:spPr bwMode="auto">
          <a:xfrm>
            <a:off x="2336800" y="1371600"/>
            <a:ext cx="0" cy="228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796" name="Line 36"/>
          <p:cNvSpPr>
            <a:spLocks noChangeShapeType="1"/>
          </p:cNvSpPr>
          <p:nvPr/>
        </p:nvSpPr>
        <p:spPr bwMode="auto">
          <a:xfrm>
            <a:off x="2336800" y="2133600"/>
            <a:ext cx="0" cy="228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797" name="Line 37"/>
          <p:cNvSpPr>
            <a:spLocks noChangeShapeType="1"/>
          </p:cNvSpPr>
          <p:nvPr/>
        </p:nvSpPr>
        <p:spPr bwMode="auto">
          <a:xfrm>
            <a:off x="2336800" y="3886200"/>
            <a:ext cx="0" cy="228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798" name="Line 38"/>
          <p:cNvSpPr>
            <a:spLocks noChangeShapeType="1"/>
          </p:cNvSpPr>
          <p:nvPr/>
        </p:nvSpPr>
        <p:spPr bwMode="auto">
          <a:xfrm>
            <a:off x="2336800" y="4800600"/>
            <a:ext cx="0" cy="152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799" name="Line 39"/>
          <p:cNvSpPr>
            <a:spLocks noChangeShapeType="1"/>
          </p:cNvSpPr>
          <p:nvPr/>
        </p:nvSpPr>
        <p:spPr bwMode="auto">
          <a:xfrm>
            <a:off x="2336800" y="6096000"/>
            <a:ext cx="0" cy="228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0" name="Line 40"/>
          <p:cNvSpPr>
            <a:spLocks noChangeShapeType="1"/>
          </p:cNvSpPr>
          <p:nvPr/>
        </p:nvSpPr>
        <p:spPr bwMode="auto">
          <a:xfrm>
            <a:off x="3149600" y="5519738"/>
            <a:ext cx="5080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1" name="Line 41"/>
          <p:cNvSpPr>
            <a:spLocks noChangeShapeType="1"/>
          </p:cNvSpPr>
          <p:nvPr/>
        </p:nvSpPr>
        <p:spPr bwMode="auto">
          <a:xfrm flipV="1">
            <a:off x="5486400" y="5562600"/>
            <a:ext cx="4064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2" name="Line 42"/>
          <p:cNvSpPr>
            <a:spLocks noChangeShapeType="1"/>
          </p:cNvSpPr>
          <p:nvPr/>
        </p:nvSpPr>
        <p:spPr bwMode="auto">
          <a:xfrm flipV="1">
            <a:off x="7315200" y="5562600"/>
            <a:ext cx="5080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3" name="Line 43"/>
          <p:cNvSpPr>
            <a:spLocks noChangeShapeType="1"/>
          </p:cNvSpPr>
          <p:nvPr/>
        </p:nvSpPr>
        <p:spPr bwMode="auto">
          <a:xfrm>
            <a:off x="9855200" y="5257800"/>
            <a:ext cx="2032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4" name="Line 44"/>
          <p:cNvSpPr>
            <a:spLocks noChangeShapeType="1"/>
          </p:cNvSpPr>
          <p:nvPr/>
        </p:nvSpPr>
        <p:spPr bwMode="auto">
          <a:xfrm>
            <a:off x="10058400" y="5257800"/>
            <a:ext cx="0" cy="838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5" name="Line 45"/>
          <p:cNvSpPr>
            <a:spLocks noChangeShapeType="1"/>
          </p:cNvSpPr>
          <p:nvPr/>
        </p:nvSpPr>
        <p:spPr bwMode="auto">
          <a:xfrm flipV="1">
            <a:off x="9042400" y="4572000"/>
            <a:ext cx="0" cy="152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6" name="Line 46"/>
          <p:cNvSpPr>
            <a:spLocks noChangeShapeType="1"/>
          </p:cNvSpPr>
          <p:nvPr/>
        </p:nvSpPr>
        <p:spPr bwMode="auto">
          <a:xfrm flipV="1">
            <a:off x="9042400" y="3048000"/>
            <a:ext cx="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7" name="Line 47"/>
          <p:cNvSpPr>
            <a:spLocks noChangeShapeType="1"/>
          </p:cNvSpPr>
          <p:nvPr/>
        </p:nvSpPr>
        <p:spPr bwMode="auto">
          <a:xfrm flipV="1">
            <a:off x="9042400" y="2209800"/>
            <a:ext cx="0" cy="457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8" name="Line 48"/>
          <p:cNvSpPr>
            <a:spLocks noChangeShapeType="1"/>
          </p:cNvSpPr>
          <p:nvPr/>
        </p:nvSpPr>
        <p:spPr bwMode="auto">
          <a:xfrm flipH="1">
            <a:off x="6299200" y="1981200"/>
            <a:ext cx="13208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09" name="Line 49"/>
          <p:cNvSpPr>
            <a:spLocks noChangeShapeType="1"/>
          </p:cNvSpPr>
          <p:nvPr/>
        </p:nvSpPr>
        <p:spPr bwMode="auto">
          <a:xfrm flipH="1">
            <a:off x="2438400" y="2209800"/>
            <a:ext cx="13208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10" name="Line 50"/>
          <p:cNvSpPr>
            <a:spLocks noChangeShapeType="1"/>
          </p:cNvSpPr>
          <p:nvPr/>
        </p:nvSpPr>
        <p:spPr bwMode="auto">
          <a:xfrm>
            <a:off x="5181600" y="2851150"/>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BO"/>
          </a:p>
        </p:txBody>
      </p:sp>
      <p:sp>
        <p:nvSpPr>
          <p:cNvPr id="117811" name="Line 51"/>
          <p:cNvSpPr>
            <a:spLocks noChangeShapeType="1"/>
          </p:cNvSpPr>
          <p:nvPr/>
        </p:nvSpPr>
        <p:spPr bwMode="auto">
          <a:xfrm flipV="1">
            <a:off x="5486400" y="2286001"/>
            <a:ext cx="0" cy="5746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12" name="Line 52"/>
          <p:cNvSpPr>
            <a:spLocks noChangeShapeType="1"/>
          </p:cNvSpPr>
          <p:nvPr/>
        </p:nvSpPr>
        <p:spPr bwMode="auto">
          <a:xfrm flipH="1" flipV="1">
            <a:off x="2438400" y="2286000"/>
            <a:ext cx="30480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13" name="Line 53"/>
          <p:cNvSpPr>
            <a:spLocks noChangeShapeType="1"/>
          </p:cNvSpPr>
          <p:nvPr/>
        </p:nvSpPr>
        <p:spPr bwMode="auto">
          <a:xfrm>
            <a:off x="9855200" y="3962400"/>
            <a:ext cx="1320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14" name="Line 54"/>
          <p:cNvSpPr>
            <a:spLocks noChangeShapeType="1"/>
          </p:cNvSpPr>
          <p:nvPr/>
        </p:nvSpPr>
        <p:spPr bwMode="auto">
          <a:xfrm flipV="1">
            <a:off x="11176000" y="3048000"/>
            <a:ext cx="0" cy="914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15" name="Line 55"/>
          <p:cNvSpPr>
            <a:spLocks noChangeShapeType="1"/>
          </p:cNvSpPr>
          <p:nvPr/>
        </p:nvSpPr>
        <p:spPr bwMode="auto">
          <a:xfrm flipV="1">
            <a:off x="11176000" y="2438400"/>
            <a:ext cx="0" cy="228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16" name="Line 56"/>
          <p:cNvSpPr>
            <a:spLocks noChangeShapeType="1"/>
          </p:cNvSpPr>
          <p:nvPr/>
        </p:nvSpPr>
        <p:spPr bwMode="auto">
          <a:xfrm flipH="1">
            <a:off x="9042400" y="2438400"/>
            <a:ext cx="21336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17" name="Line 57"/>
          <p:cNvSpPr>
            <a:spLocks noChangeShapeType="1"/>
          </p:cNvSpPr>
          <p:nvPr/>
        </p:nvSpPr>
        <p:spPr bwMode="auto">
          <a:xfrm>
            <a:off x="2336800" y="3429000"/>
            <a:ext cx="0" cy="152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BO"/>
          </a:p>
        </p:txBody>
      </p:sp>
      <p:sp>
        <p:nvSpPr>
          <p:cNvPr id="117818" name="Line 58"/>
          <p:cNvSpPr>
            <a:spLocks noChangeShapeType="1"/>
          </p:cNvSpPr>
          <p:nvPr/>
        </p:nvSpPr>
        <p:spPr bwMode="auto">
          <a:xfrm>
            <a:off x="3149600" y="2851150"/>
            <a:ext cx="8128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BO"/>
          </a:p>
        </p:txBody>
      </p:sp>
      <p:sp>
        <p:nvSpPr>
          <p:cNvPr id="117819" name="Line 59"/>
          <p:cNvSpPr>
            <a:spLocks noChangeShapeType="1"/>
          </p:cNvSpPr>
          <p:nvPr/>
        </p:nvSpPr>
        <p:spPr bwMode="auto">
          <a:xfrm flipV="1">
            <a:off x="3759200" y="1981200"/>
            <a:ext cx="0" cy="228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BO"/>
          </a:p>
        </p:txBody>
      </p:sp>
      <p:sp>
        <p:nvSpPr>
          <p:cNvPr id="117820" name="Line 60"/>
          <p:cNvSpPr>
            <a:spLocks noChangeShapeType="1"/>
          </p:cNvSpPr>
          <p:nvPr/>
        </p:nvSpPr>
        <p:spPr bwMode="auto">
          <a:xfrm>
            <a:off x="3759200" y="1981200"/>
            <a:ext cx="4064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BO"/>
          </a:p>
        </p:txBody>
      </p:sp>
      <p:sp>
        <p:nvSpPr>
          <p:cNvPr id="117821" name="Line 61"/>
          <p:cNvSpPr>
            <a:spLocks noChangeShapeType="1"/>
          </p:cNvSpPr>
          <p:nvPr/>
        </p:nvSpPr>
        <p:spPr bwMode="auto">
          <a:xfrm flipH="1">
            <a:off x="5384800" y="1524000"/>
            <a:ext cx="711200" cy="152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BO"/>
          </a:p>
        </p:txBody>
      </p:sp>
      <p:sp>
        <p:nvSpPr>
          <p:cNvPr id="117822" name="Line 62"/>
          <p:cNvSpPr>
            <a:spLocks noChangeShapeType="1"/>
          </p:cNvSpPr>
          <p:nvPr/>
        </p:nvSpPr>
        <p:spPr bwMode="auto">
          <a:xfrm flipV="1">
            <a:off x="7823200" y="5334000"/>
            <a:ext cx="0" cy="228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BO"/>
          </a:p>
        </p:txBody>
      </p:sp>
      <p:sp>
        <p:nvSpPr>
          <p:cNvPr id="117823" name="Line 63"/>
          <p:cNvSpPr>
            <a:spLocks noChangeShapeType="1"/>
          </p:cNvSpPr>
          <p:nvPr/>
        </p:nvSpPr>
        <p:spPr bwMode="auto">
          <a:xfrm>
            <a:off x="7823200" y="5334000"/>
            <a:ext cx="4064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BO"/>
          </a:p>
        </p:txBody>
      </p:sp>
    </p:spTree>
    <p:extLst>
      <p:ext uri="{BB962C8B-B14F-4D97-AF65-F5344CB8AC3E}">
        <p14:creationId xmlns:p14="http://schemas.microsoft.com/office/powerpoint/2010/main" val="1839754214"/>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67635" y="2500360"/>
            <a:ext cx="10972800" cy="1907867"/>
          </a:xfrm>
        </p:spPr>
        <p:txBody>
          <a:bodyPr>
            <a:normAutofit/>
          </a:bodyPr>
          <a:lstStyle/>
          <a:p>
            <a:pPr algn="ct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10. ETHERNET Y IEEE 802.3</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4" name="1 Título"/>
          <p:cNvSpPr txBox="1">
            <a:spLocks/>
          </p:cNvSpPr>
          <p:nvPr/>
        </p:nvSpPr>
        <p:spPr>
          <a:xfrm>
            <a:off x="667635" y="821413"/>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a:t>
            </a: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91718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extLst>
              <p:ext uri="{D42A27DB-BD31-4B8C-83A1-F6EECF244321}">
                <p14:modId xmlns:p14="http://schemas.microsoft.com/office/powerpoint/2010/main" val="2822846058"/>
              </p:ext>
            </p:extLst>
          </p:nvPr>
        </p:nvGraphicFramePr>
        <p:xfrm>
          <a:off x="1007435" y="1052736"/>
          <a:ext cx="10177131"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1 Título"/>
          <p:cNvSpPr>
            <a:spLocks noGrp="1"/>
          </p:cNvSpPr>
          <p:nvPr>
            <p:ph type="title"/>
          </p:nvPr>
        </p:nvSpPr>
        <p:spPr>
          <a:xfrm>
            <a:off x="609600" y="274638"/>
            <a:ext cx="10972800" cy="1143000"/>
          </a:xfrm>
        </p:spPr>
        <p:txBody>
          <a:bodyPr>
            <a:normAutofit/>
          </a:bodyPr>
          <a:lstStyle/>
          <a:p>
            <a:pPr lvl="0"/>
            <a:r>
              <a:rPr lang="es-BO" b="1" dirty="0" smtClean="0"/>
              <a:t>Ethernet 10BASE-T</a:t>
            </a:r>
            <a:endParaRPr lang="es-BO" dirty="0"/>
          </a:p>
        </p:txBody>
      </p:sp>
    </p:spTree>
    <p:extLst>
      <p:ext uri="{BB962C8B-B14F-4D97-AF65-F5344CB8AC3E}">
        <p14:creationId xmlns:p14="http://schemas.microsoft.com/office/powerpoint/2010/main" val="388618858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uapar.edu/wp-content/uploads/2014/05/InvestCualitativa_ed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628800"/>
            <a:ext cx="4736525" cy="266429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BO" dirty="0" smtClean="0"/>
              <a:t>Introducción</a:t>
            </a:r>
            <a:endParaRPr lang="es-BO" dirty="0"/>
          </a:p>
        </p:txBody>
      </p:sp>
      <p:sp>
        <p:nvSpPr>
          <p:cNvPr id="3" name="2 Marcador de contenido"/>
          <p:cNvSpPr>
            <a:spLocks noGrp="1"/>
          </p:cNvSpPr>
          <p:nvPr>
            <p:ph idx="1"/>
          </p:nvPr>
        </p:nvSpPr>
        <p:spPr>
          <a:xfrm>
            <a:off x="609600" y="1600200"/>
            <a:ext cx="5966453" cy="4277072"/>
          </a:xfrm>
        </p:spPr>
        <p:txBody>
          <a:bodyPr>
            <a:normAutofit/>
          </a:bodyPr>
          <a:lstStyle/>
          <a:p>
            <a:r>
              <a:rPr lang="es-BO" b="1" dirty="0" smtClean="0"/>
              <a:t>Comienzo:</a:t>
            </a:r>
          </a:p>
          <a:p>
            <a:pPr lvl="1"/>
            <a:r>
              <a:rPr lang="es-BO" dirty="0"/>
              <a:t>La migración a UTP comenzó con la formalización de Ethernet 10BASE-T en 1990. </a:t>
            </a:r>
            <a:endParaRPr lang="es-BO" dirty="0" smtClean="0"/>
          </a:p>
          <a:p>
            <a:pPr lvl="1"/>
            <a:r>
              <a:rPr lang="es-BO" dirty="0" smtClean="0"/>
              <a:t>Ethernet </a:t>
            </a:r>
            <a:r>
              <a:rPr lang="es-BO" dirty="0"/>
              <a:t>10BASE-T es el primer estándar para redes locales (LAN) que considera las recomendaciones hechas en un sistema de cableado estándar. </a:t>
            </a:r>
            <a:endParaRPr lang="es-BO" dirty="0" smtClean="0"/>
          </a:p>
        </p:txBody>
      </p:sp>
    </p:spTree>
    <p:extLst>
      <p:ext uri="{BB962C8B-B14F-4D97-AF65-F5344CB8AC3E}">
        <p14:creationId xmlns:p14="http://schemas.microsoft.com/office/powerpoint/2010/main" val="130544004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892780"/>
            <a:ext cx="5499723"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BO" dirty="0"/>
              <a:t>Introducción</a:t>
            </a:r>
          </a:p>
        </p:txBody>
      </p:sp>
      <p:sp>
        <p:nvSpPr>
          <p:cNvPr id="3" name="2 Marcador de contenido"/>
          <p:cNvSpPr>
            <a:spLocks noGrp="1"/>
          </p:cNvSpPr>
          <p:nvPr>
            <p:ph idx="1"/>
          </p:nvPr>
        </p:nvSpPr>
        <p:spPr>
          <a:xfrm>
            <a:off x="609600" y="1600201"/>
            <a:ext cx="5294379" cy="4781127"/>
          </a:xfrm>
        </p:spPr>
        <p:txBody>
          <a:bodyPr>
            <a:normAutofit lnSpcReduction="10000"/>
          </a:bodyPr>
          <a:lstStyle/>
          <a:p>
            <a:r>
              <a:rPr lang="es-BO" sz="4300" b="1" dirty="0" smtClean="0"/>
              <a:t>Características:</a:t>
            </a:r>
          </a:p>
          <a:p>
            <a:pPr lvl="1"/>
            <a:r>
              <a:rPr lang="es-BO" dirty="0" smtClean="0"/>
              <a:t>Las </a:t>
            </a:r>
            <a:r>
              <a:rPr lang="es-BO" dirty="0"/>
              <a:t>interfaces de red Ethernet existentes pueden utilizarse con instalaciones de 10BASE-T mediante el uso de un transceptor 10BASE-T conectado al puerto AUI.</a:t>
            </a:r>
          </a:p>
          <a:p>
            <a:pPr lvl="1"/>
            <a:r>
              <a:rPr lang="es-BO" dirty="0"/>
              <a:t>Los enlaces de par trenzado pueden ser añadidos al de cable coaxial troncal utilizando repetidores que soporten tanto cable coaxial como par trenzado.</a:t>
            </a:r>
          </a:p>
          <a:p>
            <a:pPr lvl="1"/>
            <a:r>
              <a:rPr lang="es-BO" dirty="0"/>
              <a:t>En 10BASE-T el transceptor es construido en la interfaz de red.</a:t>
            </a:r>
          </a:p>
          <a:p>
            <a:endParaRPr lang="es-BO" dirty="0"/>
          </a:p>
        </p:txBody>
      </p:sp>
    </p:spTree>
    <p:extLst>
      <p:ext uri="{BB962C8B-B14F-4D97-AF65-F5344CB8AC3E}">
        <p14:creationId xmlns:p14="http://schemas.microsoft.com/office/powerpoint/2010/main" val="166124075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dirty="0"/>
              <a:t>Introducción</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626428789"/>
              </p:ext>
            </p:extLst>
          </p:nvPr>
        </p:nvGraphicFramePr>
        <p:xfrm>
          <a:off x="1007435" y="1484784"/>
          <a:ext cx="10177131" cy="4364034"/>
        </p:xfrm>
        <a:graphic>
          <a:graphicData uri="http://schemas.openxmlformats.org/drawingml/2006/table">
            <a:tbl>
              <a:tblPr firstRow="1" firstCol="1" bandRow="1">
                <a:tableStyleId>{7E9639D4-E3E2-4D34-9284-5A2195B3D0D7}</a:tableStyleId>
              </a:tblPr>
              <a:tblGrid>
                <a:gridCol w="7531076"/>
                <a:gridCol w="2646055"/>
              </a:tblGrid>
              <a:tr h="389637">
                <a:tc gridSpan="2">
                  <a:txBody>
                    <a:bodyPr/>
                    <a:lstStyle/>
                    <a:p>
                      <a:pPr algn="ctr">
                        <a:lnSpc>
                          <a:spcPct val="115000"/>
                        </a:lnSpc>
                        <a:spcAft>
                          <a:spcPts val="1000"/>
                        </a:spcAft>
                      </a:pPr>
                      <a:r>
                        <a:rPr lang="es-BO" sz="2000" dirty="0" smtClean="0">
                          <a:effectLst/>
                        </a:rPr>
                        <a:t>Características</a:t>
                      </a:r>
                      <a:endParaRPr lang="es-BO" sz="2000" dirty="0">
                        <a:solidFill>
                          <a:schemeClr val="tx1"/>
                        </a:solidFill>
                        <a:effectLst/>
                        <a:latin typeface="Calibri"/>
                        <a:ea typeface="Calibri"/>
                        <a:cs typeface="Times New Roman"/>
                      </a:endParaRPr>
                    </a:p>
                  </a:txBody>
                  <a:tcPr marL="50800" marR="50800" marT="38100" marB="38100">
                    <a:lnB w="12700" cap="flat" cmpd="sng" algn="ctr">
                      <a:solidFill>
                        <a:schemeClr val="tx1"/>
                      </a:solidFill>
                      <a:prstDash val="solid"/>
                      <a:round/>
                      <a:headEnd type="none" w="med" len="med"/>
                      <a:tailEnd type="none" w="med" len="med"/>
                    </a:lnB>
                  </a:tcPr>
                </a:tc>
                <a:tc hMerge="1">
                  <a:txBody>
                    <a:bodyPr/>
                    <a:lstStyle/>
                    <a:p>
                      <a:pPr algn="just">
                        <a:lnSpc>
                          <a:spcPct val="115000"/>
                        </a:lnSpc>
                        <a:spcAft>
                          <a:spcPts val="1000"/>
                        </a:spcAft>
                      </a:pPr>
                      <a:endParaRPr lang="es-BO" sz="2000" dirty="0">
                        <a:effectLst/>
                        <a:latin typeface="Calibri"/>
                        <a:ea typeface="Calibri"/>
                        <a:cs typeface="Times New Roman"/>
                      </a:endParaRPr>
                    </a:p>
                  </a:txBody>
                  <a:tcPr marL="38100" marR="38100" marT="38100" marB="38100"/>
                </a:tc>
              </a:tr>
              <a:tr h="389637">
                <a:tc>
                  <a:txBody>
                    <a:bodyPr/>
                    <a:lstStyle/>
                    <a:p>
                      <a:pPr algn="just">
                        <a:lnSpc>
                          <a:spcPct val="115000"/>
                        </a:lnSpc>
                        <a:spcAft>
                          <a:spcPts val="1000"/>
                        </a:spcAft>
                      </a:pPr>
                      <a:r>
                        <a:rPr lang="es-ES" sz="2000" dirty="0">
                          <a:effectLst/>
                        </a:rPr>
                        <a:t>Tipo de cable usado</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s-ES" sz="2000" dirty="0">
                          <a:effectLst/>
                        </a:rPr>
                        <a:t>UTP, STP y FTP</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9637">
                <a:tc>
                  <a:txBody>
                    <a:bodyPr/>
                    <a:lstStyle/>
                    <a:p>
                      <a:pPr algn="just">
                        <a:lnSpc>
                          <a:spcPct val="115000"/>
                        </a:lnSpc>
                        <a:spcAft>
                          <a:spcPts val="1000"/>
                        </a:spcAft>
                      </a:pPr>
                      <a:r>
                        <a:rPr lang="es-ES" sz="2000" dirty="0">
                          <a:effectLst/>
                        </a:rPr>
                        <a:t>Tipo de conector</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s-ES" sz="2000" dirty="0">
                          <a:effectLst/>
                        </a:rPr>
                        <a:t>RJ-45</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9637">
                <a:tc>
                  <a:txBody>
                    <a:bodyPr/>
                    <a:lstStyle/>
                    <a:p>
                      <a:pPr algn="just">
                        <a:lnSpc>
                          <a:spcPct val="115000"/>
                        </a:lnSpc>
                        <a:spcAft>
                          <a:spcPts val="1000"/>
                        </a:spcAft>
                      </a:pPr>
                      <a:r>
                        <a:rPr lang="es-ES" sz="2000">
                          <a:effectLst/>
                        </a:rPr>
                        <a:t>Velocidad</a:t>
                      </a:r>
                      <a:endParaRPr lang="es-BO" sz="200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s-ES" sz="2000" dirty="0">
                          <a:effectLst/>
                        </a:rPr>
                        <a:t>10 </a:t>
                      </a:r>
                      <a:r>
                        <a:rPr lang="es-ES" sz="2000" dirty="0" err="1">
                          <a:effectLst/>
                        </a:rPr>
                        <a:t>Mbits</a:t>
                      </a:r>
                      <a:r>
                        <a:rPr lang="es-ES" sz="2000" dirty="0">
                          <a:effectLst/>
                        </a:rPr>
                        <a:t>/s</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9637">
                <a:tc>
                  <a:txBody>
                    <a:bodyPr/>
                    <a:lstStyle/>
                    <a:p>
                      <a:pPr algn="just">
                        <a:lnSpc>
                          <a:spcPct val="115000"/>
                        </a:lnSpc>
                        <a:spcAft>
                          <a:spcPts val="1000"/>
                        </a:spcAft>
                      </a:pPr>
                      <a:r>
                        <a:rPr lang="es-ES" sz="2000" dirty="0">
                          <a:effectLst/>
                        </a:rPr>
                        <a:t>Topología usada</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s-ES" sz="2000" dirty="0">
                          <a:effectLst/>
                        </a:rPr>
                        <a:t>Estrella</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8497">
                <a:tc>
                  <a:txBody>
                    <a:bodyPr/>
                    <a:lstStyle/>
                    <a:p>
                      <a:pPr algn="just">
                        <a:lnSpc>
                          <a:spcPct val="115000"/>
                        </a:lnSpc>
                        <a:spcAft>
                          <a:spcPts val="1000"/>
                        </a:spcAft>
                      </a:pPr>
                      <a:r>
                        <a:rPr lang="es-ES" sz="2000" dirty="0">
                          <a:effectLst/>
                        </a:rPr>
                        <a:t>Máxima longitud entre la estación y el concentrador</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s-ES" sz="2000" dirty="0">
                          <a:effectLst/>
                        </a:rPr>
                        <a:t>90 m</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9637">
                <a:tc>
                  <a:txBody>
                    <a:bodyPr/>
                    <a:lstStyle/>
                    <a:p>
                      <a:pPr algn="just">
                        <a:lnSpc>
                          <a:spcPct val="115000"/>
                        </a:lnSpc>
                        <a:spcAft>
                          <a:spcPts val="1000"/>
                        </a:spcAft>
                      </a:pPr>
                      <a:r>
                        <a:rPr lang="es-ES" sz="2000">
                          <a:effectLst/>
                        </a:rPr>
                        <a:t>Máxima longitud entre concentradores</a:t>
                      </a:r>
                      <a:endParaRPr lang="es-BO" sz="200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s-ES" sz="2000" dirty="0">
                          <a:effectLst/>
                        </a:rPr>
                        <a:t>100 m</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8497">
                <a:tc>
                  <a:txBody>
                    <a:bodyPr/>
                    <a:lstStyle/>
                    <a:p>
                      <a:pPr algn="just">
                        <a:lnSpc>
                          <a:spcPct val="115000"/>
                        </a:lnSpc>
                        <a:spcAft>
                          <a:spcPts val="1000"/>
                        </a:spcAft>
                      </a:pPr>
                      <a:r>
                        <a:rPr lang="es-ES" sz="2000">
                          <a:effectLst/>
                        </a:rPr>
                        <a:t>Máximo de dispositivos conectados por segmento</a:t>
                      </a:r>
                      <a:endParaRPr lang="es-BO" sz="200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s-ES" sz="2000" dirty="0">
                          <a:effectLst/>
                        </a:rPr>
                        <a:t>512</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9637">
                <a:tc>
                  <a:txBody>
                    <a:bodyPr/>
                    <a:lstStyle/>
                    <a:p>
                      <a:pPr algn="just">
                        <a:lnSpc>
                          <a:spcPct val="115000"/>
                        </a:lnSpc>
                        <a:spcAft>
                          <a:spcPts val="1000"/>
                        </a:spcAft>
                      </a:pPr>
                      <a:r>
                        <a:rPr lang="es-ES" sz="2000">
                          <a:effectLst/>
                        </a:rPr>
                        <a:t>Regla 5-4-3</a:t>
                      </a:r>
                      <a:endParaRPr lang="es-BO" sz="200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1000"/>
                        </a:spcAft>
                      </a:pPr>
                      <a:r>
                        <a:rPr lang="es-ES" sz="2000" dirty="0">
                          <a:effectLst/>
                        </a:rPr>
                        <a:t>Sí</a:t>
                      </a:r>
                      <a:endParaRPr lang="es-BO" sz="2000" dirty="0">
                        <a:solidFill>
                          <a:schemeClr val="tx1"/>
                        </a:solidFill>
                        <a:effectLst/>
                        <a:latin typeface="Calibri"/>
                        <a:ea typeface="Calibri"/>
                        <a:cs typeface="Times New Roman"/>
                      </a:endParaRPr>
                    </a:p>
                  </a:txBody>
                  <a:tcPr marL="50800" marR="508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08536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676599" y="948106"/>
            <a:ext cx="1934135" cy="453288"/>
          </a:xfrm>
        </p:spPr>
        <p:txBody>
          <a:bodyPr>
            <a:noAutofit/>
          </a:bodyPr>
          <a:lstStyle/>
          <a:p>
            <a:r>
              <a:rPr lang="es-ES" sz="3200" b="1" dirty="0"/>
              <a:t>Ethernet</a:t>
            </a:r>
          </a:p>
        </p:txBody>
      </p:sp>
      <p:sp>
        <p:nvSpPr>
          <p:cNvPr id="5"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6" name="CuadroTexto 5"/>
          <p:cNvSpPr txBox="1"/>
          <p:nvPr/>
        </p:nvSpPr>
        <p:spPr>
          <a:xfrm>
            <a:off x="4281417" y="547996"/>
            <a:ext cx="2724501" cy="400110"/>
          </a:xfrm>
          <a:prstGeom prst="rect">
            <a:avLst/>
          </a:prstGeom>
          <a:noFill/>
        </p:spPr>
        <p:txBody>
          <a:bodyPr wrap="square" rtlCol="0">
            <a:spAutoFit/>
          </a:bodyPr>
          <a:lstStyle/>
          <a:p>
            <a:r>
              <a:rPr lang="es-BO" sz="2000" b="1" dirty="0" smtClean="0"/>
              <a:t>ESTÁNDARES DE CAPA 2</a:t>
            </a:r>
            <a:endParaRPr lang="es-ES" sz="2000" b="1" dirty="0"/>
          </a:p>
        </p:txBody>
      </p:sp>
      <p:sp>
        <p:nvSpPr>
          <p:cNvPr id="7" name="CuadroTexto 6"/>
          <p:cNvSpPr txBox="1"/>
          <p:nvPr/>
        </p:nvSpPr>
        <p:spPr>
          <a:xfrm>
            <a:off x="353316" y="1817638"/>
            <a:ext cx="7024946" cy="1938992"/>
          </a:xfrm>
          <a:prstGeom prst="rect">
            <a:avLst/>
          </a:prstGeom>
          <a:noFill/>
        </p:spPr>
        <p:txBody>
          <a:bodyPr wrap="square" rtlCol="0">
            <a:spAutoFit/>
          </a:bodyPr>
          <a:lstStyle/>
          <a:p>
            <a:r>
              <a:rPr lang="es-BO" sz="2400" b="1" dirty="0" smtClean="0"/>
              <a:t>Características</a:t>
            </a:r>
          </a:p>
          <a:p>
            <a:pPr marL="285750" indent="-285750">
              <a:buFontTx/>
              <a:buChar char="-"/>
            </a:pPr>
            <a:r>
              <a:rPr lang="es-ES" sz="2400" dirty="0" smtClean="0">
                <a:solidFill>
                  <a:schemeClr val="tx1">
                    <a:lumMod val="95000"/>
                    <a:lumOff val="5000"/>
                  </a:schemeClr>
                </a:solidFill>
              </a:rPr>
              <a:t>estándar de redes de área local</a:t>
            </a:r>
          </a:p>
          <a:p>
            <a:pPr marL="285750" indent="-285750">
              <a:buFontTx/>
              <a:buChar char="-"/>
            </a:pPr>
            <a:r>
              <a:rPr lang="es-ES" sz="2400" dirty="0" smtClean="0"/>
              <a:t>Nace para enviar de señales usando el mismo medio</a:t>
            </a:r>
            <a:r>
              <a:rPr lang="es-BO" sz="2400" dirty="0" smtClean="0"/>
              <a:t>.</a:t>
            </a:r>
          </a:p>
          <a:p>
            <a:r>
              <a:rPr lang="es-ES" sz="2400" dirty="0" smtClean="0"/>
              <a:t>-   Utiliza </a:t>
            </a:r>
            <a:r>
              <a:rPr lang="es-ES" sz="2400" dirty="0"/>
              <a:t>una variedad de medios:</a:t>
            </a:r>
          </a:p>
          <a:p>
            <a:r>
              <a:rPr lang="es-ES" sz="2400" dirty="0" smtClean="0"/>
              <a:t>    Cable </a:t>
            </a:r>
            <a:r>
              <a:rPr lang="es-ES" sz="2400" dirty="0"/>
              <a:t>coaxial Fibra óptica Par trenzado</a:t>
            </a:r>
            <a:r>
              <a:rPr lang="es-ES" sz="2400" dirty="0" smtClean="0">
                <a:cs typeface="Arial" panose="020B0604020202020204" pitchFamily="34" charset="0"/>
              </a:rPr>
              <a:t>.</a:t>
            </a:r>
            <a:endParaRPr lang="es-ES" sz="2400" dirty="0">
              <a:cs typeface="Arial" panose="020B0604020202020204" pitchFamily="34" charset="0"/>
            </a:endParaRPr>
          </a:p>
        </p:txBody>
      </p:sp>
      <p:pic>
        <p:nvPicPr>
          <p:cNvPr id="8" name="Imagen 7"/>
          <p:cNvPicPr>
            <a:picLocks noChangeAspect="1"/>
          </p:cNvPicPr>
          <p:nvPr/>
        </p:nvPicPr>
        <p:blipFill>
          <a:blip r:embed="rId2"/>
          <a:stretch>
            <a:fillRect/>
          </a:stretch>
        </p:blipFill>
        <p:spPr>
          <a:xfrm>
            <a:off x="647419" y="4626162"/>
            <a:ext cx="10601325" cy="1609725"/>
          </a:xfrm>
          <a:prstGeom prst="rect">
            <a:avLst/>
          </a:prstGeom>
        </p:spPr>
      </p:pic>
      <p:pic>
        <p:nvPicPr>
          <p:cNvPr id="9" name="Imagen 8"/>
          <p:cNvPicPr>
            <a:picLocks noChangeAspect="1"/>
          </p:cNvPicPr>
          <p:nvPr/>
        </p:nvPicPr>
        <p:blipFill>
          <a:blip r:embed="rId3"/>
          <a:stretch>
            <a:fillRect/>
          </a:stretch>
        </p:blipFill>
        <p:spPr>
          <a:xfrm>
            <a:off x="7378262" y="1110850"/>
            <a:ext cx="4660912" cy="2965028"/>
          </a:xfrm>
          <a:prstGeom prst="rect">
            <a:avLst/>
          </a:prstGeom>
        </p:spPr>
      </p:pic>
    </p:spTree>
    <p:extLst>
      <p:ext uri="{BB962C8B-B14F-4D97-AF65-F5344CB8AC3E}">
        <p14:creationId xmlns:p14="http://schemas.microsoft.com/office/powerpoint/2010/main" val="152954997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414" y="1412776"/>
            <a:ext cx="3736421"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BO" dirty="0"/>
              <a:t>Introducción</a:t>
            </a:r>
          </a:p>
        </p:txBody>
      </p:sp>
      <p:sp>
        <p:nvSpPr>
          <p:cNvPr id="7" name="6 Marcador de contenido"/>
          <p:cNvSpPr>
            <a:spLocks noGrp="1"/>
          </p:cNvSpPr>
          <p:nvPr>
            <p:ph idx="1"/>
          </p:nvPr>
        </p:nvSpPr>
        <p:spPr>
          <a:xfrm>
            <a:off x="4271797" y="1628800"/>
            <a:ext cx="6158475" cy="4205064"/>
          </a:xfrm>
        </p:spPr>
        <p:txBody>
          <a:bodyPr>
            <a:normAutofit/>
          </a:bodyPr>
          <a:lstStyle/>
          <a:p>
            <a:pPr fontAlgn="t"/>
            <a:r>
              <a:rPr lang="es-ES" sz="4300" dirty="0" smtClean="0"/>
              <a:t>Ventajas</a:t>
            </a:r>
          </a:p>
          <a:p>
            <a:pPr lvl="1" fontAlgn="t"/>
            <a:r>
              <a:rPr lang="es-ES" dirty="0" smtClean="0"/>
              <a:t>Aislamiento </a:t>
            </a:r>
            <a:r>
              <a:rPr lang="es-ES" dirty="0"/>
              <a:t>de fallos. </a:t>
            </a:r>
            <a:endParaRPr lang="es-ES" dirty="0" smtClean="0"/>
          </a:p>
          <a:p>
            <a:pPr lvl="1" fontAlgn="t"/>
            <a:r>
              <a:rPr lang="es-ES" dirty="0" smtClean="0"/>
              <a:t>Fácil </a:t>
            </a:r>
            <a:r>
              <a:rPr lang="es-ES" dirty="0"/>
              <a:t>localización de averías. </a:t>
            </a:r>
            <a:endParaRPr lang="es-ES" dirty="0" smtClean="0"/>
          </a:p>
          <a:p>
            <a:pPr lvl="1" fontAlgn="t"/>
            <a:r>
              <a:rPr lang="es-ES" dirty="0" smtClean="0"/>
              <a:t>Alta </a:t>
            </a:r>
            <a:r>
              <a:rPr lang="es-ES" dirty="0"/>
              <a:t>movilidad en la red</a:t>
            </a:r>
            <a:r>
              <a:rPr lang="es-ES" dirty="0" smtClean="0"/>
              <a:t>.</a:t>
            </a:r>
          </a:p>
        </p:txBody>
      </p:sp>
    </p:spTree>
    <p:extLst>
      <p:ext uri="{BB962C8B-B14F-4D97-AF65-F5344CB8AC3E}">
        <p14:creationId xmlns:p14="http://schemas.microsoft.com/office/powerpoint/2010/main" val="237818609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312" y="1556792"/>
            <a:ext cx="4992555" cy="4038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BO" dirty="0"/>
              <a:t>Introducción</a:t>
            </a:r>
          </a:p>
        </p:txBody>
      </p:sp>
      <p:sp>
        <p:nvSpPr>
          <p:cNvPr id="5" name="4 Marcador de contenido"/>
          <p:cNvSpPr>
            <a:spLocks noGrp="1"/>
          </p:cNvSpPr>
          <p:nvPr>
            <p:ph idx="1"/>
          </p:nvPr>
        </p:nvSpPr>
        <p:spPr>
          <a:xfrm>
            <a:off x="609600" y="1600201"/>
            <a:ext cx="5774432" cy="3628999"/>
          </a:xfrm>
        </p:spPr>
        <p:txBody>
          <a:bodyPr>
            <a:normAutofit/>
          </a:bodyPr>
          <a:lstStyle/>
          <a:p>
            <a:pPr fontAlgn="t"/>
            <a:r>
              <a:rPr lang="es-ES" sz="3900" dirty="0" smtClean="0"/>
              <a:t>Desventajas</a:t>
            </a:r>
          </a:p>
          <a:p>
            <a:pPr lvl="1" fontAlgn="t"/>
            <a:r>
              <a:rPr lang="es-ES" dirty="0" smtClean="0"/>
              <a:t>Distancias</a:t>
            </a:r>
            <a:r>
              <a:rPr lang="es-ES" dirty="0"/>
              <a:t>. </a:t>
            </a:r>
            <a:endParaRPr lang="es-ES" dirty="0" smtClean="0"/>
          </a:p>
          <a:p>
            <a:pPr lvl="1" fontAlgn="t"/>
            <a:r>
              <a:rPr lang="es-ES" dirty="0" smtClean="0"/>
              <a:t>Sensibilidad a interferencias externas. </a:t>
            </a:r>
            <a:endParaRPr lang="es-BO" dirty="0"/>
          </a:p>
        </p:txBody>
      </p:sp>
    </p:spTree>
    <p:extLst>
      <p:ext uri="{BB962C8B-B14F-4D97-AF65-F5344CB8AC3E}">
        <p14:creationId xmlns:p14="http://schemas.microsoft.com/office/powerpoint/2010/main" val="245021966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2.bp.blogspot.com/-VkdIuD9MyOk/TbfMz5pkXMI/AAAAAAAAABQ/HiRxnu8-Qno/s1600/redes+inalambrica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96" y="1988840"/>
            <a:ext cx="4573507" cy="367240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normAutofit/>
          </a:bodyPr>
          <a:lstStyle/>
          <a:p>
            <a:pPr lvl="0"/>
            <a:r>
              <a:rPr lang="es-BO" b="1" dirty="0" smtClean="0"/>
              <a:t>Ethernet 10BASE-T</a:t>
            </a:r>
            <a:endParaRPr lang="es-BO" dirty="0"/>
          </a:p>
        </p:txBody>
      </p:sp>
      <p:sp>
        <p:nvSpPr>
          <p:cNvPr id="3" name="2 Marcador de contenido"/>
          <p:cNvSpPr>
            <a:spLocks noGrp="1"/>
          </p:cNvSpPr>
          <p:nvPr>
            <p:ph idx="1"/>
          </p:nvPr>
        </p:nvSpPr>
        <p:spPr>
          <a:xfrm>
            <a:off x="609600" y="1600201"/>
            <a:ext cx="6350496" cy="4421087"/>
          </a:xfrm>
        </p:spPr>
        <p:txBody>
          <a:bodyPr>
            <a:normAutofit/>
          </a:bodyPr>
          <a:lstStyle/>
          <a:p>
            <a:pPr lvl="0"/>
            <a:r>
              <a:rPr lang="es-BO" b="1" dirty="0"/>
              <a:t>Medio </a:t>
            </a:r>
            <a:r>
              <a:rPr lang="es-BO" b="1" dirty="0" smtClean="0"/>
              <a:t>físico:</a:t>
            </a:r>
          </a:p>
          <a:p>
            <a:pPr lvl="1"/>
            <a:r>
              <a:rPr lang="es-BO" dirty="0"/>
              <a:t>De su nombre 10BASE-T se extraen varias características de este medio, 10 indica la velocidad de transmisión en Megabits por segundo (Mb/s), BASE es la abreviatura de banda base y la T por utilizar cables de par trenzado.</a:t>
            </a:r>
          </a:p>
          <a:p>
            <a:pPr marL="0" indent="0">
              <a:buNone/>
            </a:pPr>
            <a:endParaRPr lang="es-BO" dirty="0"/>
          </a:p>
        </p:txBody>
      </p:sp>
    </p:spTree>
    <p:extLst>
      <p:ext uri="{BB962C8B-B14F-4D97-AF65-F5344CB8AC3E}">
        <p14:creationId xmlns:p14="http://schemas.microsoft.com/office/powerpoint/2010/main" val="239893616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planet.com.tw/en/product/images/3123/WL-U356M_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4140" y="2204864"/>
            <a:ext cx="4090889" cy="2016224"/>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BO" b="1" dirty="0"/>
              <a:t>Ethernet 10BASE-T</a:t>
            </a:r>
            <a:endParaRPr lang="es-BO" dirty="0"/>
          </a:p>
        </p:txBody>
      </p:sp>
      <p:sp>
        <p:nvSpPr>
          <p:cNvPr id="3" name="2 Marcador de contenido"/>
          <p:cNvSpPr>
            <a:spLocks noGrp="1"/>
          </p:cNvSpPr>
          <p:nvPr>
            <p:ph idx="1"/>
          </p:nvPr>
        </p:nvSpPr>
        <p:spPr>
          <a:xfrm>
            <a:off x="609600" y="1600201"/>
            <a:ext cx="6350496" cy="4277072"/>
          </a:xfrm>
        </p:spPr>
        <p:txBody>
          <a:bodyPr>
            <a:normAutofit/>
          </a:bodyPr>
          <a:lstStyle/>
          <a:p>
            <a:pPr lvl="0"/>
            <a:r>
              <a:rPr lang="es-BO" b="1" dirty="0" smtClean="0"/>
              <a:t>Señalización:</a:t>
            </a:r>
          </a:p>
          <a:p>
            <a:pPr lvl="1"/>
            <a:r>
              <a:rPr lang="es-BO" dirty="0"/>
              <a:t>La señal más simple que se emplea es la NRZL (</a:t>
            </a:r>
            <a:r>
              <a:rPr lang="es-BO" dirty="0" err="1"/>
              <a:t>NonReturn</a:t>
            </a:r>
            <a:r>
              <a:rPr lang="es-BO" dirty="0"/>
              <a:t> </a:t>
            </a:r>
            <a:r>
              <a:rPr lang="es-BO" dirty="0" err="1"/>
              <a:t>to</a:t>
            </a:r>
            <a:r>
              <a:rPr lang="es-BO" dirty="0"/>
              <a:t> Zero </a:t>
            </a:r>
            <a:r>
              <a:rPr lang="es-BO" dirty="0" err="1"/>
              <a:t>Level</a:t>
            </a:r>
            <a:r>
              <a:rPr lang="es-BO" dirty="0"/>
              <a:t>), la señal no retorna a 0 y el pulso de tensión tiene la duración de 1 bit. </a:t>
            </a:r>
          </a:p>
          <a:p>
            <a:endParaRPr lang="es-BO" dirty="0"/>
          </a:p>
        </p:txBody>
      </p:sp>
    </p:spTree>
    <p:extLst>
      <p:ext uri="{BB962C8B-B14F-4D97-AF65-F5344CB8AC3E}">
        <p14:creationId xmlns:p14="http://schemas.microsoft.com/office/powerpoint/2010/main" val="226626581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lvl="0"/>
            <a:r>
              <a:rPr lang="es-BO" b="1" dirty="0"/>
              <a:t>Ethernet 10BASE-T</a:t>
            </a:r>
            <a:endParaRPr lang="es-BO" dirty="0"/>
          </a:p>
        </p:txBody>
      </p:sp>
      <p:pic>
        <p:nvPicPr>
          <p:cNvPr id="4" name="3 Marcador de contenido"/>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1626" y="1916833"/>
            <a:ext cx="9758897" cy="4209331"/>
          </a:xfrm>
          <a:prstGeom prst="rect">
            <a:avLst/>
          </a:prstGeom>
          <a:noFill/>
          <a:ln>
            <a:noFill/>
          </a:ln>
        </p:spPr>
      </p:pic>
      <p:sp>
        <p:nvSpPr>
          <p:cNvPr id="5" name="2 Marcador de contenido"/>
          <p:cNvSpPr txBox="1">
            <a:spLocks/>
          </p:cNvSpPr>
          <p:nvPr/>
        </p:nvSpPr>
        <p:spPr>
          <a:xfrm>
            <a:off x="1007435" y="1362952"/>
            <a:ext cx="10286933" cy="460647"/>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BO" b="1" dirty="0"/>
              <a:t>MORFOLOGÍA DEL CABLE</a:t>
            </a:r>
            <a:r>
              <a:rPr lang="es-BO" dirty="0" smtClean="0"/>
              <a:t>. </a:t>
            </a:r>
          </a:p>
          <a:p>
            <a:endParaRPr lang="es-BO" dirty="0"/>
          </a:p>
        </p:txBody>
      </p:sp>
    </p:spTree>
    <p:extLst>
      <p:ext uri="{BB962C8B-B14F-4D97-AF65-F5344CB8AC3E}">
        <p14:creationId xmlns:p14="http://schemas.microsoft.com/office/powerpoint/2010/main" val="33220556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b="1" dirty="0"/>
              <a:t>MORFOLOGÍA DEL CABLE</a:t>
            </a:r>
            <a:endParaRPr lang="es-BO" dirty="0"/>
          </a:p>
        </p:txBody>
      </p:sp>
      <p:sp>
        <p:nvSpPr>
          <p:cNvPr id="3" name="2 Marcador de contenido"/>
          <p:cNvSpPr>
            <a:spLocks noGrp="1"/>
          </p:cNvSpPr>
          <p:nvPr>
            <p:ph idx="1"/>
          </p:nvPr>
        </p:nvSpPr>
        <p:spPr/>
        <p:txBody>
          <a:bodyPr>
            <a:normAutofit/>
          </a:bodyPr>
          <a:lstStyle/>
          <a:p>
            <a:r>
              <a:rPr lang="es-BO" b="1" dirty="0"/>
              <a:t>Cable UTP</a:t>
            </a:r>
          </a:p>
          <a:p>
            <a:pPr lvl="1"/>
            <a:r>
              <a:rPr lang="es-BO" dirty="0"/>
              <a:t>Se utiliza cable UTP para conectar las estaciones al hub 10BASE-T. El cable UTP que se utilice debe tener características de transmisión de categoría 3 o superior</a:t>
            </a:r>
            <a:r>
              <a:rPr lang="es-BO" dirty="0" smtClean="0"/>
              <a:t>.</a:t>
            </a:r>
          </a:p>
          <a:p>
            <a:pPr lvl="1"/>
            <a:endParaRPr lang="es-BO" dirty="0"/>
          </a:p>
          <a:p>
            <a:endParaRPr lang="es-BO"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3659" y="3981896"/>
            <a:ext cx="5664629" cy="210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50007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b="1" dirty="0"/>
              <a:t>MORFOLOGÍA DEL CABLE</a:t>
            </a:r>
            <a:endParaRPr lang="es-BO" dirty="0"/>
          </a:p>
        </p:txBody>
      </p:sp>
      <p:sp>
        <p:nvSpPr>
          <p:cNvPr id="3" name="2 Marcador de contenido"/>
          <p:cNvSpPr>
            <a:spLocks noGrp="1"/>
          </p:cNvSpPr>
          <p:nvPr>
            <p:ph idx="1"/>
          </p:nvPr>
        </p:nvSpPr>
        <p:spPr>
          <a:xfrm>
            <a:off x="609600" y="1600201"/>
            <a:ext cx="10959008" cy="2044824"/>
          </a:xfrm>
        </p:spPr>
        <p:txBody>
          <a:bodyPr/>
          <a:lstStyle/>
          <a:p>
            <a:r>
              <a:rPr lang="es-BO" b="1" dirty="0"/>
              <a:t>NIC (Interfaz de red)</a:t>
            </a:r>
            <a:endParaRPr lang="es-BO" dirty="0"/>
          </a:p>
          <a:p>
            <a:pPr lvl="1"/>
            <a:r>
              <a:rPr lang="es-BO" dirty="0"/>
              <a:t>El punto de conexión en una interfaz de red (NIC) 10BASE-T es un conector modular de ocho posiciones.</a:t>
            </a:r>
          </a:p>
          <a:p>
            <a:endParaRPr lang="es-BO" dirty="0"/>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3645025"/>
            <a:ext cx="3936437" cy="2193158"/>
          </a:xfrm>
          <a:prstGeom prst="rect">
            <a:avLst/>
          </a:prstGeom>
        </p:spPr>
      </p:pic>
    </p:spTree>
    <p:extLst>
      <p:ext uri="{BB962C8B-B14F-4D97-AF65-F5344CB8AC3E}">
        <p14:creationId xmlns:p14="http://schemas.microsoft.com/office/powerpoint/2010/main" val="39139423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b="1" dirty="0"/>
              <a:t>MORFOLOGÍA DEL CABLE</a:t>
            </a:r>
            <a:endParaRPr lang="es-BO" dirty="0"/>
          </a:p>
        </p:txBody>
      </p:sp>
      <p:sp>
        <p:nvSpPr>
          <p:cNvPr id="3" name="2 Marcador de contenido"/>
          <p:cNvSpPr>
            <a:spLocks noGrp="1"/>
          </p:cNvSpPr>
          <p:nvPr>
            <p:ph idx="1"/>
          </p:nvPr>
        </p:nvSpPr>
        <p:spPr/>
        <p:txBody>
          <a:bodyPr/>
          <a:lstStyle/>
          <a:p>
            <a:r>
              <a:rPr lang="es-BO" b="1" dirty="0"/>
              <a:t>Hub 10BASE-T (repetidor)</a:t>
            </a:r>
          </a:p>
          <a:p>
            <a:pPr lvl="1"/>
            <a:r>
              <a:rPr lang="es-BO" dirty="0"/>
              <a:t>Los hubs 10BASE-T también son llamados concentradores o repetidores multipuerto. </a:t>
            </a:r>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996952"/>
            <a:ext cx="5760640" cy="3240360"/>
          </a:xfrm>
          <a:prstGeom prst="rect">
            <a:avLst/>
          </a:prstGeom>
        </p:spPr>
      </p:pic>
    </p:spTree>
    <p:extLst>
      <p:ext uri="{BB962C8B-B14F-4D97-AF65-F5344CB8AC3E}">
        <p14:creationId xmlns:p14="http://schemas.microsoft.com/office/powerpoint/2010/main" val="14856154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b="1" dirty="0"/>
              <a:t>MORFOLOGÍA DEL CABLE</a:t>
            </a:r>
            <a:endParaRPr lang="es-BO" dirty="0"/>
          </a:p>
        </p:txBody>
      </p:sp>
      <p:sp>
        <p:nvSpPr>
          <p:cNvPr id="3" name="2 Marcador de contenido"/>
          <p:cNvSpPr>
            <a:spLocks noGrp="1"/>
          </p:cNvSpPr>
          <p:nvPr>
            <p:ph idx="1"/>
          </p:nvPr>
        </p:nvSpPr>
        <p:spPr/>
        <p:txBody>
          <a:bodyPr/>
          <a:lstStyle/>
          <a:p>
            <a:r>
              <a:rPr lang="es-BO" b="1" dirty="0"/>
              <a:t>Cable cruzado (Crossover)</a:t>
            </a:r>
          </a:p>
          <a:p>
            <a:pPr lvl="1"/>
            <a:r>
              <a:rPr lang="es-BO" dirty="0"/>
              <a:t>Para conectar dos MAUs UTP con un segmento de enlace, los pines de transmisión de uno de los conectores modulares de 8 posiciones deben ser conectados a los pines receptores del otro conector y viceversa. </a:t>
            </a:r>
          </a:p>
        </p:txBody>
      </p:sp>
    </p:spTree>
    <p:extLst>
      <p:ext uri="{BB962C8B-B14F-4D97-AF65-F5344CB8AC3E}">
        <p14:creationId xmlns:p14="http://schemas.microsoft.com/office/powerpoint/2010/main" val="268861094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b="1" dirty="0"/>
              <a:t>MORFOLOGÍA DEL CABLE</a:t>
            </a:r>
            <a:endParaRPr lang="es-BO" dirty="0"/>
          </a:p>
        </p:txBody>
      </p:sp>
      <p:pic>
        <p:nvPicPr>
          <p:cNvPr id="5122" name="Picture 2" descr="C:\Users\Shadow\Desktop\imagues redes\crossov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414" y="1844824"/>
            <a:ext cx="10741879"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9423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1290918" y="2687469"/>
            <a:ext cx="3296138" cy="1573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6" name="Título 1"/>
          <p:cNvSpPr txBox="1">
            <a:spLocks/>
          </p:cNvSpPr>
          <p:nvPr/>
        </p:nvSpPr>
        <p:spPr>
          <a:xfrm>
            <a:off x="2514600" y="795781"/>
            <a:ext cx="6562911" cy="453288"/>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BO" sz="3200" b="1" smtClean="0"/>
              <a:t>Divisiones de la capa de enlace de Datos</a:t>
            </a:r>
            <a:endParaRPr lang="es-ES" sz="3200" b="1" dirty="0"/>
          </a:p>
        </p:txBody>
      </p:sp>
      <p:sp>
        <p:nvSpPr>
          <p:cNvPr id="7" name="CuadroTexto 6"/>
          <p:cNvSpPr txBox="1"/>
          <p:nvPr/>
        </p:nvSpPr>
        <p:spPr>
          <a:xfrm>
            <a:off x="1633818" y="3012458"/>
            <a:ext cx="2610338" cy="954107"/>
          </a:xfrm>
          <a:prstGeom prst="rect">
            <a:avLst/>
          </a:prstGeom>
          <a:noFill/>
        </p:spPr>
        <p:txBody>
          <a:bodyPr wrap="square" rtlCol="0">
            <a:spAutoFit/>
          </a:bodyPr>
          <a:lstStyle/>
          <a:p>
            <a:pPr algn="ctr"/>
            <a:r>
              <a:rPr lang="es-BO" sz="2800" b="1" dirty="0" smtClean="0"/>
              <a:t>Capa de enlace   de datos</a:t>
            </a:r>
            <a:endParaRPr lang="es-ES" sz="2800" b="1" dirty="0"/>
          </a:p>
        </p:txBody>
      </p:sp>
      <p:sp>
        <p:nvSpPr>
          <p:cNvPr id="8" name="Rectángulo redondeado 7"/>
          <p:cNvSpPr/>
          <p:nvPr/>
        </p:nvSpPr>
        <p:spPr>
          <a:xfrm>
            <a:off x="5401236" y="1748752"/>
            <a:ext cx="2821498" cy="12637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a:p>
        </p:txBody>
      </p:sp>
      <p:sp>
        <p:nvSpPr>
          <p:cNvPr id="9" name="CuadroTexto 8"/>
          <p:cNvSpPr txBox="1"/>
          <p:nvPr/>
        </p:nvSpPr>
        <p:spPr>
          <a:xfrm>
            <a:off x="5605183" y="1748752"/>
            <a:ext cx="2167217" cy="1200329"/>
          </a:xfrm>
          <a:prstGeom prst="rect">
            <a:avLst/>
          </a:prstGeom>
          <a:noFill/>
        </p:spPr>
        <p:txBody>
          <a:bodyPr wrap="square" rtlCol="0">
            <a:spAutoFit/>
          </a:bodyPr>
          <a:lstStyle/>
          <a:p>
            <a:pPr algn="ctr"/>
            <a:r>
              <a:rPr lang="es-BO" sz="3600" b="1" dirty="0" smtClean="0"/>
              <a:t>MAC</a:t>
            </a:r>
          </a:p>
          <a:p>
            <a:pPr algn="ctr"/>
            <a:r>
              <a:rPr lang="es-BO" b="1" dirty="0" smtClean="0"/>
              <a:t>Control de acceso al medio</a:t>
            </a:r>
            <a:endParaRPr lang="es-ES" b="1" dirty="0"/>
          </a:p>
        </p:txBody>
      </p:sp>
      <p:sp>
        <p:nvSpPr>
          <p:cNvPr id="10" name="Rectángulo redondeado 9"/>
          <p:cNvSpPr/>
          <p:nvPr/>
        </p:nvSpPr>
        <p:spPr>
          <a:xfrm>
            <a:off x="5401236" y="3685297"/>
            <a:ext cx="2821498" cy="137769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
        <p:nvSpPr>
          <p:cNvPr id="11" name="CuadroTexto 10"/>
          <p:cNvSpPr txBox="1"/>
          <p:nvPr/>
        </p:nvSpPr>
        <p:spPr>
          <a:xfrm>
            <a:off x="5401236" y="3768333"/>
            <a:ext cx="2682545" cy="984885"/>
          </a:xfrm>
          <a:prstGeom prst="rect">
            <a:avLst/>
          </a:prstGeom>
          <a:noFill/>
        </p:spPr>
        <p:txBody>
          <a:bodyPr wrap="square" rtlCol="0">
            <a:spAutoFit/>
          </a:bodyPr>
          <a:lstStyle/>
          <a:p>
            <a:pPr algn="ctr"/>
            <a:r>
              <a:rPr lang="es-BO" sz="4000" b="1" dirty="0" smtClean="0"/>
              <a:t>LLC</a:t>
            </a:r>
          </a:p>
          <a:p>
            <a:pPr algn="ctr"/>
            <a:r>
              <a:rPr lang="es-BO" b="1" dirty="0" smtClean="0"/>
              <a:t>Control de enlace lógico</a:t>
            </a:r>
            <a:endParaRPr lang="es-ES" b="1" dirty="0"/>
          </a:p>
        </p:txBody>
      </p:sp>
      <p:sp>
        <p:nvSpPr>
          <p:cNvPr id="12" name="Flecha derecha 11"/>
          <p:cNvSpPr/>
          <p:nvPr/>
        </p:nvSpPr>
        <p:spPr>
          <a:xfrm>
            <a:off x="4587056" y="2351199"/>
            <a:ext cx="814180" cy="85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derecha 12"/>
          <p:cNvSpPr/>
          <p:nvPr/>
        </p:nvSpPr>
        <p:spPr>
          <a:xfrm>
            <a:off x="4587056" y="3694958"/>
            <a:ext cx="814180" cy="85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p:cNvSpPr txBox="1"/>
          <p:nvPr/>
        </p:nvSpPr>
        <p:spPr>
          <a:xfrm>
            <a:off x="6036988" y="1371022"/>
            <a:ext cx="2682545" cy="461665"/>
          </a:xfrm>
          <a:prstGeom prst="rect">
            <a:avLst/>
          </a:prstGeom>
          <a:noFill/>
        </p:spPr>
        <p:txBody>
          <a:bodyPr wrap="square" rtlCol="0">
            <a:spAutoFit/>
          </a:bodyPr>
          <a:lstStyle/>
          <a:p>
            <a:r>
              <a:rPr lang="es-BO" sz="2400" b="1" dirty="0" smtClean="0"/>
              <a:t>Subcapa</a:t>
            </a:r>
            <a:endParaRPr lang="es-ES" sz="2400" b="1" dirty="0"/>
          </a:p>
        </p:txBody>
      </p:sp>
      <p:sp>
        <p:nvSpPr>
          <p:cNvPr id="15" name="CuadroTexto 14"/>
          <p:cNvSpPr txBox="1"/>
          <p:nvPr/>
        </p:nvSpPr>
        <p:spPr>
          <a:xfrm>
            <a:off x="6036989" y="3296122"/>
            <a:ext cx="2682545" cy="461665"/>
          </a:xfrm>
          <a:prstGeom prst="rect">
            <a:avLst/>
          </a:prstGeom>
          <a:noFill/>
        </p:spPr>
        <p:txBody>
          <a:bodyPr wrap="square" rtlCol="0">
            <a:spAutoFit/>
          </a:bodyPr>
          <a:lstStyle/>
          <a:p>
            <a:r>
              <a:rPr lang="es-BO" sz="2400" b="1" dirty="0" smtClean="0"/>
              <a:t>Subcapa</a:t>
            </a:r>
            <a:endParaRPr lang="es-ES" sz="2400" b="1" dirty="0"/>
          </a:p>
        </p:txBody>
      </p:sp>
    </p:spTree>
    <p:extLst>
      <p:ext uri="{BB962C8B-B14F-4D97-AF65-F5344CB8AC3E}">
        <p14:creationId xmlns:p14="http://schemas.microsoft.com/office/powerpoint/2010/main" val="358049242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BO" b="1" dirty="0"/>
              <a:t>MORFOLOGÍA DEL CABLE</a:t>
            </a:r>
            <a:endParaRPr lang="es-BO" dirty="0"/>
          </a:p>
        </p:txBody>
      </p:sp>
      <p:sp>
        <p:nvSpPr>
          <p:cNvPr id="3" name="2 Marcador de contenido"/>
          <p:cNvSpPr>
            <a:spLocks noGrp="1"/>
          </p:cNvSpPr>
          <p:nvPr>
            <p:ph idx="1"/>
          </p:nvPr>
        </p:nvSpPr>
        <p:spPr>
          <a:xfrm>
            <a:off x="609600" y="1600200"/>
            <a:ext cx="6350496" cy="4565104"/>
          </a:xfrm>
        </p:spPr>
        <p:txBody>
          <a:bodyPr>
            <a:normAutofit/>
          </a:bodyPr>
          <a:lstStyle/>
          <a:p>
            <a:r>
              <a:rPr lang="es-BO" b="1" dirty="0"/>
              <a:t>Cables patch/línea de par trenzado</a:t>
            </a:r>
          </a:p>
          <a:p>
            <a:pPr lvl="1"/>
            <a:r>
              <a:rPr lang="es-BO" dirty="0"/>
              <a:t>Los cables patch o de línea de 10BASE-T deben utilizar cable par trenzado. No utilizar cables patch de par trenzado, o utilizar cables patch de par trenzado mal construidos, puede resultar en la aparición de colisiones fantasma. </a:t>
            </a:r>
          </a:p>
        </p:txBody>
      </p:sp>
      <p:pic>
        <p:nvPicPr>
          <p:cNvPr id="9218" name="Picture 2" descr="https://images.ssstatic.com/patch-cord--cable-para-computacion-rj45-225494n0-000000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2204864"/>
            <a:ext cx="345638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20127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9989" y="1772817"/>
            <a:ext cx="5570888" cy="317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BO" b="1" dirty="0"/>
              <a:t>MORFOLOGÍA DEL CABLE</a:t>
            </a:r>
            <a:endParaRPr lang="es-BO" dirty="0"/>
          </a:p>
        </p:txBody>
      </p:sp>
      <p:sp>
        <p:nvSpPr>
          <p:cNvPr id="3" name="2 Marcador de contenido"/>
          <p:cNvSpPr>
            <a:spLocks noGrp="1"/>
          </p:cNvSpPr>
          <p:nvPr>
            <p:ph idx="1"/>
          </p:nvPr>
        </p:nvSpPr>
        <p:spPr>
          <a:xfrm>
            <a:off x="609600" y="1600202"/>
            <a:ext cx="5294379" cy="3484983"/>
          </a:xfrm>
        </p:spPr>
        <p:txBody>
          <a:bodyPr>
            <a:normAutofit/>
          </a:bodyPr>
          <a:lstStyle/>
          <a:p>
            <a:r>
              <a:rPr lang="es-BO" b="1" dirty="0"/>
              <a:t>Prueba de integridad de </a:t>
            </a:r>
            <a:r>
              <a:rPr lang="es-BO" b="1" dirty="0" smtClean="0"/>
              <a:t>enlace</a:t>
            </a:r>
          </a:p>
          <a:p>
            <a:pPr lvl="1"/>
            <a:r>
              <a:rPr lang="es-BO" dirty="0"/>
              <a:t>Una de las funciones de la MAU 10BASE-T es monitorear la actividad del camino de recepción de datos. </a:t>
            </a:r>
            <a:endParaRPr lang="es-BO" b="1" dirty="0"/>
          </a:p>
          <a:p>
            <a:endParaRPr lang="es-BO" dirty="0"/>
          </a:p>
        </p:txBody>
      </p:sp>
    </p:spTree>
    <p:extLst>
      <p:ext uri="{BB962C8B-B14F-4D97-AF65-F5344CB8AC3E}">
        <p14:creationId xmlns:p14="http://schemas.microsoft.com/office/powerpoint/2010/main" val="371463806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05469" y="1528549"/>
            <a:ext cx="9891080" cy="3343701"/>
          </a:xfrm>
        </p:spPr>
        <p:txBody>
          <a:bodyPr>
            <a:normAutofit fontScale="90000"/>
          </a:bodyPr>
          <a:lstStyle/>
          <a:p>
            <a:r>
              <a:rPr lang="es-BO" dirty="0" smtClean="0"/>
              <a:t/>
            </a:r>
            <a:br>
              <a:rPr lang="es-BO" dirty="0" smtClean="0"/>
            </a:br>
            <a:r>
              <a:rPr lang="es-BO" dirty="0"/>
              <a:t/>
            </a:r>
            <a:br>
              <a:rPr lang="es-BO" dirty="0"/>
            </a:br>
            <a:r>
              <a:rPr lang="es-BO" dirty="0" smtClean="0"/>
              <a:t/>
            </a:r>
            <a:br>
              <a:rPr lang="es-BO" dirty="0" smtClean="0"/>
            </a:br>
            <a:r>
              <a:rPr lang="es-BO" b="1" dirty="0" smtClean="0">
                <a:ln w="10541" cmpd="sng">
                  <a:solidFill>
                    <a:schemeClr val="accent1">
                      <a:shade val="88000"/>
                      <a:satMod val="110000"/>
                    </a:schemeClr>
                  </a:solidFill>
                  <a:prstDash val="solid"/>
                </a:ln>
                <a:latin typeface="Arial" pitchFamily="34" charset="0"/>
                <a:cs typeface="Arial" panose="020B0604020202020204" pitchFamily="34" charset="0"/>
              </a:rPr>
              <a:t>MUCHAS GRACIAS POR SU ATENCION</a:t>
            </a:r>
            <a:r>
              <a:rPr lang="es-BO" dirty="0" smtClean="0"/>
              <a:t/>
            </a:r>
            <a:br>
              <a:rPr lang="es-BO" dirty="0" smtClean="0"/>
            </a:br>
            <a:endParaRPr lang="es-ES" dirty="0"/>
          </a:p>
        </p:txBody>
      </p:sp>
    </p:spTree>
    <p:extLst>
      <p:ext uri="{BB962C8B-B14F-4D97-AF65-F5344CB8AC3E}">
        <p14:creationId xmlns:p14="http://schemas.microsoft.com/office/powerpoint/2010/main" val="3988366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38065" y="2500360"/>
            <a:ext cx="10972800" cy="1907867"/>
          </a:xfrm>
        </p:spPr>
        <p:txBody>
          <a:bodyPr>
            <a:normAutofit/>
          </a:bodyPr>
          <a:lstStyle/>
          <a:p>
            <a:pPr algn="ct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3. SUB </a:t>
            </a: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CAPA DE CONTROL DE ACCESO AL MEDIO</a:t>
            </a:r>
          </a:p>
        </p:txBody>
      </p:sp>
      <p:sp>
        <p:nvSpPr>
          <p:cNvPr id="3" name="1 Título"/>
          <p:cNvSpPr txBox="1">
            <a:spLocks/>
          </p:cNvSpPr>
          <p:nvPr/>
        </p:nvSpPr>
        <p:spPr>
          <a:xfrm>
            <a:off x="667635" y="630345"/>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1</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8151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05790" y="650263"/>
            <a:ext cx="8142754" cy="291434"/>
          </a:xfrm>
        </p:spPr>
        <p:txBody>
          <a:bodyPr>
            <a:normAutofit fontScale="90000"/>
          </a:bodyPr>
          <a:lstStyle/>
          <a:p>
            <a:pPr algn="ctr">
              <a:lnSpc>
                <a:spcPct val="80000"/>
              </a:lnSpc>
            </a:pPr>
            <a:r>
              <a:rPr lang="es-BO" b="1" dirty="0" smtClean="0"/>
              <a:t> </a:t>
            </a:r>
            <a:r>
              <a:rPr lang="es-BO" sz="4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Capa de Enlace de Datos</a:t>
            </a:r>
            <a:endParaRPr lang="es-ES" sz="4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7" name="Rectángulo redondeado 6"/>
          <p:cNvSpPr/>
          <p:nvPr/>
        </p:nvSpPr>
        <p:spPr>
          <a:xfrm>
            <a:off x="934569" y="1396817"/>
            <a:ext cx="9285196" cy="13715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8" name="Rectángulo redondeado 7"/>
          <p:cNvSpPr/>
          <p:nvPr/>
        </p:nvSpPr>
        <p:spPr>
          <a:xfrm>
            <a:off x="1223682" y="2932878"/>
            <a:ext cx="8740589"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9" name="Rectángulo redondeado 8"/>
          <p:cNvSpPr/>
          <p:nvPr/>
        </p:nvSpPr>
        <p:spPr>
          <a:xfrm>
            <a:off x="1223682" y="4170291"/>
            <a:ext cx="8740589"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10" name="Rectángulo redondeado 9"/>
          <p:cNvSpPr/>
          <p:nvPr/>
        </p:nvSpPr>
        <p:spPr>
          <a:xfrm>
            <a:off x="1223684" y="5390048"/>
            <a:ext cx="8740588"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11" name="Rectángulo redondeado 10"/>
          <p:cNvSpPr/>
          <p:nvPr/>
        </p:nvSpPr>
        <p:spPr>
          <a:xfrm>
            <a:off x="1044388" y="1467695"/>
            <a:ext cx="2124635" cy="12449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BO" sz="3200" b="1" dirty="0" smtClean="0">
                <a:solidFill>
                  <a:schemeClr val="bg2">
                    <a:lumMod val="10000"/>
                  </a:schemeClr>
                </a:solidFill>
              </a:rPr>
              <a:t>Sesión # 1</a:t>
            </a:r>
            <a:endParaRPr lang="es-ES" sz="3200" b="1" dirty="0">
              <a:solidFill>
                <a:schemeClr val="bg2">
                  <a:lumMod val="10000"/>
                </a:schemeClr>
              </a:solidFill>
            </a:endParaRPr>
          </a:p>
        </p:txBody>
      </p:sp>
      <p:sp>
        <p:nvSpPr>
          <p:cNvPr id="12" name="Rectángulo redondeado 11"/>
          <p:cNvSpPr/>
          <p:nvPr/>
        </p:nvSpPr>
        <p:spPr>
          <a:xfrm>
            <a:off x="1326776" y="2996472"/>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2</a:t>
            </a:r>
            <a:endParaRPr lang="es-ES" sz="2400" b="1" dirty="0">
              <a:solidFill>
                <a:schemeClr val="bg2">
                  <a:lumMod val="10000"/>
                </a:schemeClr>
              </a:solidFill>
            </a:endParaRPr>
          </a:p>
        </p:txBody>
      </p:sp>
      <p:sp>
        <p:nvSpPr>
          <p:cNvPr id="16" name="Rectángulo redondeado 15"/>
          <p:cNvSpPr/>
          <p:nvPr/>
        </p:nvSpPr>
        <p:spPr>
          <a:xfrm>
            <a:off x="1326777" y="5441594"/>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4</a:t>
            </a:r>
            <a:endParaRPr lang="es-ES" sz="2400" b="1" dirty="0">
              <a:solidFill>
                <a:schemeClr val="bg2">
                  <a:lumMod val="10000"/>
                </a:schemeClr>
              </a:solidFill>
            </a:endParaRPr>
          </a:p>
        </p:txBody>
      </p:sp>
      <p:sp>
        <p:nvSpPr>
          <p:cNvPr id="17" name="Rectángulo redondeado 16"/>
          <p:cNvSpPr/>
          <p:nvPr/>
        </p:nvSpPr>
        <p:spPr>
          <a:xfrm>
            <a:off x="1326777" y="4221839"/>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3</a:t>
            </a:r>
            <a:endParaRPr lang="es-ES" sz="2400" b="1" dirty="0">
              <a:solidFill>
                <a:schemeClr val="bg2">
                  <a:lumMod val="10000"/>
                </a:schemeClr>
              </a:solidFill>
            </a:endParaRPr>
          </a:p>
        </p:txBody>
      </p:sp>
      <p:sp>
        <p:nvSpPr>
          <p:cNvPr id="18" name="CuadroTexto 17"/>
          <p:cNvSpPr txBox="1"/>
          <p:nvPr/>
        </p:nvSpPr>
        <p:spPr>
          <a:xfrm>
            <a:off x="3335991" y="1561279"/>
            <a:ext cx="5498727" cy="1015663"/>
          </a:xfrm>
          <a:prstGeom prst="rect">
            <a:avLst/>
          </a:prstGeom>
          <a:noFill/>
        </p:spPr>
        <p:txBody>
          <a:bodyPr wrap="square" rtlCol="0">
            <a:spAutoFit/>
          </a:bodyPr>
          <a:lstStyle/>
          <a:p>
            <a:pPr marL="285750" indent="-285750">
              <a:buFont typeface="Arial" panose="020B0604020202020204" pitchFamily="34" charset="0"/>
              <a:buChar char="•"/>
            </a:pPr>
            <a:r>
              <a:rPr lang="es-BO" sz="2000" b="1" dirty="0" smtClean="0"/>
              <a:t>Introducción a enlace de datos</a:t>
            </a:r>
          </a:p>
          <a:p>
            <a:pPr marL="285750" indent="-285750">
              <a:buFont typeface="Arial" panose="020B0604020202020204" pitchFamily="34" charset="0"/>
              <a:buChar char="•"/>
            </a:pPr>
            <a:r>
              <a:rPr lang="es-BO" sz="2000" b="1" dirty="0" smtClean="0"/>
              <a:t>Estándares de capa 2</a:t>
            </a:r>
          </a:p>
          <a:p>
            <a:pPr marL="285750" indent="-285750">
              <a:buFont typeface="Arial" panose="020B0604020202020204" pitchFamily="34" charset="0"/>
              <a:buChar char="•"/>
            </a:pPr>
            <a:r>
              <a:rPr lang="es-BO" sz="2000" b="1" dirty="0" smtClean="0"/>
              <a:t>Sub capa de Control de acceso al medio</a:t>
            </a:r>
            <a:endParaRPr lang="es-ES" sz="2000" b="1" dirty="0"/>
          </a:p>
        </p:txBody>
      </p:sp>
      <p:sp>
        <p:nvSpPr>
          <p:cNvPr id="19" name="CuadroTexto 18"/>
          <p:cNvSpPr txBox="1"/>
          <p:nvPr/>
        </p:nvSpPr>
        <p:spPr>
          <a:xfrm>
            <a:off x="3443568" y="3053715"/>
            <a:ext cx="6413127" cy="646331"/>
          </a:xfrm>
          <a:prstGeom prst="rect">
            <a:avLst/>
          </a:prstGeom>
          <a:noFill/>
        </p:spPr>
        <p:txBody>
          <a:bodyPr wrap="square" rtlCol="0">
            <a:spAutoFit/>
          </a:bodyPr>
          <a:lstStyle/>
          <a:p>
            <a:pPr marL="285750" indent="-285750">
              <a:buFont typeface="Arial" panose="020B0604020202020204" pitchFamily="34" charset="0"/>
              <a:buChar char="•"/>
            </a:pPr>
            <a:r>
              <a:rPr lang="es-BO" dirty="0" smtClean="0"/>
              <a:t>Sub capa de control de enlace lógico</a:t>
            </a:r>
          </a:p>
          <a:p>
            <a:pPr marL="285750" indent="-285750">
              <a:buFont typeface="Arial" panose="020B0604020202020204" pitchFamily="34" charset="0"/>
              <a:buChar char="•"/>
            </a:pPr>
            <a:r>
              <a:rPr lang="es-BO" dirty="0" smtClean="0"/>
              <a:t>Direccionamiento MAC ( Protocolo ARP )</a:t>
            </a:r>
          </a:p>
        </p:txBody>
      </p:sp>
      <p:sp>
        <p:nvSpPr>
          <p:cNvPr id="20" name="CuadroTexto 19"/>
          <p:cNvSpPr txBox="1"/>
          <p:nvPr/>
        </p:nvSpPr>
        <p:spPr>
          <a:xfrm>
            <a:off x="3443568" y="4268938"/>
            <a:ext cx="6413127" cy="923330"/>
          </a:xfrm>
          <a:prstGeom prst="rect">
            <a:avLst/>
          </a:prstGeom>
          <a:noFill/>
        </p:spPr>
        <p:txBody>
          <a:bodyPr wrap="square" rtlCol="0">
            <a:spAutoFit/>
          </a:bodyPr>
          <a:lstStyle/>
          <a:p>
            <a:pPr marL="285750" indent="-285750">
              <a:buFont typeface="Arial" panose="020B0604020202020204" pitchFamily="34" charset="0"/>
              <a:buChar char="•"/>
            </a:pPr>
            <a:r>
              <a:rPr lang="es-BO" dirty="0" smtClean="0"/>
              <a:t>Tramas</a:t>
            </a:r>
          </a:p>
          <a:p>
            <a:pPr marL="285750" indent="-285750">
              <a:buFont typeface="Arial" panose="020B0604020202020204" pitchFamily="34" charset="0"/>
              <a:buChar char="•"/>
            </a:pPr>
            <a:r>
              <a:rPr lang="es-BO" dirty="0" smtClean="0"/>
              <a:t>Formato de un Trama</a:t>
            </a:r>
          </a:p>
          <a:p>
            <a:pPr marL="285750" indent="-285750">
              <a:buFont typeface="Arial" panose="020B0604020202020204" pitchFamily="34" charset="0"/>
              <a:buChar char="•"/>
            </a:pPr>
            <a:r>
              <a:rPr lang="es-BO" dirty="0" smtClean="0"/>
              <a:t>Métodos de acceso al Medio</a:t>
            </a:r>
          </a:p>
        </p:txBody>
      </p:sp>
      <p:sp>
        <p:nvSpPr>
          <p:cNvPr id="21" name="CuadroTexto 20"/>
          <p:cNvSpPr txBox="1"/>
          <p:nvPr/>
        </p:nvSpPr>
        <p:spPr>
          <a:xfrm>
            <a:off x="3443568" y="5577869"/>
            <a:ext cx="6776197" cy="646331"/>
          </a:xfrm>
          <a:prstGeom prst="rect">
            <a:avLst/>
          </a:prstGeom>
          <a:noFill/>
        </p:spPr>
        <p:txBody>
          <a:bodyPr wrap="square" rtlCol="0">
            <a:spAutoFit/>
          </a:bodyPr>
          <a:lstStyle/>
          <a:p>
            <a:pPr marL="285750" indent="-285750">
              <a:buFont typeface="Arial" panose="020B0604020202020204" pitchFamily="34" charset="0"/>
              <a:buChar char="•"/>
            </a:pPr>
            <a:r>
              <a:rPr lang="es-BO" dirty="0" smtClean="0"/>
              <a:t>Ethernet y IEEE 802.3</a:t>
            </a:r>
          </a:p>
          <a:p>
            <a:pPr marL="285750" indent="-285750">
              <a:buFont typeface="Arial" panose="020B0604020202020204" pitchFamily="34" charset="0"/>
              <a:buChar char="•"/>
            </a:pPr>
            <a:r>
              <a:rPr lang="es-BO" dirty="0" smtClean="0"/>
              <a:t>Ethernet 10BASET</a:t>
            </a:r>
          </a:p>
        </p:txBody>
      </p:sp>
    </p:spTree>
    <p:extLst>
      <p:ext uri="{BB962C8B-B14F-4D97-AF65-F5344CB8AC3E}">
        <p14:creationId xmlns:p14="http://schemas.microsoft.com/office/powerpoint/2010/main" val="41442111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785" y="1014134"/>
            <a:ext cx="10972800" cy="1143000"/>
          </a:xfrm>
        </p:spPr>
        <p:txBody>
          <a:bodyPr>
            <a:normAutofit/>
          </a:body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LA CAPA DE ENLACE DE DATOS</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3" name="2 Marcador de contenido"/>
          <p:cNvSpPr>
            <a:spLocks noGrp="1"/>
          </p:cNvSpPr>
          <p:nvPr>
            <p:ph idx="1"/>
          </p:nvPr>
        </p:nvSpPr>
        <p:spPr>
          <a:xfrm>
            <a:off x="389477" y="1960435"/>
            <a:ext cx="7872875" cy="3581752"/>
          </a:xfrm>
        </p:spPr>
        <p:txBody>
          <a:bodyPr>
            <a:normAutofit/>
          </a:bodyPr>
          <a:lstStyle/>
          <a:p>
            <a:pPr marL="0" indent="0">
              <a:buNone/>
            </a:pPr>
            <a:r>
              <a:rPr lang="es-BO" dirty="0"/>
              <a:t>La IEEE subdividió la capa de enlace de </a:t>
            </a:r>
          </a:p>
          <a:p>
            <a:pPr marL="0" indent="0">
              <a:buNone/>
            </a:pPr>
            <a:r>
              <a:rPr lang="es-BO" dirty="0"/>
              <a:t>datos en dos subcapas</a:t>
            </a:r>
            <a:r>
              <a:rPr lang="es-BO" dirty="0" smtClean="0"/>
              <a:t>:</a:t>
            </a:r>
          </a:p>
          <a:p>
            <a:r>
              <a:rPr lang="es-BO" dirty="0"/>
              <a:t> La subcapa MAC (Media Access Control) o </a:t>
            </a:r>
            <a:r>
              <a:rPr lang="es-BO" dirty="0" smtClean="0"/>
              <a:t>subcapa </a:t>
            </a:r>
            <a:r>
              <a:rPr lang="es-BO" dirty="0"/>
              <a:t>de control de acceso al </a:t>
            </a:r>
            <a:r>
              <a:rPr lang="es-BO" dirty="0" smtClean="0"/>
              <a:t>medio</a:t>
            </a:r>
            <a:endParaRPr lang="es-BO" dirty="0"/>
          </a:p>
          <a:p>
            <a:r>
              <a:rPr lang="es-BO" dirty="0" smtClean="0"/>
              <a:t> </a:t>
            </a:r>
            <a:r>
              <a:rPr lang="es-BO" dirty="0"/>
              <a:t>La subcapa LLC (</a:t>
            </a:r>
            <a:r>
              <a:rPr lang="es-BO" dirty="0" err="1"/>
              <a:t>Logical</a:t>
            </a:r>
            <a:r>
              <a:rPr lang="es-BO" dirty="0"/>
              <a:t> Link Control) o </a:t>
            </a:r>
            <a:r>
              <a:rPr lang="es-BO" dirty="0" smtClean="0"/>
              <a:t>subcapa de </a:t>
            </a:r>
            <a:r>
              <a:rPr lang="es-BO" dirty="0"/>
              <a:t>control de enlace </a:t>
            </a:r>
            <a:r>
              <a:rPr lang="es-BO" dirty="0" smtClean="0"/>
              <a:t>lógico</a:t>
            </a:r>
            <a:endParaRPr lang="es-BO" dirty="0"/>
          </a:p>
        </p:txBody>
      </p:sp>
      <p:pic>
        <p:nvPicPr>
          <p:cNvPr id="4" name="3 Imagen" descr="http://1.bp.blogspot.com/-2wyk-oO_cTw/TsKb5YbF3jI/AAAAAAAAABU/EBIce7zYMDM/s1600/subcapas+enlace.jpg"/>
          <p:cNvPicPr/>
          <p:nvPr/>
        </p:nvPicPr>
        <p:blipFill>
          <a:blip r:embed="rId2">
            <a:extLst>
              <a:ext uri="{28A0092B-C50C-407E-A947-70E740481C1C}">
                <a14:useLocalDpi xmlns:a14="http://schemas.microsoft.com/office/drawing/2010/main" val="0"/>
              </a:ext>
            </a:extLst>
          </a:blip>
          <a:srcRect/>
          <a:stretch>
            <a:fillRect/>
          </a:stretch>
        </p:blipFill>
        <p:spPr bwMode="auto">
          <a:xfrm>
            <a:off x="8235056" y="2036016"/>
            <a:ext cx="3542962" cy="3791577"/>
          </a:xfrm>
          <a:prstGeom prst="rect">
            <a:avLst/>
          </a:prstGeom>
          <a:noFill/>
          <a:ln>
            <a:noFill/>
          </a:ln>
        </p:spPr>
      </p:pic>
      <p:sp>
        <p:nvSpPr>
          <p:cNvPr id="5" name="1 Título"/>
          <p:cNvSpPr txBox="1">
            <a:spLocks/>
          </p:cNvSpPr>
          <p:nvPr/>
        </p:nvSpPr>
        <p:spPr>
          <a:xfrm>
            <a:off x="545910" y="196003"/>
            <a:ext cx="10972800" cy="786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s-BO" sz="28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2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0388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15622" y="801853"/>
            <a:ext cx="10515600" cy="1325563"/>
          </a:xfrm>
        </p:spPr>
        <p:txBody>
          <a:bodyPr>
            <a:normAutofit/>
          </a:bodyPr>
          <a:lstStyle/>
          <a:p>
            <a:pP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LA SUBCAPA MAC</a:t>
            </a:r>
          </a:p>
        </p:txBody>
      </p:sp>
      <p:sp>
        <p:nvSpPr>
          <p:cNvPr id="3" name="2 Marcador de contenido"/>
          <p:cNvSpPr>
            <a:spLocks noGrp="1"/>
          </p:cNvSpPr>
          <p:nvPr>
            <p:ph idx="1"/>
          </p:nvPr>
        </p:nvSpPr>
        <p:spPr/>
        <p:txBody>
          <a:bodyPr>
            <a:normAutofit/>
          </a:bodyPr>
          <a:lstStyle/>
          <a:p>
            <a:r>
              <a:rPr lang="es-BO" sz="2400" b="1" dirty="0"/>
              <a:t>Definición.-</a:t>
            </a:r>
            <a:r>
              <a:rPr lang="es-BO" sz="2400" dirty="0"/>
              <a:t> El MAC es el mecanismo encargado del control de acceso de cada estación al </a:t>
            </a:r>
            <a:r>
              <a:rPr lang="es-BO" sz="2400" dirty="0" smtClean="0"/>
              <a:t>medio. Puede </a:t>
            </a:r>
            <a:r>
              <a:rPr lang="es-BO" sz="2400" dirty="0"/>
              <a:t>realizarse de forma distribuida cuando todas las estaciones cooperan para determinar cuál es y cuándo debe acceder a la red. También se puede realizar de forma centralizada utilizando un controlador.</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659" y="4001294"/>
            <a:ext cx="6782677" cy="1875978"/>
          </a:xfrm>
          <a:prstGeom prst="rect">
            <a:avLst/>
          </a:prstGeom>
        </p:spPr>
      </p:pic>
      <p:sp>
        <p:nvSpPr>
          <p:cNvPr id="5" name="1 Título"/>
          <p:cNvSpPr txBox="1">
            <a:spLocks/>
          </p:cNvSpPr>
          <p:nvPr/>
        </p:nvSpPr>
        <p:spPr>
          <a:xfrm>
            <a:off x="709683" y="196003"/>
            <a:ext cx="10972800" cy="786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s-BO" sz="28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2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78017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29928" y="801853"/>
            <a:ext cx="10515600" cy="1325563"/>
          </a:xfrm>
        </p:spPr>
        <p:txBody>
          <a:bodyPr>
            <a:normAutofit/>
          </a:bodyPr>
          <a:lstStyle/>
          <a:p>
            <a:pP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Aplicaciones</a:t>
            </a:r>
          </a:p>
        </p:txBody>
      </p:sp>
      <p:sp>
        <p:nvSpPr>
          <p:cNvPr id="3" name="2 Marcador de contenido"/>
          <p:cNvSpPr>
            <a:spLocks noGrp="1"/>
          </p:cNvSpPr>
          <p:nvPr>
            <p:ph idx="1"/>
          </p:nvPr>
        </p:nvSpPr>
        <p:spPr/>
        <p:txBody>
          <a:bodyPr/>
          <a:lstStyle/>
          <a:p>
            <a:r>
              <a:rPr lang="es-BO" dirty="0"/>
              <a:t>Puede proporcionar prioridades, rechazos y capacidad garantizada.</a:t>
            </a:r>
          </a:p>
          <a:p>
            <a:r>
              <a:rPr lang="es-BO" dirty="0" smtClean="0"/>
              <a:t>La </a:t>
            </a:r>
            <a:r>
              <a:rPr lang="es-BO" dirty="0"/>
              <a:t>lógica de acceso es sencilla.</a:t>
            </a:r>
          </a:p>
          <a:p>
            <a:r>
              <a:rPr lang="es-BO" dirty="0" smtClean="0"/>
              <a:t>Resuelve </a:t>
            </a:r>
            <a:r>
              <a:rPr lang="es-BO" dirty="0"/>
              <a:t>conflictos entre estaciones de igual prioridad.</a:t>
            </a:r>
          </a:p>
          <a:p>
            <a:pPr>
              <a:buFont typeface="Courier New" pitchFamily="49" charset="0"/>
              <a:buChar char="o"/>
            </a:pPr>
            <a:endParaRPr lang="es-BO"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3356993"/>
            <a:ext cx="8248352" cy="3309651"/>
          </a:xfrm>
          <a:prstGeom prst="rect">
            <a:avLst/>
          </a:prstGeom>
        </p:spPr>
      </p:pic>
      <p:sp>
        <p:nvSpPr>
          <p:cNvPr id="5" name="1 Título"/>
          <p:cNvSpPr txBox="1">
            <a:spLocks/>
          </p:cNvSpPr>
          <p:nvPr/>
        </p:nvSpPr>
        <p:spPr>
          <a:xfrm>
            <a:off x="545910" y="223298"/>
            <a:ext cx="10972800" cy="786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s-BO" sz="28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2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7243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1848" y="533604"/>
            <a:ext cx="10515600" cy="1325563"/>
          </a:xfrm>
        </p:spPr>
        <p:txBody>
          <a:bodyPr>
            <a:normAutofit/>
          </a:bodyPr>
          <a:lstStyle/>
          <a:p>
            <a:pP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LA SUBCAPA MAC</a:t>
            </a:r>
          </a:p>
        </p:txBody>
      </p:sp>
      <p:sp>
        <p:nvSpPr>
          <p:cNvPr id="3" name="2 Marcador de contenido"/>
          <p:cNvSpPr>
            <a:spLocks noGrp="1"/>
          </p:cNvSpPr>
          <p:nvPr>
            <p:ph idx="1"/>
          </p:nvPr>
        </p:nvSpPr>
        <p:spPr>
          <a:xfrm>
            <a:off x="838200" y="1412776"/>
            <a:ext cx="10515600" cy="4351338"/>
          </a:xfrm>
        </p:spPr>
        <p:txBody>
          <a:bodyPr/>
          <a:lstStyle/>
          <a:p>
            <a:r>
              <a:rPr lang="es-BO" dirty="0"/>
              <a:t>Se encarga de la topología lógica de la red y </a:t>
            </a:r>
          </a:p>
          <a:p>
            <a:pPr marL="0" indent="0">
              <a:buNone/>
            </a:pPr>
            <a:r>
              <a:rPr lang="es-BO" dirty="0" smtClean="0"/>
              <a:t>   del </a:t>
            </a:r>
            <a:r>
              <a:rPr lang="es-BO" dirty="0"/>
              <a:t>método de acceso a ésta</a:t>
            </a:r>
          </a:p>
          <a:p>
            <a:r>
              <a:rPr lang="es-BO" dirty="0" smtClean="0"/>
              <a:t> </a:t>
            </a:r>
            <a:r>
              <a:rPr lang="es-BO" dirty="0"/>
              <a:t>Cada tecnología de red tiene una subcapa</a:t>
            </a:r>
          </a:p>
          <a:p>
            <a:pPr marL="0" indent="0">
              <a:buNone/>
            </a:pPr>
            <a:r>
              <a:rPr lang="es-BO" dirty="0" smtClean="0"/>
              <a:t>     MAC </a:t>
            </a:r>
            <a:r>
              <a:rPr lang="es-BO" dirty="0"/>
              <a:t>diferente</a:t>
            </a:r>
          </a:p>
          <a:p>
            <a:r>
              <a:rPr lang="es-BO" dirty="0" smtClean="0"/>
              <a:t> </a:t>
            </a:r>
            <a:r>
              <a:rPr lang="es-BO" dirty="0"/>
              <a:t>En la subcapa MAC residen las direcciones </a:t>
            </a:r>
          </a:p>
          <a:p>
            <a:pPr marL="0" indent="0">
              <a:buNone/>
            </a:pPr>
            <a:r>
              <a:rPr lang="es-BO" dirty="0" smtClean="0"/>
              <a:t>     MAC</a:t>
            </a:r>
            <a:endParaRPr lang="es-BO"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691" y="3429000"/>
            <a:ext cx="7488832" cy="2808312"/>
          </a:xfrm>
          <a:prstGeom prst="rect">
            <a:avLst/>
          </a:prstGeom>
        </p:spPr>
      </p:pic>
      <p:sp>
        <p:nvSpPr>
          <p:cNvPr id="5" name="1 Título"/>
          <p:cNvSpPr txBox="1">
            <a:spLocks/>
          </p:cNvSpPr>
          <p:nvPr/>
        </p:nvSpPr>
        <p:spPr>
          <a:xfrm>
            <a:off x="545910" y="223298"/>
            <a:ext cx="10972800" cy="786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s-BO" sz="28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2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5076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595953" y="1012704"/>
            <a:ext cx="11959988" cy="1298408"/>
          </a:xfrm>
        </p:spPr>
        <p:txBody>
          <a:bodyPr>
            <a:normAutofit/>
          </a:bodyPr>
          <a:lstStyle/>
          <a:p>
            <a:pPr>
              <a:lnSpc>
                <a:spcPct val="80000"/>
              </a:lnSpc>
            </a:pPr>
            <a:r>
              <a:rPr lang="es-BO" sz="36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LOS PRINCIPALES INCONVENIENTES SON:</a:t>
            </a:r>
          </a:p>
        </p:txBody>
      </p:sp>
      <p:sp>
        <p:nvSpPr>
          <p:cNvPr id="3" name="2 Marcador de contenido"/>
          <p:cNvSpPr>
            <a:spLocks noGrp="1"/>
          </p:cNvSpPr>
          <p:nvPr>
            <p:ph idx="1"/>
          </p:nvPr>
        </p:nvSpPr>
        <p:spPr>
          <a:xfrm>
            <a:off x="746720" y="3573016"/>
            <a:ext cx="10972800" cy="2160240"/>
          </a:xfrm>
        </p:spPr>
        <p:txBody>
          <a:bodyPr>
            <a:normAutofit fontScale="92500" lnSpcReduction="20000"/>
          </a:bodyPr>
          <a:lstStyle/>
          <a:p>
            <a:pPr marL="0" indent="0">
              <a:buNone/>
            </a:pPr>
            <a:r>
              <a:rPr lang="es-BO" dirty="0"/>
              <a:t>Uno de los problemas a resolver en un sistema de comunicaciones es como  repartir entre varios usuarios el uso de un único canal de comunicación o medio de transmisión, para que puedan gestionarse varias comunicaciones al mismo  tiempo. Sin un método de organización, aparecerían interferencias que podrían bien resultar moletas, o bien directamente impedir la comunicación.</a:t>
            </a:r>
          </a:p>
          <a:p>
            <a:pPr marL="0" indent="0">
              <a:buNone/>
            </a:pPr>
            <a:r>
              <a:rPr lang="es-BO" dirty="0"/>
              <a:t>Este concepto se denomina multiplexado o control de acceso al medio, según el contexto.</a:t>
            </a:r>
          </a:p>
          <a:p>
            <a:endParaRPr lang="es-BO" dirty="0"/>
          </a:p>
        </p:txBody>
      </p:sp>
      <p:sp>
        <p:nvSpPr>
          <p:cNvPr id="7" name="6 Rectángulo"/>
          <p:cNvSpPr/>
          <p:nvPr/>
        </p:nvSpPr>
        <p:spPr>
          <a:xfrm>
            <a:off x="719403" y="2007973"/>
            <a:ext cx="10753195" cy="954107"/>
          </a:xfrm>
          <a:prstGeom prst="rect">
            <a:avLst/>
          </a:prstGeom>
        </p:spPr>
        <p:txBody>
          <a:bodyPr wrap="square">
            <a:spAutoFit/>
          </a:bodyPr>
          <a:lstStyle/>
          <a:p>
            <a:pPr marL="457200" indent="-457200">
              <a:buFont typeface="Arial" pitchFamily="34" charset="0"/>
              <a:buChar char="•"/>
            </a:pPr>
            <a:r>
              <a:rPr lang="es-BO" sz="2800" dirty="0"/>
              <a:t>Si el nodo central falla, falla toda la red .</a:t>
            </a:r>
          </a:p>
          <a:p>
            <a:pPr marL="457200" indent="-457200">
              <a:buFont typeface="Arial" pitchFamily="34" charset="0"/>
              <a:buChar char="•"/>
            </a:pPr>
            <a:r>
              <a:rPr lang="es-BO" sz="2800" dirty="0" smtClean="0"/>
              <a:t>El </a:t>
            </a:r>
            <a:r>
              <a:rPr lang="es-BO" sz="2800" dirty="0"/>
              <a:t>nodo central puede ser un cuello de botella</a:t>
            </a:r>
            <a:r>
              <a:rPr lang="es-BO" dirty="0"/>
              <a:t>.</a:t>
            </a:r>
          </a:p>
        </p:txBody>
      </p:sp>
      <p:sp>
        <p:nvSpPr>
          <p:cNvPr id="6" name="1 Título"/>
          <p:cNvSpPr txBox="1">
            <a:spLocks/>
          </p:cNvSpPr>
          <p:nvPr/>
        </p:nvSpPr>
        <p:spPr>
          <a:xfrm>
            <a:off x="499798" y="346129"/>
            <a:ext cx="10972800" cy="786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s-BO" sz="28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2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53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5495" y="870092"/>
            <a:ext cx="10515600" cy="1325563"/>
          </a:xfrm>
        </p:spPr>
        <p:txBody>
          <a:bodyPr>
            <a:normAutofit/>
          </a:bodyPr>
          <a:lstStyle/>
          <a:p>
            <a:pPr>
              <a:lnSpc>
                <a:spcPct val="80000"/>
              </a:lnSpc>
            </a:pPr>
            <a:r>
              <a:rPr lang="es-BO" sz="36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Control de acceso al medio</a:t>
            </a:r>
          </a:p>
        </p:txBody>
      </p:sp>
      <p:sp>
        <p:nvSpPr>
          <p:cNvPr id="3" name="2 Marcador de contenido"/>
          <p:cNvSpPr>
            <a:spLocks noGrp="1"/>
          </p:cNvSpPr>
          <p:nvPr>
            <p:ph idx="1"/>
          </p:nvPr>
        </p:nvSpPr>
        <p:spPr>
          <a:xfrm>
            <a:off x="609600" y="1935480"/>
            <a:ext cx="7022571" cy="4517856"/>
          </a:xfrm>
        </p:spPr>
        <p:txBody>
          <a:bodyPr>
            <a:normAutofit/>
          </a:bodyPr>
          <a:lstStyle/>
          <a:p>
            <a:r>
              <a:rPr lang="es-BO" dirty="0" smtClean="0"/>
              <a:t>En informática y telecomunicaciones, el control de acceso al medio es el conjunto de mecanismo y protocolos a través de los cuales varios «interlocutores» (dispositivos en una red, como  ordenadores, teléfonos móviles, etc.) se ponen de acuerdo para compartir un medio de transmisión común(por lo general, un cable eléctrico u óptico, o en comunicaciones inalámbricas, el rango de frecuencias asignado a su sistema).</a:t>
            </a:r>
            <a:endParaRPr lang="es-BO" dirty="0"/>
          </a:p>
        </p:txBody>
      </p:sp>
      <p:pic>
        <p:nvPicPr>
          <p:cNvPr id="2050" name="Picture 2" descr="http://4.bp.blogspot.com/-BZkv9Evq6dI/UDxKyt3piPI/AAAAAAAAALY/Kz8T5QotuJo/s320/3cx_ip-pbx-overvi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181" y="2492897"/>
            <a:ext cx="4064000" cy="2533651"/>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a:off x="545910" y="400719"/>
            <a:ext cx="10972800" cy="786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s-BO" sz="28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2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293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Título"/>
          <p:cNvSpPr>
            <a:spLocks noGrp="1"/>
          </p:cNvSpPr>
          <p:nvPr>
            <p:ph type="ctrTitle"/>
          </p:nvPr>
        </p:nvSpPr>
        <p:spPr>
          <a:xfrm>
            <a:off x="1001184" y="491320"/>
            <a:ext cx="10363200" cy="712457"/>
          </a:xfrm>
        </p:spPr>
        <p:txBody>
          <a:bodyPr>
            <a:normAutofit/>
          </a:bodyPr>
          <a:lstStyle/>
          <a:p>
            <a:pPr>
              <a:lnSpc>
                <a:spcPct val="80000"/>
              </a:lnSpc>
            </a:pPr>
            <a:r>
              <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p>
        </p:txBody>
      </p:sp>
      <p:pic>
        <p:nvPicPr>
          <p:cNvPr id="15364" name="3 Imagen" descr="http://1.bp.blogspot.com/-2wyk-oO_cTw/TsKb5YbF3jI/AAAAAAAAABU/EBIce7zYMDM/s1600/subcapas+enl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19" y="1705970"/>
            <a:ext cx="5377566" cy="474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ángulo redondeado 7"/>
          <p:cNvSpPr/>
          <p:nvPr/>
        </p:nvSpPr>
        <p:spPr>
          <a:xfrm>
            <a:off x="7476555" y="3946423"/>
            <a:ext cx="2821498" cy="12637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a:p>
        </p:txBody>
      </p:sp>
      <p:sp>
        <p:nvSpPr>
          <p:cNvPr id="9" name="CuadroTexto 8"/>
          <p:cNvSpPr txBox="1"/>
          <p:nvPr/>
        </p:nvSpPr>
        <p:spPr>
          <a:xfrm>
            <a:off x="7680502" y="3946423"/>
            <a:ext cx="2167217" cy="1200329"/>
          </a:xfrm>
          <a:prstGeom prst="rect">
            <a:avLst/>
          </a:prstGeom>
          <a:noFill/>
        </p:spPr>
        <p:txBody>
          <a:bodyPr wrap="square" rtlCol="0">
            <a:spAutoFit/>
          </a:bodyPr>
          <a:lstStyle/>
          <a:p>
            <a:pPr algn="ctr"/>
            <a:r>
              <a:rPr lang="es-BO" sz="3600" b="1" dirty="0" smtClean="0"/>
              <a:t>MAC</a:t>
            </a:r>
          </a:p>
          <a:p>
            <a:pPr algn="ctr"/>
            <a:r>
              <a:rPr lang="es-BO" b="1" dirty="0" smtClean="0"/>
              <a:t>Control de acceso al medio</a:t>
            </a:r>
            <a:endParaRPr lang="es-ES" b="1" dirty="0"/>
          </a:p>
        </p:txBody>
      </p:sp>
      <p:sp>
        <p:nvSpPr>
          <p:cNvPr id="10" name="Rectángulo redondeado 9"/>
          <p:cNvSpPr/>
          <p:nvPr/>
        </p:nvSpPr>
        <p:spPr>
          <a:xfrm>
            <a:off x="7476554" y="1971032"/>
            <a:ext cx="2821498" cy="137769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
        <p:nvSpPr>
          <p:cNvPr id="11" name="CuadroTexto 10"/>
          <p:cNvSpPr txBox="1"/>
          <p:nvPr/>
        </p:nvSpPr>
        <p:spPr>
          <a:xfrm>
            <a:off x="7476554" y="2054068"/>
            <a:ext cx="2682545" cy="984885"/>
          </a:xfrm>
          <a:prstGeom prst="rect">
            <a:avLst/>
          </a:prstGeom>
          <a:noFill/>
        </p:spPr>
        <p:txBody>
          <a:bodyPr wrap="square" rtlCol="0">
            <a:spAutoFit/>
          </a:bodyPr>
          <a:lstStyle/>
          <a:p>
            <a:pPr algn="ctr"/>
            <a:r>
              <a:rPr lang="es-BO" sz="4000" b="1" dirty="0" smtClean="0"/>
              <a:t>LLC</a:t>
            </a:r>
          </a:p>
          <a:p>
            <a:pPr algn="ctr"/>
            <a:r>
              <a:rPr lang="es-BO" b="1" dirty="0" smtClean="0"/>
              <a:t>Control de enlace lógico</a:t>
            </a:r>
            <a:endParaRPr lang="es-ES" b="1" dirty="0"/>
          </a:p>
        </p:txBody>
      </p:sp>
      <p:sp>
        <p:nvSpPr>
          <p:cNvPr id="12" name="Flecha derecha 11"/>
          <p:cNvSpPr/>
          <p:nvPr/>
        </p:nvSpPr>
        <p:spPr>
          <a:xfrm rot="21018750">
            <a:off x="5270424" y="2619668"/>
            <a:ext cx="2137030" cy="433835"/>
          </a:xfrm>
          <a:prstGeom prst="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3"/>
          <p:cNvSpPr txBox="1"/>
          <p:nvPr/>
        </p:nvSpPr>
        <p:spPr>
          <a:xfrm>
            <a:off x="8112307" y="3568693"/>
            <a:ext cx="2682545" cy="461665"/>
          </a:xfrm>
          <a:prstGeom prst="rect">
            <a:avLst/>
          </a:prstGeom>
          <a:noFill/>
        </p:spPr>
        <p:txBody>
          <a:bodyPr wrap="square" rtlCol="0">
            <a:spAutoFit/>
          </a:bodyPr>
          <a:lstStyle/>
          <a:p>
            <a:r>
              <a:rPr lang="es-BO" sz="2400" b="1" dirty="0" smtClean="0"/>
              <a:t>Subcapa</a:t>
            </a:r>
            <a:endParaRPr lang="es-ES" sz="2400" b="1" dirty="0"/>
          </a:p>
        </p:txBody>
      </p:sp>
      <p:sp>
        <p:nvSpPr>
          <p:cNvPr id="16" name="CuadroTexto 14"/>
          <p:cNvSpPr txBox="1"/>
          <p:nvPr/>
        </p:nvSpPr>
        <p:spPr>
          <a:xfrm>
            <a:off x="8112307" y="1581857"/>
            <a:ext cx="2682545" cy="461665"/>
          </a:xfrm>
          <a:prstGeom prst="rect">
            <a:avLst/>
          </a:prstGeom>
          <a:noFill/>
        </p:spPr>
        <p:txBody>
          <a:bodyPr wrap="square" rtlCol="0">
            <a:spAutoFit/>
          </a:bodyPr>
          <a:lstStyle/>
          <a:p>
            <a:r>
              <a:rPr lang="es-BO" sz="2400" b="1" dirty="0" smtClean="0"/>
              <a:t>Subcapa</a:t>
            </a:r>
            <a:endParaRPr lang="es-ES" sz="2400" b="1" dirty="0"/>
          </a:p>
        </p:txBody>
      </p:sp>
      <p:sp>
        <p:nvSpPr>
          <p:cNvPr id="17" name="Flecha derecha 11"/>
          <p:cNvSpPr/>
          <p:nvPr/>
        </p:nvSpPr>
        <p:spPr>
          <a:xfrm rot="778061">
            <a:off x="5179793" y="3813441"/>
            <a:ext cx="2277122" cy="433835"/>
          </a:xfrm>
          <a:prstGeom prst="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99368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1" y="1419368"/>
            <a:ext cx="6441016" cy="5210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434" y="2997200"/>
            <a:ext cx="3833284" cy="28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7 Conector recto de flecha"/>
          <p:cNvCxnSpPr/>
          <p:nvPr/>
        </p:nvCxnSpPr>
        <p:spPr>
          <a:xfrm flipV="1">
            <a:off x="4176185" y="3933825"/>
            <a:ext cx="4607983" cy="17272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6769100" y="6092825"/>
            <a:ext cx="2878667"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7954434" y="5626101"/>
            <a:ext cx="3357033" cy="349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9628717" y="5661025"/>
            <a:ext cx="0" cy="4318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a:off x="7975600" y="5229225"/>
            <a:ext cx="0" cy="4318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a:off x="11311467" y="5211763"/>
            <a:ext cx="0" cy="4318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1 Título"/>
          <p:cNvSpPr txBox="1">
            <a:spLocks/>
          </p:cNvSpPr>
          <p:nvPr/>
        </p:nvSpPr>
        <p:spPr>
          <a:xfrm>
            <a:off x="1001184" y="491319"/>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205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2 Marcador de contenido"/>
          <p:cNvSpPr txBox="1">
            <a:spLocks/>
          </p:cNvSpPr>
          <p:nvPr/>
        </p:nvSpPr>
        <p:spPr bwMode="auto">
          <a:xfrm>
            <a:off x="6206067" y="2174875"/>
            <a:ext cx="489585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pitchFamily="34" charset="0"/>
              <a:buNone/>
            </a:pPr>
            <a:r>
              <a:rPr lang="es-BO" sz="3200"/>
              <a:t>Identificación Única</a:t>
            </a:r>
          </a:p>
          <a:p>
            <a:pPr>
              <a:spcBef>
                <a:spcPct val="20000"/>
              </a:spcBef>
              <a:buFont typeface="Arial" pitchFamily="34" charset="0"/>
              <a:buNone/>
            </a:pPr>
            <a:endParaRPr lang="es-BO" sz="3200"/>
          </a:p>
        </p:txBody>
      </p:sp>
      <p:sp>
        <p:nvSpPr>
          <p:cNvPr id="14342" name="2 Marcador de contenido"/>
          <p:cNvSpPr txBox="1">
            <a:spLocks/>
          </p:cNvSpPr>
          <p:nvPr/>
        </p:nvSpPr>
        <p:spPr bwMode="auto">
          <a:xfrm>
            <a:off x="6288618" y="3227389"/>
            <a:ext cx="268816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pitchFamily="34" charset="0"/>
              <a:buNone/>
            </a:pPr>
            <a:r>
              <a:rPr lang="es-BO" sz="3200" dirty="0"/>
              <a:t>Interferir</a:t>
            </a:r>
          </a:p>
        </p:txBody>
      </p:sp>
      <p:sp>
        <p:nvSpPr>
          <p:cNvPr id="14347" name="2 Marcador de contenido"/>
          <p:cNvSpPr txBox="1">
            <a:spLocks/>
          </p:cNvSpPr>
          <p:nvPr/>
        </p:nvSpPr>
        <p:spPr bwMode="auto">
          <a:xfrm>
            <a:off x="6350000" y="4356100"/>
            <a:ext cx="4607984"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pitchFamily="34" charset="0"/>
              <a:buNone/>
            </a:pPr>
            <a:r>
              <a:rPr lang="es-BO" sz="3200" dirty="0"/>
              <a:t>Paquete de datos</a:t>
            </a:r>
          </a:p>
        </p:txBody>
      </p:sp>
      <p:sp>
        <p:nvSpPr>
          <p:cNvPr id="14350" name="2 Marcador de contenido"/>
          <p:cNvSpPr txBox="1">
            <a:spLocks/>
          </p:cNvSpPr>
          <p:nvPr/>
        </p:nvSpPr>
        <p:spPr bwMode="auto">
          <a:xfrm>
            <a:off x="6369051" y="5413375"/>
            <a:ext cx="46079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pitchFamily="34" charset="0"/>
              <a:buNone/>
            </a:pPr>
            <a:r>
              <a:rPr lang="es-BO" sz="3200" dirty="0"/>
              <a:t>Reglas y estándares</a:t>
            </a:r>
          </a:p>
        </p:txBody>
      </p:sp>
      <p:sp>
        <p:nvSpPr>
          <p:cNvPr id="14351" name="2 Marcador de contenido"/>
          <p:cNvSpPr txBox="1">
            <a:spLocks/>
          </p:cNvSpPr>
          <p:nvPr/>
        </p:nvSpPr>
        <p:spPr bwMode="auto">
          <a:xfrm>
            <a:off x="639234" y="1498601"/>
            <a:ext cx="48133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pitchFamily="34" charset="0"/>
              <a:buNone/>
            </a:pPr>
            <a:r>
              <a:rPr lang="es-BO" sz="3200" b="1" dirty="0"/>
              <a:t>DEFINICIONES.-</a:t>
            </a:r>
          </a:p>
        </p:txBody>
      </p:sp>
      <p:sp>
        <p:nvSpPr>
          <p:cNvPr id="21" name="1 Título"/>
          <p:cNvSpPr txBox="1">
            <a:spLocks/>
          </p:cNvSpPr>
          <p:nvPr/>
        </p:nvSpPr>
        <p:spPr>
          <a:xfrm>
            <a:off x="1001184" y="354843"/>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22" name="Rectángulo redondeado 9"/>
          <p:cNvSpPr/>
          <p:nvPr/>
        </p:nvSpPr>
        <p:spPr>
          <a:xfrm>
            <a:off x="344432" y="2106262"/>
            <a:ext cx="3887830" cy="85154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
        <p:nvSpPr>
          <p:cNvPr id="26" name="CuadroTexto 10"/>
          <p:cNvSpPr txBox="1"/>
          <p:nvPr/>
        </p:nvSpPr>
        <p:spPr>
          <a:xfrm>
            <a:off x="413908" y="2160513"/>
            <a:ext cx="3686077" cy="707886"/>
          </a:xfrm>
          <a:prstGeom prst="rect">
            <a:avLst/>
          </a:prstGeom>
          <a:noFill/>
        </p:spPr>
        <p:txBody>
          <a:bodyPr wrap="square" rtlCol="0">
            <a:spAutoFit/>
          </a:bodyPr>
          <a:lstStyle/>
          <a:p>
            <a:pPr algn="ctr"/>
            <a:r>
              <a:rPr lang="es-BO" sz="4000" b="1" dirty="0" smtClean="0"/>
              <a:t>DIRECCIÓN MAC</a:t>
            </a:r>
          </a:p>
        </p:txBody>
      </p:sp>
      <p:sp>
        <p:nvSpPr>
          <p:cNvPr id="29" name="Rectángulo redondeado 9"/>
          <p:cNvSpPr/>
          <p:nvPr/>
        </p:nvSpPr>
        <p:spPr>
          <a:xfrm>
            <a:off x="329614" y="3114539"/>
            <a:ext cx="3887830" cy="85154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
        <p:nvSpPr>
          <p:cNvPr id="30" name="CuadroTexto 10"/>
          <p:cNvSpPr txBox="1"/>
          <p:nvPr/>
        </p:nvSpPr>
        <p:spPr>
          <a:xfrm>
            <a:off x="399090" y="3168790"/>
            <a:ext cx="3686077" cy="707886"/>
          </a:xfrm>
          <a:prstGeom prst="rect">
            <a:avLst/>
          </a:prstGeom>
          <a:noFill/>
        </p:spPr>
        <p:txBody>
          <a:bodyPr wrap="square" rtlCol="0">
            <a:spAutoFit/>
          </a:bodyPr>
          <a:lstStyle/>
          <a:p>
            <a:pPr algn="ctr"/>
            <a:r>
              <a:rPr lang="es-BO" sz="4000" b="1" dirty="0" smtClean="0"/>
              <a:t>COLISION</a:t>
            </a:r>
          </a:p>
        </p:txBody>
      </p:sp>
      <p:sp>
        <p:nvSpPr>
          <p:cNvPr id="31" name="Rectángulo redondeado 9"/>
          <p:cNvSpPr/>
          <p:nvPr/>
        </p:nvSpPr>
        <p:spPr>
          <a:xfrm>
            <a:off x="329613" y="4187789"/>
            <a:ext cx="3887830" cy="85154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
        <p:nvSpPr>
          <p:cNvPr id="32" name="CuadroTexto 10"/>
          <p:cNvSpPr txBox="1"/>
          <p:nvPr/>
        </p:nvSpPr>
        <p:spPr>
          <a:xfrm>
            <a:off x="399089" y="4242040"/>
            <a:ext cx="3686077" cy="707886"/>
          </a:xfrm>
          <a:prstGeom prst="rect">
            <a:avLst/>
          </a:prstGeom>
          <a:noFill/>
        </p:spPr>
        <p:txBody>
          <a:bodyPr wrap="square" rtlCol="0">
            <a:spAutoFit/>
          </a:bodyPr>
          <a:lstStyle/>
          <a:p>
            <a:pPr algn="ctr"/>
            <a:r>
              <a:rPr lang="es-BO" sz="4000" b="1" dirty="0" smtClean="0"/>
              <a:t>TRAMA</a:t>
            </a:r>
          </a:p>
        </p:txBody>
      </p:sp>
      <p:sp>
        <p:nvSpPr>
          <p:cNvPr id="33" name="Rectángulo redondeado 9"/>
          <p:cNvSpPr/>
          <p:nvPr/>
        </p:nvSpPr>
        <p:spPr>
          <a:xfrm>
            <a:off x="274956" y="5261237"/>
            <a:ext cx="3887830" cy="85154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
        <p:nvSpPr>
          <p:cNvPr id="34" name="CuadroTexto 10"/>
          <p:cNvSpPr txBox="1"/>
          <p:nvPr/>
        </p:nvSpPr>
        <p:spPr>
          <a:xfrm>
            <a:off x="344432" y="5315488"/>
            <a:ext cx="3686077" cy="707886"/>
          </a:xfrm>
          <a:prstGeom prst="rect">
            <a:avLst/>
          </a:prstGeom>
          <a:noFill/>
        </p:spPr>
        <p:txBody>
          <a:bodyPr wrap="square" rtlCol="0">
            <a:spAutoFit/>
          </a:bodyPr>
          <a:lstStyle/>
          <a:p>
            <a:pPr algn="ctr"/>
            <a:r>
              <a:rPr lang="es-BO" sz="4000" b="1" dirty="0" smtClean="0"/>
              <a:t>PROTOCOLO</a:t>
            </a:r>
          </a:p>
        </p:txBody>
      </p:sp>
      <p:sp>
        <p:nvSpPr>
          <p:cNvPr id="35" name="Flecha derecha 11"/>
          <p:cNvSpPr/>
          <p:nvPr/>
        </p:nvSpPr>
        <p:spPr>
          <a:xfrm>
            <a:off x="4268620" y="2406920"/>
            <a:ext cx="1914164" cy="250226"/>
          </a:xfrm>
          <a:prstGeom prst="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lecha derecha 11"/>
          <p:cNvSpPr/>
          <p:nvPr/>
        </p:nvSpPr>
        <p:spPr>
          <a:xfrm>
            <a:off x="4291903" y="3397620"/>
            <a:ext cx="1914164" cy="250226"/>
          </a:xfrm>
          <a:prstGeom prst="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Flecha derecha 11"/>
          <p:cNvSpPr/>
          <p:nvPr/>
        </p:nvSpPr>
        <p:spPr>
          <a:xfrm>
            <a:off x="4291903" y="4488447"/>
            <a:ext cx="1914164" cy="250226"/>
          </a:xfrm>
          <a:prstGeom prst="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lecha derecha 11"/>
          <p:cNvSpPr/>
          <p:nvPr/>
        </p:nvSpPr>
        <p:spPr>
          <a:xfrm>
            <a:off x="4291903" y="5669431"/>
            <a:ext cx="1914164" cy="250226"/>
          </a:xfrm>
          <a:prstGeom prst="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79772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2 Marcador de contenido"/>
          <p:cNvSpPr txBox="1">
            <a:spLocks/>
          </p:cNvSpPr>
          <p:nvPr/>
        </p:nvSpPr>
        <p:spPr bwMode="auto">
          <a:xfrm>
            <a:off x="823384" y="1519838"/>
            <a:ext cx="10179049"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20000"/>
              </a:spcBef>
              <a:buFont typeface="Arial" pitchFamily="34" charset="0"/>
              <a:buNone/>
            </a:pPr>
            <a:r>
              <a:rPr lang="es-BO" sz="3200" b="1" dirty="0"/>
              <a:t>Protocolos de Acceso Múltiple</a:t>
            </a:r>
          </a:p>
        </p:txBody>
      </p:sp>
      <p:pic>
        <p:nvPicPr>
          <p:cNvPr id="17412" name="Picture 2" descr="http://www2.elo.utfsm.cl/%7Eipd437/wirel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234" y="2484247"/>
            <a:ext cx="6987117"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1 Título"/>
          <p:cNvSpPr txBox="1">
            <a:spLocks/>
          </p:cNvSpPr>
          <p:nvPr/>
        </p:nvSpPr>
        <p:spPr>
          <a:xfrm>
            <a:off x="1110366" y="491319"/>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9185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67635" y="2500360"/>
            <a:ext cx="10972800" cy="1907867"/>
          </a:xfrm>
        </p:spPr>
        <p:txBody>
          <a:bodyPr>
            <a:normAutofit/>
          </a:bodyPr>
          <a:lstStyle/>
          <a:p>
            <a:pPr algn="ct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1. INTRODUCCION A ENLACE DE DATOS</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4" name="1 Título"/>
          <p:cNvSpPr txBox="1">
            <a:spLocks/>
          </p:cNvSpPr>
          <p:nvPr/>
        </p:nvSpPr>
        <p:spPr>
          <a:xfrm>
            <a:off x="667635" y="821413"/>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1</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5315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eyernt92\Downloads\Sin títul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89" y="1214651"/>
            <a:ext cx="11839576" cy="5404702"/>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a:off x="995077" y="354843"/>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20448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27051" y="1773239"/>
            <a:ext cx="4815416" cy="676275"/>
          </a:xfrm>
        </p:spPr>
        <p:txBody>
          <a:bodyPr rtlCol="0">
            <a:normAutofit/>
          </a:bodyPr>
          <a:lstStyle/>
          <a:p>
            <a:pPr marL="0" indent="0" fontAlgn="auto">
              <a:spcAft>
                <a:spcPts val="0"/>
              </a:spcAft>
              <a:buFont typeface="Arial" pitchFamily="34" charset="0"/>
              <a:buNone/>
              <a:defRPr/>
            </a:pPr>
            <a:r>
              <a:rPr lang="es-BO" b="1" dirty="0" smtClean="0"/>
              <a:t>Redes de Área Local.-</a:t>
            </a:r>
          </a:p>
        </p:txBody>
      </p:sp>
      <p:pic>
        <p:nvPicPr>
          <p:cNvPr id="18436" name="Picture 2" descr="https://infoepo11.files.wordpress.com/2012/05/b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67" y="2832101"/>
            <a:ext cx="33909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http://upload.wikimedia.org/wikipedia/commons/7/71/Netzwerktopologie_R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534" y="2673350"/>
            <a:ext cx="2688167"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http://upload.wikimedia.org/wikipedia/commons/5/53/Netzwerktopologie_Ster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918" y="2705100"/>
            <a:ext cx="2603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2 Marcador de contenido"/>
          <p:cNvSpPr txBox="1">
            <a:spLocks/>
          </p:cNvSpPr>
          <p:nvPr/>
        </p:nvSpPr>
        <p:spPr bwMode="auto">
          <a:xfrm>
            <a:off x="1678518" y="4640264"/>
            <a:ext cx="9757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pitchFamily="34" charset="0"/>
              <a:buNone/>
            </a:pPr>
            <a:r>
              <a:rPr lang="es-BO" sz="2400"/>
              <a:t>Bus</a:t>
            </a:r>
          </a:p>
        </p:txBody>
      </p:sp>
      <p:sp>
        <p:nvSpPr>
          <p:cNvPr id="8" name="2 Marcador de contenido"/>
          <p:cNvSpPr txBox="1">
            <a:spLocks/>
          </p:cNvSpPr>
          <p:nvPr/>
        </p:nvSpPr>
        <p:spPr>
          <a:xfrm>
            <a:off x="5615518" y="4676776"/>
            <a:ext cx="1153583" cy="67627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es-BO" sz="2400" dirty="0" smtClean="0"/>
              <a:t>Anillo</a:t>
            </a:r>
            <a:endParaRPr lang="es-BO" sz="2400" dirty="0"/>
          </a:p>
        </p:txBody>
      </p:sp>
      <p:sp>
        <p:nvSpPr>
          <p:cNvPr id="18441" name="2 Marcador de contenido"/>
          <p:cNvSpPr txBox="1">
            <a:spLocks/>
          </p:cNvSpPr>
          <p:nvPr/>
        </p:nvSpPr>
        <p:spPr bwMode="auto">
          <a:xfrm>
            <a:off x="9173634" y="4676776"/>
            <a:ext cx="1631951"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pitchFamily="34" charset="0"/>
              <a:buNone/>
            </a:pPr>
            <a:r>
              <a:rPr lang="es-BO" sz="2400"/>
              <a:t>Estrella</a:t>
            </a:r>
          </a:p>
        </p:txBody>
      </p:sp>
      <p:sp>
        <p:nvSpPr>
          <p:cNvPr id="18442" name="2 Marcador de contenido"/>
          <p:cNvSpPr txBox="1">
            <a:spLocks/>
          </p:cNvSpPr>
          <p:nvPr/>
        </p:nvSpPr>
        <p:spPr bwMode="auto">
          <a:xfrm>
            <a:off x="4110567" y="5945188"/>
            <a:ext cx="3778251"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pitchFamily="34" charset="0"/>
              <a:buNone/>
            </a:pPr>
            <a:r>
              <a:rPr lang="es-BO" sz="2400"/>
              <a:t>CANAL COMPARTIDO</a:t>
            </a:r>
          </a:p>
        </p:txBody>
      </p:sp>
      <p:cxnSp>
        <p:nvCxnSpPr>
          <p:cNvPr id="5" name="4 Conector recto de flecha"/>
          <p:cNvCxnSpPr/>
          <p:nvPr/>
        </p:nvCxnSpPr>
        <p:spPr>
          <a:xfrm flipH="1" flipV="1">
            <a:off x="2853268" y="5237163"/>
            <a:ext cx="1234017" cy="914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flipV="1">
            <a:off x="7888818" y="5348288"/>
            <a:ext cx="1568449" cy="7556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flipV="1">
            <a:off x="6159500" y="5108576"/>
            <a:ext cx="0" cy="9001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1 Título"/>
          <p:cNvSpPr txBox="1">
            <a:spLocks/>
          </p:cNvSpPr>
          <p:nvPr/>
        </p:nvSpPr>
        <p:spPr>
          <a:xfrm>
            <a:off x="1001184" y="491320"/>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17052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Rectángulo redondeado"/>
          <p:cNvSpPr/>
          <p:nvPr/>
        </p:nvSpPr>
        <p:spPr>
          <a:xfrm>
            <a:off x="4656667" y="1714500"/>
            <a:ext cx="1852084" cy="66675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s-BO"/>
          </a:p>
        </p:txBody>
      </p:sp>
      <p:pic>
        <p:nvPicPr>
          <p:cNvPr id="19460" name="Picture 3" descr="C:\Users\reyernt92\Downloads\asda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01" y="3429000"/>
            <a:ext cx="1044363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2 Marcador de contenido"/>
          <p:cNvSpPr>
            <a:spLocks noGrp="1"/>
          </p:cNvSpPr>
          <p:nvPr>
            <p:ph idx="1"/>
          </p:nvPr>
        </p:nvSpPr>
        <p:spPr>
          <a:xfrm>
            <a:off x="960967" y="2752726"/>
            <a:ext cx="3456517" cy="676275"/>
          </a:xfrm>
        </p:spPr>
        <p:txBody>
          <a:bodyPr/>
          <a:lstStyle/>
          <a:p>
            <a:pPr marL="0" indent="0">
              <a:buFont typeface="Arial" pitchFamily="34" charset="0"/>
              <a:buNone/>
            </a:pPr>
            <a:r>
              <a:rPr lang="es-BO" b="1" dirty="0" smtClean="0"/>
              <a:t>ALOHA PURO</a:t>
            </a:r>
          </a:p>
        </p:txBody>
      </p:sp>
      <p:sp>
        <p:nvSpPr>
          <p:cNvPr id="10" name="2 Marcador de contenido"/>
          <p:cNvSpPr txBox="1">
            <a:spLocks/>
          </p:cNvSpPr>
          <p:nvPr/>
        </p:nvSpPr>
        <p:spPr>
          <a:xfrm>
            <a:off x="6508751" y="2708276"/>
            <a:ext cx="5281083" cy="6778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defRPr/>
            </a:pPr>
            <a:r>
              <a:rPr lang="es-BO" b="1" dirty="0" smtClean="0"/>
              <a:t>ALOHA CON RANURAS</a:t>
            </a:r>
            <a:endParaRPr lang="es-BO" b="1" dirty="0"/>
          </a:p>
        </p:txBody>
      </p:sp>
      <p:sp>
        <p:nvSpPr>
          <p:cNvPr id="19463" name="2 Marcador de contenido"/>
          <p:cNvSpPr txBox="1">
            <a:spLocks/>
          </p:cNvSpPr>
          <p:nvPr/>
        </p:nvSpPr>
        <p:spPr bwMode="auto">
          <a:xfrm>
            <a:off x="4656667" y="1714501"/>
            <a:ext cx="201506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Font typeface="Arial" pitchFamily="34" charset="0"/>
              <a:buNone/>
            </a:pPr>
            <a:r>
              <a:rPr lang="es-BO" sz="3200" b="1"/>
              <a:t>ALOHA</a:t>
            </a:r>
          </a:p>
        </p:txBody>
      </p:sp>
      <p:cxnSp>
        <p:nvCxnSpPr>
          <p:cNvPr id="14" name="13 Conector recto de flecha"/>
          <p:cNvCxnSpPr>
            <a:stCxn id="19463" idx="3"/>
          </p:cNvCxnSpPr>
          <p:nvPr/>
        </p:nvCxnSpPr>
        <p:spPr>
          <a:xfrm>
            <a:off x="6671734" y="2052639"/>
            <a:ext cx="2112433" cy="6556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endCxn id="19461" idx="0"/>
          </p:cNvCxnSpPr>
          <p:nvPr/>
        </p:nvCxnSpPr>
        <p:spPr>
          <a:xfrm flipH="1">
            <a:off x="2690284" y="2052639"/>
            <a:ext cx="1835149" cy="7000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1 Título"/>
          <p:cNvSpPr txBox="1">
            <a:spLocks/>
          </p:cNvSpPr>
          <p:nvPr/>
        </p:nvSpPr>
        <p:spPr>
          <a:xfrm>
            <a:off x="1001184" y="491320"/>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999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reyernt92\Download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61997"/>
            <a:ext cx="8161361" cy="5581867"/>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1124014" y="276836"/>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450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reyernt92\Download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141" y="975000"/>
            <a:ext cx="9266830" cy="5597487"/>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a:off x="1001184" y="289839"/>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15888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eyernt92\Downloads\aloh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313" y="943082"/>
            <a:ext cx="5636526" cy="5825547"/>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a:off x="1001184" y="230625"/>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69601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6487585" y="3111501"/>
            <a:ext cx="4320116" cy="4619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s-BO"/>
          </a:p>
        </p:txBody>
      </p:sp>
      <p:sp>
        <p:nvSpPr>
          <p:cNvPr id="8" name="7 Rectángulo"/>
          <p:cNvSpPr/>
          <p:nvPr/>
        </p:nvSpPr>
        <p:spPr>
          <a:xfrm>
            <a:off x="1217085" y="3111501"/>
            <a:ext cx="4320116" cy="4619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s-BO"/>
          </a:p>
        </p:txBody>
      </p:sp>
      <p:sp>
        <p:nvSpPr>
          <p:cNvPr id="3" name="2 Rectángulo"/>
          <p:cNvSpPr/>
          <p:nvPr/>
        </p:nvSpPr>
        <p:spPr>
          <a:xfrm>
            <a:off x="1206500" y="1844676"/>
            <a:ext cx="9594851" cy="10080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s-BO"/>
          </a:p>
        </p:txBody>
      </p:sp>
      <p:sp>
        <p:nvSpPr>
          <p:cNvPr id="5" name="2 Marcador de contenido"/>
          <p:cNvSpPr txBox="1">
            <a:spLocks/>
          </p:cNvSpPr>
          <p:nvPr/>
        </p:nvSpPr>
        <p:spPr>
          <a:xfrm>
            <a:off x="1206500" y="1844676"/>
            <a:ext cx="9491133" cy="1008063"/>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s-BO" b="1" dirty="0" smtClean="0"/>
              <a:t>CSMA </a:t>
            </a:r>
            <a:endParaRPr lang="es-BO" b="1" dirty="0"/>
          </a:p>
          <a:p>
            <a:pPr marL="0" indent="0" algn="ctr" fontAlgn="auto">
              <a:spcAft>
                <a:spcPts val="0"/>
              </a:spcAft>
              <a:buFont typeface="Arial" pitchFamily="34" charset="0"/>
              <a:buNone/>
              <a:defRPr/>
            </a:pPr>
            <a:r>
              <a:rPr lang="es-BO" dirty="0" smtClean="0"/>
              <a:t>Acceso múltiple con detección de portadora</a:t>
            </a:r>
            <a:endParaRPr lang="es-BO" dirty="0"/>
          </a:p>
        </p:txBody>
      </p:sp>
      <p:pic>
        <p:nvPicPr>
          <p:cNvPr id="20487" name="Picture 2" descr="C:\Users\reyernt92\Downloads\c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585" y="3606800"/>
            <a:ext cx="5278967"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1 Rectángulo"/>
          <p:cNvSpPr>
            <a:spLocks noChangeArrowheads="1"/>
          </p:cNvSpPr>
          <p:nvPr/>
        </p:nvSpPr>
        <p:spPr bwMode="auto">
          <a:xfrm>
            <a:off x="1274234" y="3109914"/>
            <a:ext cx="436033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BO" sz="2400" b="1"/>
              <a:t>CSMA – No Persistente</a:t>
            </a:r>
            <a:endParaRPr lang="es-BO" sz="2400"/>
          </a:p>
        </p:txBody>
      </p:sp>
      <p:sp>
        <p:nvSpPr>
          <p:cNvPr id="20489" name="5 Rectángulo"/>
          <p:cNvSpPr>
            <a:spLocks noChangeArrowheads="1"/>
          </p:cNvSpPr>
          <p:nvPr/>
        </p:nvSpPr>
        <p:spPr bwMode="auto">
          <a:xfrm>
            <a:off x="6769101" y="3111501"/>
            <a:ext cx="479848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BO" sz="2400" b="1"/>
              <a:t>CSMA – Persistente</a:t>
            </a:r>
            <a:endParaRPr lang="es-BO" sz="2400"/>
          </a:p>
        </p:txBody>
      </p:sp>
      <p:cxnSp>
        <p:nvCxnSpPr>
          <p:cNvPr id="10" name="9 Conector recto de flecha"/>
          <p:cNvCxnSpPr/>
          <p:nvPr/>
        </p:nvCxnSpPr>
        <p:spPr>
          <a:xfrm flipH="1">
            <a:off x="3627967" y="2852739"/>
            <a:ext cx="0" cy="257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flipH="1">
            <a:off x="8646584" y="2852739"/>
            <a:ext cx="0" cy="257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1 Título"/>
          <p:cNvSpPr txBox="1">
            <a:spLocks/>
          </p:cNvSpPr>
          <p:nvPr/>
        </p:nvSpPr>
        <p:spPr>
          <a:xfrm>
            <a:off x="1001184" y="491320"/>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263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reyernt92\Downloads\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645" y="1203777"/>
            <a:ext cx="5049672" cy="5510921"/>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a:off x="1001184" y="491320"/>
            <a:ext cx="10363200"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55803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33834" y="2420939"/>
            <a:ext cx="3456517" cy="1152525"/>
          </a:xfrm>
          <a:prstGeom prst="rect">
            <a:avLst/>
          </a:prstGeom>
          <a:ln w="130175">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s-BO"/>
          </a:p>
        </p:txBody>
      </p:sp>
      <p:sp>
        <p:nvSpPr>
          <p:cNvPr id="21508" name="2 Subtítulo"/>
          <p:cNvSpPr>
            <a:spLocks noGrp="1"/>
          </p:cNvSpPr>
          <p:nvPr>
            <p:ph type="subTitle" idx="1"/>
          </p:nvPr>
        </p:nvSpPr>
        <p:spPr>
          <a:xfrm>
            <a:off x="8214785" y="2565400"/>
            <a:ext cx="3456516" cy="2447925"/>
          </a:xfrm>
        </p:spPr>
        <p:txBody>
          <a:bodyPr/>
          <a:lstStyle/>
          <a:p>
            <a:r>
              <a:rPr lang="es-BO" sz="2400" smtClean="0">
                <a:solidFill>
                  <a:schemeClr val="tx1"/>
                </a:solidFill>
              </a:rPr>
              <a:t>Nivel de Control de Acceso Logico (LLC)</a:t>
            </a:r>
          </a:p>
          <a:p>
            <a:endParaRPr lang="es-BO" sz="2400" smtClean="0">
              <a:solidFill>
                <a:schemeClr val="tx1"/>
              </a:solidFill>
            </a:endParaRPr>
          </a:p>
          <a:p>
            <a:r>
              <a:rPr lang="es-BO" sz="2400" smtClean="0">
                <a:solidFill>
                  <a:schemeClr val="tx1"/>
                </a:solidFill>
              </a:rPr>
              <a:t>Nivel de Control de Acceso al Medio (MAC)</a:t>
            </a:r>
          </a:p>
          <a:p>
            <a:endParaRPr lang="es-BO" sz="2400" smtClean="0">
              <a:solidFill>
                <a:schemeClr val="tx1"/>
              </a:solidFill>
            </a:endParaRPr>
          </a:p>
        </p:txBody>
      </p:sp>
      <p:pic>
        <p:nvPicPr>
          <p:cNvPr id="21509" name="3 Imagen" descr="http://1.bp.blogspot.com/-2wyk-oO_cTw/TsKb5YbF3jI/AAAAAAAAABU/EBIce7zYMDM/s1600/subcapas+enl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567" y="2246313"/>
            <a:ext cx="499321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6 Conector recto de flecha"/>
          <p:cNvCxnSpPr/>
          <p:nvPr/>
        </p:nvCxnSpPr>
        <p:spPr>
          <a:xfrm flipH="1">
            <a:off x="5135033" y="2997200"/>
            <a:ext cx="3073400" cy="2873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flipH="1" flipV="1">
            <a:off x="5135033" y="3933825"/>
            <a:ext cx="3073400" cy="2873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1 Título"/>
          <p:cNvSpPr txBox="1">
            <a:spLocks/>
          </p:cNvSpPr>
          <p:nvPr/>
        </p:nvSpPr>
        <p:spPr>
          <a:xfrm>
            <a:off x="1001184" y="272956"/>
            <a:ext cx="10363200" cy="7124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0000"/>
              </a:lnSpc>
            </a:pPr>
            <a:r>
              <a:rPr lang="es-BO" sz="4000" b="1"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Sub Capa de control de Acceso al Medio</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22506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675" y="418251"/>
            <a:ext cx="7687761" cy="291434"/>
          </a:xfrm>
        </p:spPr>
        <p:txBody>
          <a:bodyPr>
            <a:normAutofit fontScale="90000"/>
          </a:bodyPr>
          <a:lstStyle/>
          <a:p>
            <a:r>
              <a:rPr lang="es-BO" b="1" dirty="0" smtClean="0"/>
              <a:t> </a:t>
            </a:r>
            <a:r>
              <a:rPr lang="es-BO" sz="4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Capa de Enlace de Datos</a:t>
            </a:r>
            <a:endParaRPr lang="es-ES" sz="4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7" name="Rectángulo redondeado 6"/>
          <p:cNvSpPr/>
          <p:nvPr/>
        </p:nvSpPr>
        <p:spPr>
          <a:xfrm>
            <a:off x="934569" y="2598328"/>
            <a:ext cx="9285196" cy="13715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9" name="Rectángulo redondeado 8"/>
          <p:cNvSpPr/>
          <p:nvPr/>
        </p:nvSpPr>
        <p:spPr>
          <a:xfrm>
            <a:off x="1223682" y="4170291"/>
            <a:ext cx="8740589"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10" name="Rectángulo redondeado 9"/>
          <p:cNvSpPr/>
          <p:nvPr/>
        </p:nvSpPr>
        <p:spPr>
          <a:xfrm>
            <a:off x="1223684" y="5390048"/>
            <a:ext cx="8740588"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11" name="Rectángulo redondeado 10"/>
          <p:cNvSpPr/>
          <p:nvPr/>
        </p:nvSpPr>
        <p:spPr>
          <a:xfrm>
            <a:off x="1044388" y="2669206"/>
            <a:ext cx="2124635" cy="12449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BO" sz="3200" b="1" dirty="0" smtClean="0">
                <a:solidFill>
                  <a:schemeClr val="bg2">
                    <a:lumMod val="10000"/>
                  </a:schemeClr>
                </a:solidFill>
              </a:rPr>
              <a:t>Sesión # 2</a:t>
            </a:r>
            <a:endParaRPr lang="es-ES" sz="3200" b="1" dirty="0">
              <a:solidFill>
                <a:schemeClr val="bg2">
                  <a:lumMod val="10000"/>
                </a:schemeClr>
              </a:solidFill>
            </a:endParaRPr>
          </a:p>
        </p:txBody>
      </p:sp>
      <p:sp>
        <p:nvSpPr>
          <p:cNvPr id="16" name="Rectángulo redondeado 15"/>
          <p:cNvSpPr/>
          <p:nvPr/>
        </p:nvSpPr>
        <p:spPr>
          <a:xfrm>
            <a:off x="1326777" y="5441594"/>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4</a:t>
            </a:r>
            <a:endParaRPr lang="es-ES" sz="2400" b="1" dirty="0">
              <a:solidFill>
                <a:schemeClr val="bg2">
                  <a:lumMod val="10000"/>
                </a:schemeClr>
              </a:solidFill>
            </a:endParaRPr>
          </a:p>
        </p:txBody>
      </p:sp>
      <p:sp>
        <p:nvSpPr>
          <p:cNvPr id="17" name="Rectángulo redondeado 16"/>
          <p:cNvSpPr/>
          <p:nvPr/>
        </p:nvSpPr>
        <p:spPr>
          <a:xfrm>
            <a:off x="1326777" y="4221839"/>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3</a:t>
            </a:r>
            <a:endParaRPr lang="es-ES" sz="2400" b="1" dirty="0">
              <a:solidFill>
                <a:schemeClr val="bg2">
                  <a:lumMod val="10000"/>
                </a:schemeClr>
              </a:solidFill>
            </a:endParaRPr>
          </a:p>
        </p:txBody>
      </p:sp>
      <p:sp>
        <p:nvSpPr>
          <p:cNvPr id="20" name="CuadroTexto 19"/>
          <p:cNvSpPr txBox="1"/>
          <p:nvPr/>
        </p:nvSpPr>
        <p:spPr>
          <a:xfrm>
            <a:off x="3443568" y="4268938"/>
            <a:ext cx="6413127" cy="923330"/>
          </a:xfrm>
          <a:prstGeom prst="rect">
            <a:avLst/>
          </a:prstGeom>
          <a:noFill/>
        </p:spPr>
        <p:txBody>
          <a:bodyPr wrap="square" rtlCol="0">
            <a:spAutoFit/>
          </a:bodyPr>
          <a:lstStyle/>
          <a:p>
            <a:pPr marL="285750" indent="-285750">
              <a:buFont typeface="Arial" panose="020B0604020202020204" pitchFamily="34" charset="0"/>
              <a:buChar char="•"/>
            </a:pPr>
            <a:r>
              <a:rPr lang="es-BO" dirty="0" smtClean="0"/>
              <a:t>Tramas</a:t>
            </a:r>
          </a:p>
          <a:p>
            <a:pPr marL="285750" indent="-285750">
              <a:buFont typeface="Arial" panose="020B0604020202020204" pitchFamily="34" charset="0"/>
              <a:buChar char="•"/>
            </a:pPr>
            <a:r>
              <a:rPr lang="es-BO" dirty="0" smtClean="0"/>
              <a:t>Formato de un Trama</a:t>
            </a:r>
          </a:p>
          <a:p>
            <a:pPr marL="285750" indent="-285750">
              <a:buFont typeface="Arial" panose="020B0604020202020204" pitchFamily="34" charset="0"/>
              <a:buChar char="•"/>
            </a:pPr>
            <a:r>
              <a:rPr lang="es-BO" dirty="0" smtClean="0"/>
              <a:t>Métodos de acceso al Medio</a:t>
            </a:r>
          </a:p>
        </p:txBody>
      </p:sp>
      <p:sp>
        <p:nvSpPr>
          <p:cNvPr id="21" name="CuadroTexto 20"/>
          <p:cNvSpPr txBox="1"/>
          <p:nvPr/>
        </p:nvSpPr>
        <p:spPr>
          <a:xfrm>
            <a:off x="3443568" y="5577869"/>
            <a:ext cx="6776197" cy="646331"/>
          </a:xfrm>
          <a:prstGeom prst="rect">
            <a:avLst/>
          </a:prstGeom>
          <a:noFill/>
        </p:spPr>
        <p:txBody>
          <a:bodyPr wrap="square" rtlCol="0">
            <a:spAutoFit/>
          </a:bodyPr>
          <a:lstStyle/>
          <a:p>
            <a:pPr marL="285750" indent="-285750">
              <a:buFont typeface="Arial" panose="020B0604020202020204" pitchFamily="34" charset="0"/>
              <a:buChar char="•"/>
            </a:pPr>
            <a:r>
              <a:rPr lang="es-BO" dirty="0" smtClean="0"/>
              <a:t>Ethernet y IEEE 802.3</a:t>
            </a:r>
          </a:p>
          <a:p>
            <a:pPr marL="285750" indent="-285750">
              <a:buFont typeface="Arial" panose="020B0604020202020204" pitchFamily="34" charset="0"/>
              <a:buChar char="•"/>
            </a:pPr>
            <a:r>
              <a:rPr lang="es-BO" dirty="0" smtClean="0"/>
              <a:t>Ethernet 10BASET</a:t>
            </a:r>
          </a:p>
        </p:txBody>
      </p:sp>
      <p:sp>
        <p:nvSpPr>
          <p:cNvPr id="15" name="Rectángulo redondeado 14"/>
          <p:cNvSpPr/>
          <p:nvPr/>
        </p:nvSpPr>
        <p:spPr>
          <a:xfrm>
            <a:off x="1223683" y="1353879"/>
            <a:ext cx="8740589"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22" name="Rectángulo redondeado 21"/>
          <p:cNvSpPr/>
          <p:nvPr/>
        </p:nvSpPr>
        <p:spPr>
          <a:xfrm>
            <a:off x="1326777" y="1417473"/>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1</a:t>
            </a:r>
            <a:endParaRPr lang="es-ES" sz="2400" b="1" dirty="0">
              <a:solidFill>
                <a:schemeClr val="bg2">
                  <a:lumMod val="10000"/>
                </a:schemeClr>
              </a:solidFill>
            </a:endParaRPr>
          </a:p>
        </p:txBody>
      </p:sp>
      <p:sp>
        <p:nvSpPr>
          <p:cNvPr id="23" name="CuadroTexto 22"/>
          <p:cNvSpPr txBox="1"/>
          <p:nvPr/>
        </p:nvSpPr>
        <p:spPr>
          <a:xfrm>
            <a:off x="3443567" y="2912546"/>
            <a:ext cx="6413127" cy="707886"/>
          </a:xfrm>
          <a:prstGeom prst="rect">
            <a:avLst/>
          </a:prstGeom>
          <a:noFill/>
        </p:spPr>
        <p:txBody>
          <a:bodyPr wrap="square" rtlCol="0">
            <a:spAutoFit/>
          </a:bodyPr>
          <a:lstStyle/>
          <a:p>
            <a:pPr marL="285750" indent="-285750">
              <a:buFont typeface="Arial" panose="020B0604020202020204" pitchFamily="34" charset="0"/>
              <a:buChar char="•"/>
            </a:pPr>
            <a:r>
              <a:rPr lang="es-BO" sz="2000" b="1" dirty="0" smtClean="0"/>
              <a:t>Sub capa de control de enlace lógico</a:t>
            </a:r>
          </a:p>
          <a:p>
            <a:pPr marL="285750" indent="-285750">
              <a:buFont typeface="Arial" panose="020B0604020202020204" pitchFamily="34" charset="0"/>
              <a:buChar char="•"/>
            </a:pPr>
            <a:r>
              <a:rPr lang="es-BO" sz="2000" b="1" dirty="0" smtClean="0"/>
              <a:t>Direccionamiento MAC ( Protocolo ARP </a:t>
            </a:r>
            <a:r>
              <a:rPr lang="es-BO" dirty="0" smtClean="0"/>
              <a:t>)</a:t>
            </a:r>
          </a:p>
        </p:txBody>
      </p:sp>
      <p:sp>
        <p:nvSpPr>
          <p:cNvPr id="24" name="CuadroTexto 23"/>
          <p:cNvSpPr txBox="1"/>
          <p:nvPr/>
        </p:nvSpPr>
        <p:spPr>
          <a:xfrm>
            <a:off x="3443567" y="1417473"/>
            <a:ext cx="5498727" cy="923330"/>
          </a:xfrm>
          <a:prstGeom prst="rect">
            <a:avLst/>
          </a:prstGeom>
          <a:noFill/>
        </p:spPr>
        <p:txBody>
          <a:bodyPr wrap="square" rtlCol="0">
            <a:spAutoFit/>
          </a:bodyPr>
          <a:lstStyle/>
          <a:p>
            <a:pPr marL="285750" indent="-285750">
              <a:buFont typeface="Arial" panose="020B0604020202020204" pitchFamily="34" charset="0"/>
              <a:buChar char="•"/>
            </a:pPr>
            <a:r>
              <a:rPr lang="es-BO" dirty="0" smtClean="0"/>
              <a:t>Introducción a enlace de datos</a:t>
            </a:r>
          </a:p>
          <a:p>
            <a:pPr marL="285750" indent="-285750">
              <a:buFont typeface="Arial" panose="020B0604020202020204" pitchFamily="34" charset="0"/>
              <a:buChar char="•"/>
            </a:pPr>
            <a:r>
              <a:rPr lang="es-BO" dirty="0" smtClean="0"/>
              <a:t>Estándares de capa 2</a:t>
            </a:r>
          </a:p>
          <a:p>
            <a:pPr marL="285750" indent="-285750">
              <a:buFont typeface="Arial" panose="020B0604020202020204" pitchFamily="34" charset="0"/>
              <a:buChar char="•"/>
            </a:pPr>
            <a:r>
              <a:rPr lang="es-BO" dirty="0" smtClean="0"/>
              <a:t>Sub capa de Control de acceso al medio</a:t>
            </a:r>
            <a:endParaRPr lang="es-ES" dirty="0"/>
          </a:p>
        </p:txBody>
      </p:sp>
    </p:spTree>
    <p:extLst>
      <p:ext uri="{BB962C8B-B14F-4D97-AF65-F5344CB8AC3E}">
        <p14:creationId xmlns:p14="http://schemas.microsoft.com/office/powerpoint/2010/main" val="831503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p:cNvSpPr txBox="1">
            <a:spLocks/>
          </p:cNvSpPr>
          <p:nvPr/>
        </p:nvSpPr>
        <p:spPr>
          <a:xfrm>
            <a:off x="4008459" y="179559"/>
            <a:ext cx="4293045"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734" y="986399"/>
            <a:ext cx="3295650" cy="5133975"/>
          </a:xfrm>
          <a:prstGeom prst="rect">
            <a:avLst/>
          </a:prstGeom>
        </p:spPr>
      </p:pic>
      <p:sp>
        <p:nvSpPr>
          <p:cNvPr id="5" name="Flecha izquierda 4"/>
          <p:cNvSpPr/>
          <p:nvPr/>
        </p:nvSpPr>
        <p:spPr>
          <a:xfrm rot="10800000">
            <a:off x="232423" y="4928658"/>
            <a:ext cx="689105" cy="282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izquierda 5"/>
          <p:cNvSpPr/>
          <p:nvPr/>
        </p:nvSpPr>
        <p:spPr>
          <a:xfrm>
            <a:off x="4500098" y="4928658"/>
            <a:ext cx="730808" cy="282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p:cNvPicPr>
            <a:picLocks noChangeAspect="1"/>
          </p:cNvPicPr>
          <p:nvPr/>
        </p:nvPicPr>
        <p:blipFill>
          <a:blip r:embed="rId3"/>
          <a:stretch>
            <a:fillRect/>
          </a:stretch>
        </p:blipFill>
        <p:spPr>
          <a:xfrm>
            <a:off x="5868171" y="4351210"/>
            <a:ext cx="4866667" cy="1457143"/>
          </a:xfrm>
          <a:prstGeom prst="rect">
            <a:avLst/>
          </a:prstGeom>
        </p:spPr>
      </p:pic>
      <p:sp>
        <p:nvSpPr>
          <p:cNvPr id="10" name="CuadroTexto 9"/>
          <p:cNvSpPr txBox="1"/>
          <p:nvPr/>
        </p:nvSpPr>
        <p:spPr>
          <a:xfrm>
            <a:off x="3562001" y="490486"/>
            <a:ext cx="4262718" cy="400110"/>
          </a:xfrm>
          <a:prstGeom prst="rect">
            <a:avLst/>
          </a:prstGeom>
          <a:noFill/>
        </p:spPr>
        <p:txBody>
          <a:bodyPr wrap="square" rtlCol="0">
            <a:spAutoFit/>
          </a:bodyPr>
          <a:lstStyle/>
          <a:p>
            <a:r>
              <a:rPr lang="es-BO" sz="2000" b="1" dirty="0" smtClean="0"/>
              <a:t>INTRODUCCIÓN A ENLACE DE  DATOS</a:t>
            </a:r>
            <a:endParaRPr lang="es-ES" sz="2000" b="1" dirty="0"/>
          </a:p>
        </p:txBody>
      </p:sp>
      <p:sp>
        <p:nvSpPr>
          <p:cNvPr id="11" name="Rectángulo 10"/>
          <p:cNvSpPr/>
          <p:nvPr/>
        </p:nvSpPr>
        <p:spPr>
          <a:xfrm>
            <a:off x="1075878" y="5507788"/>
            <a:ext cx="322616" cy="32195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s-BO" b="1" dirty="0" smtClean="0"/>
              <a:t>1</a:t>
            </a:r>
            <a:endParaRPr lang="es-ES" b="1" dirty="0"/>
          </a:p>
        </p:txBody>
      </p:sp>
      <p:sp>
        <p:nvSpPr>
          <p:cNvPr id="12" name="Rectángulo 11"/>
          <p:cNvSpPr/>
          <p:nvPr/>
        </p:nvSpPr>
        <p:spPr>
          <a:xfrm>
            <a:off x="1075878" y="4842966"/>
            <a:ext cx="322616" cy="32195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s-BO" sz="2800" b="1" dirty="0" smtClean="0"/>
              <a:t>2</a:t>
            </a:r>
            <a:endParaRPr lang="es-ES" sz="2800" b="1" dirty="0"/>
          </a:p>
        </p:txBody>
      </p:sp>
      <p:sp>
        <p:nvSpPr>
          <p:cNvPr id="13" name="Rectángulo 12"/>
          <p:cNvSpPr/>
          <p:nvPr/>
        </p:nvSpPr>
        <p:spPr>
          <a:xfrm>
            <a:off x="1075878" y="4190233"/>
            <a:ext cx="322616" cy="32195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s-BO" b="1" dirty="0" smtClean="0"/>
              <a:t>3</a:t>
            </a:r>
            <a:endParaRPr lang="es-ES" b="1" dirty="0"/>
          </a:p>
        </p:txBody>
      </p:sp>
      <p:sp>
        <p:nvSpPr>
          <p:cNvPr id="14" name="Rectángulo 13"/>
          <p:cNvSpPr/>
          <p:nvPr/>
        </p:nvSpPr>
        <p:spPr>
          <a:xfrm>
            <a:off x="1075878" y="3487704"/>
            <a:ext cx="322616" cy="32195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s-BO" b="1" dirty="0" smtClean="0"/>
              <a:t>4</a:t>
            </a:r>
            <a:endParaRPr lang="es-ES" b="1" dirty="0"/>
          </a:p>
        </p:txBody>
      </p:sp>
      <p:sp>
        <p:nvSpPr>
          <p:cNvPr id="15" name="Rectángulo 14"/>
          <p:cNvSpPr/>
          <p:nvPr/>
        </p:nvSpPr>
        <p:spPr>
          <a:xfrm>
            <a:off x="1075878" y="2772973"/>
            <a:ext cx="322616" cy="32195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s-BO" b="1" dirty="0" smtClean="0"/>
              <a:t>5</a:t>
            </a:r>
            <a:endParaRPr lang="es-ES" b="1" dirty="0"/>
          </a:p>
        </p:txBody>
      </p:sp>
      <p:sp>
        <p:nvSpPr>
          <p:cNvPr id="16" name="Rectángulo 15"/>
          <p:cNvSpPr/>
          <p:nvPr/>
        </p:nvSpPr>
        <p:spPr>
          <a:xfrm>
            <a:off x="1075878" y="2044406"/>
            <a:ext cx="322616" cy="32195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s-BO" b="1" dirty="0" smtClean="0"/>
              <a:t>6</a:t>
            </a:r>
            <a:endParaRPr lang="es-ES" b="1" dirty="0"/>
          </a:p>
        </p:txBody>
      </p:sp>
      <p:sp>
        <p:nvSpPr>
          <p:cNvPr id="17" name="Rectángulo 16"/>
          <p:cNvSpPr/>
          <p:nvPr/>
        </p:nvSpPr>
        <p:spPr>
          <a:xfrm>
            <a:off x="1075878" y="1329675"/>
            <a:ext cx="322616" cy="32195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s-BO" b="1" dirty="0" smtClean="0"/>
              <a:t>7</a:t>
            </a:r>
            <a:endParaRPr lang="es-ES" b="1" dirty="0"/>
          </a:p>
        </p:txBody>
      </p:sp>
      <p:sp>
        <p:nvSpPr>
          <p:cNvPr id="18" name="Rectángulo 17"/>
          <p:cNvSpPr/>
          <p:nvPr/>
        </p:nvSpPr>
        <p:spPr>
          <a:xfrm>
            <a:off x="6083324" y="1918044"/>
            <a:ext cx="5965240" cy="1569660"/>
          </a:xfrm>
          <a:prstGeom prst="rect">
            <a:avLst/>
          </a:prstGeom>
        </p:spPr>
        <p:txBody>
          <a:bodyPr wrap="square">
            <a:spAutoFit/>
          </a:bodyPr>
          <a:lstStyle/>
          <a:p>
            <a:r>
              <a:rPr lang="es-ES" sz="2400" dirty="0">
                <a:solidFill>
                  <a:srgbClr val="252525"/>
                </a:solidFill>
                <a:latin typeface="Arial" panose="020B0604020202020204" pitchFamily="34" charset="0"/>
              </a:rPr>
              <a:t>El objetivo de la </a:t>
            </a:r>
            <a:r>
              <a:rPr lang="es-ES" sz="2400" dirty="0" smtClean="0">
                <a:solidFill>
                  <a:srgbClr val="252525"/>
                </a:solidFill>
                <a:latin typeface="Arial" panose="020B0604020202020204" pitchFamily="34" charset="0"/>
              </a:rPr>
              <a:t>Capa </a:t>
            </a:r>
            <a:r>
              <a:rPr lang="es-ES" sz="2400" dirty="0">
                <a:solidFill>
                  <a:srgbClr val="252525"/>
                </a:solidFill>
                <a:latin typeface="Arial" panose="020B0604020202020204" pitchFamily="34" charset="0"/>
              </a:rPr>
              <a:t>de </a:t>
            </a:r>
            <a:r>
              <a:rPr lang="es-ES" sz="2400" dirty="0" smtClean="0">
                <a:solidFill>
                  <a:srgbClr val="252525"/>
                </a:solidFill>
                <a:latin typeface="Arial" panose="020B0604020202020204" pitchFamily="34" charset="0"/>
              </a:rPr>
              <a:t>Enlace </a:t>
            </a:r>
            <a:r>
              <a:rPr lang="es-ES" sz="2400" dirty="0">
                <a:solidFill>
                  <a:srgbClr val="252525"/>
                </a:solidFill>
                <a:latin typeface="Arial" panose="020B0604020202020204" pitchFamily="34" charset="0"/>
              </a:rPr>
              <a:t>es conseguir que la información fluya, libre de errores, entre dos máquinas que estén conectadas </a:t>
            </a:r>
            <a:r>
              <a:rPr lang="es-ES" sz="2400" dirty="0" smtClean="0">
                <a:solidFill>
                  <a:srgbClr val="252525"/>
                </a:solidFill>
                <a:latin typeface="Arial" panose="020B0604020202020204" pitchFamily="34" charset="0"/>
              </a:rPr>
              <a:t>directamente.</a:t>
            </a:r>
            <a:endParaRPr lang="es-ES" sz="2400" dirty="0"/>
          </a:p>
        </p:txBody>
      </p:sp>
    </p:spTree>
    <p:extLst>
      <p:ext uri="{BB962C8B-B14F-4D97-AF65-F5344CB8AC3E}">
        <p14:creationId xmlns:p14="http://schemas.microsoft.com/office/powerpoint/2010/main" val="3031631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reyernt92\Downloads\200px-Escudo_FIC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507" y="2537517"/>
            <a:ext cx="2826793" cy="3674831"/>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1905433" y="170287"/>
            <a:ext cx="6581767" cy="216999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Universidad Autónoma</a:t>
            </a:r>
          </a:p>
          <a:p>
            <a:r>
              <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Gabriel Rene Moreno</a:t>
            </a:r>
            <a:endParaRPr lang="es-ES" dirty="0"/>
          </a:p>
        </p:txBody>
      </p:sp>
      <p:pic>
        <p:nvPicPr>
          <p:cNvPr id="1028" name="Picture 4" descr="C:\Users\reyernt92\Downloads\u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74" y="170287"/>
            <a:ext cx="2031129" cy="2033516"/>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txBox="1">
            <a:spLocks/>
          </p:cNvSpPr>
          <p:nvPr/>
        </p:nvSpPr>
        <p:spPr>
          <a:xfrm>
            <a:off x="790601" y="2267181"/>
            <a:ext cx="7314463" cy="421550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Expositores</a:t>
            </a:r>
          </a:p>
          <a:p>
            <a:endPar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a:p>
            <a:r>
              <a:rPr lang="es-ES" b="1" dirty="0" smtClean="0"/>
              <a:t>1. Choque </a:t>
            </a:r>
            <a:r>
              <a:rPr lang="es-ES" b="1" dirty="0" err="1"/>
              <a:t>A</a:t>
            </a:r>
            <a:r>
              <a:rPr lang="es-ES" b="1" dirty="0" err="1" smtClean="0"/>
              <a:t>rnez</a:t>
            </a:r>
            <a:r>
              <a:rPr lang="es-ES" b="1" dirty="0" smtClean="0"/>
              <a:t> </a:t>
            </a:r>
            <a:r>
              <a:rPr lang="es-ES" b="1" dirty="0"/>
              <a:t>D</a:t>
            </a:r>
            <a:r>
              <a:rPr lang="es-ES" b="1" dirty="0" smtClean="0"/>
              <a:t>eisy </a:t>
            </a:r>
            <a:r>
              <a:rPr lang="es-ES" b="1" dirty="0"/>
              <a:t>J</a:t>
            </a:r>
            <a:r>
              <a:rPr lang="es-ES" b="1" dirty="0" smtClean="0"/>
              <a:t>udith</a:t>
            </a:r>
          </a:p>
          <a:p>
            <a:endParaRPr lang="es-ES" b="1" dirty="0" smtClean="0"/>
          </a:p>
          <a:p>
            <a:r>
              <a:rPr lang="es-ES" b="1" dirty="0" smtClean="0"/>
              <a:t>2. </a:t>
            </a:r>
            <a:r>
              <a:rPr lang="es-ES" b="1" dirty="0"/>
              <a:t>C</a:t>
            </a:r>
            <a:r>
              <a:rPr lang="es-ES" b="1" dirty="0" smtClean="0"/>
              <a:t>ruz Rojas Johon </a:t>
            </a:r>
            <a:r>
              <a:rPr lang="es-ES" b="1" dirty="0"/>
              <a:t>Y</a:t>
            </a:r>
            <a:r>
              <a:rPr lang="es-ES" b="1" dirty="0" smtClean="0"/>
              <a:t>ver</a:t>
            </a:r>
          </a:p>
        </p:txBody>
      </p:sp>
    </p:spTree>
    <p:extLst>
      <p:ext uri="{BB962C8B-B14F-4D97-AF65-F5344CB8AC3E}">
        <p14:creationId xmlns:p14="http://schemas.microsoft.com/office/powerpoint/2010/main" val="6710261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67635" y="2500360"/>
            <a:ext cx="10972800" cy="1907867"/>
          </a:xfrm>
        </p:spPr>
        <p:txBody>
          <a:bodyPr>
            <a:normAutofit/>
          </a:bodyPr>
          <a:lstStyle/>
          <a:p>
            <a:pPr algn="ct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4</a:t>
            </a: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 SUB CAPA DE CONTROL DE ENLACE LOGICO</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4" name="1 Título"/>
          <p:cNvSpPr txBox="1">
            <a:spLocks/>
          </p:cNvSpPr>
          <p:nvPr/>
        </p:nvSpPr>
        <p:spPr>
          <a:xfrm>
            <a:off x="667635" y="821413"/>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2</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1801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p:cNvSpPr>
            <a:spLocks noGrp="1"/>
          </p:cNvSpPr>
          <p:nvPr>
            <p:ph type="sldNum" sz="quarter" idx="12"/>
          </p:nvPr>
        </p:nvSpPr>
        <p:spPr/>
        <p:txBody>
          <a:bodyPr/>
          <a:lstStyle/>
          <a:p>
            <a:pPr>
              <a:defRPr/>
            </a:pPr>
            <a:fld id="{603EABBB-27B9-44A2-8DB1-8BF26A261852}" type="slidenum">
              <a:rPr lang="en-US"/>
              <a:pPr>
                <a:defRPr/>
              </a:pPr>
              <a:t>42</a:t>
            </a:fld>
            <a:endParaRPr lang="en-US"/>
          </a:p>
        </p:txBody>
      </p:sp>
      <p:sp>
        <p:nvSpPr>
          <p:cNvPr id="9" name="8 Título"/>
          <p:cNvSpPr>
            <a:spLocks noGrp="1"/>
          </p:cNvSpPr>
          <p:nvPr>
            <p:ph type="title"/>
          </p:nvPr>
        </p:nvSpPr>
        <p:spPr>
          <a:xfrm>
            <a:off x="1473803" y="445519"/>
            <a:ext cx="8911167" cy="766762"/>
          </a:xfrm>
          <a:solidFill>
            <a:schemeClr val="bg2">
              <a:lumMod val="25000"/>
            </a:schemeClr>
          </a:solidFill>
        </p:spPr>
        <p:txBody>
          <a:bodyPr rtlCol="0">
            <a:normAutofit/>
          </a:bodyPr>
          <a:lstStyle/>
          <a:p>
            <a:pPr fontAlgn="auto">
              <a:spcAft>
                <a:spcPts val="0"/>
              </a:spcAft>
              <a:defRPr/>
            </a:pPr>
            <a:r>
              <a:rPr lang="es-CO" b="1" dirty="0" smtClean="0">
                <a:solidFill>
                  <a:srgbClr val="FFFF00"/>
                </a:solidFill>
              </a:rPr>
              <a:t>La Capa de Enlace de Datos</a:t>
            </a:r>
            <a:endParaRPr lang="es-CO" b="1" dirty="0">
              <a:solidFill>
                <a:srgbClr val="FFFF00"/>
              </a:solidFill>
            </a:endParaRPr>
          </a:p>
        </p:txBody>
      </p:sp>
      <p:pic>
        <p:nvPicPr>
          <p:cNvPr id="2355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5901"/>
          <a:stretch/>
        </p:blipFill>
        <p:spPr>
          <a:xfrm>
            <a:off x="1896882" y="1818043"/>
            <a:ext cx="4671343" cy="4930775"/>
          </a:xfrm>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4659"/>
          <a:stretch/>
        </p:blipFill>
        <p:spPr>
          <a:xfrm>
            <a:off x="6761408" y="1970443"/>
            <a:ext cx="2575557" cy="4930775"/>
          </a:xfrm>
          <a:prstGeom prst="rect">
            <a:avLst/>
          </a:prstGeom>
        </p:spPr>
      </p:pic>
    </p:spTree>
    <p:extLst>
      <p:ext uri="{BB962C8B-B14F-4D97-AF65-F5344CB8AC3E}">
        <p14:creationId xmlns:p14="http://schemas.microsoft.com/office/powerpoint/2010/main" val="253091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wheel(1)">
                                      <p:cBhvr>
                                        <p:cTn id="7" dur="20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lidesharecdn.com/protocolosdered-clase4-131231074851-phpapp02/95/protocolos-de-red-clase-4-39-638.jpg?cb=13884978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445" y="2244417"/>
            <a:ext cx="6076950" cy="456247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688057" y="1285463"/>
            <a:ext cx="8915400" cy="434975"/>
          </a:xfrm>
        </p:spPr>
        <p:style>
          <a:lnRef idx="2">
            <a:schemeClr val="accent2">
              <a:shade val="50000"/>
            </a:schemeClr>
          </a:lnRef>
          <a:fillRef idx="1">
            <a:schemeClr val="accent2"/>
          </a:fillRef>
          <a:effectRef idx="0">
            <a:schemeClr val="accent2"/>
          </a:effectRef>
          <a:fontRef idx="minor">
            <a:schemeClr val="lt1"/>
          </a:fontRef>
        </p:style>
        <p:txBody>
          <a:bodyPr rtlCol="0">
            <a:normAutofit fontScale="25000" lnSpcReduction="20000"/>
          </a:bodyPr>
          <a:lstStyle/>
          <a:p>
            <a:pPr fontAlgn="auto">
              <a:spcAft>
                <a:spcPts val="0"/>
              </a:spcAft>
              <a:defRPr/>
            </a:pPr>
            <a:r>
              <a:rPr lang="es-ES" sz="7200" b="1" dirty="0" smtClean="0"/>
              <a:t>SUBCAPA DE CONTROL DE ENLACE LOGICO : CONTROL DE ERRORES</a:t>
            </a:r>
            <a:r>
              <a:rPr lang="es-ES" dirty="0" smtClean="0"/>
              <a:t>:</a:t>
            </a:r>
          </a:p>
          <a:p>
            <a:pPr marL="0" indent="0" fontAlgn="auto">
              <a:spcAft>
                <a:spcPts val="0"/>
              </a:spcAft>
              <a:buFont typeface="Arial" pitchFamily="34" charset="0"/>
              <a:buNone/>
              <a:defRPr/>
            </a:pPr>
            <a:endParaRPr lang="es-ES" dirty="0" smtClean="0"/>
          </a:p>
          <a:p>
            <a:pPr marL="0" indent="0" fontAlgn="auto">
              <a:spcAft>
                <a:spcPts val="0"/>
              </a:spcAft>
              <a:buFont typeface="Arial" pitchFamily="34" charset="0"/>
              <a:buNone/>
              <a:defRPr/>
            </a:pPr>
            <a:r>
              <a:rPr lang="es-ES" dirty="0" smtClean="0"/>
              <a:t> </a:t>
            </a:r>
            <a:endParaRPr lang="es-ES" dirty="0"/>
          </a:p>
        </p:txBody>
      </p:sp>
      <p:sp>
        <p:nvSpPr>
          <p:cNvPr id="25604" name="AutoShape 4" descr="Resultado de imagen de CAPA DE CONTROL DE ENLACE LOGICO"/>
          <p:cNvSpPr>
            <a:spLocks noChangeAspect="1" noChangeArrowheads="1"/>
          </p:cNvSpPr>
          <p:nvPr/>
        </p:nvSpPr>
        <p:spPr bwMode="auto">
          <a:xfrm>
            <a:off x="306917"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BO"/>
          </a:p>
        </p:txBody>
      </p:sp>
      <p:pic>
        <p:nvPicPr>
          <p:cNvPr id="25605" name="Imagen 5" descr="Resultado de imagen de CAPA DE CONTROL DE ENLACE LOG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335" y="2568576"/>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5217311" y="4826266"/>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88057" y="482956"/>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sp>
        <p:nvSpPr>
          <p:cNvPr id="5" name="CuadroTexto 4"/>
          <p:cNvSpPr txBox="1"/>
          <p:nvPr/>
        </p:nvSpPr>
        <p:spPr>
          <a:xfrm>
            <a:off x="2073499" y="2244417"/>
            <a:ext cx="1347805" cy="369332"/>
          </a:xfrm>
          <a:prstGeom prst="rect">
            <a:avLst/>
          </a:prstGeom>
          <a:noFill/>
        </p:spPr>
        <p:txBody>
          <a:bodyPr wrap="none" rtlCol="0">
            <a:spAutoFit/>
          </a:bodyPr>
          <a:lstStyle/>
          <a:p>
            <a:r>
              <a:rPr lang="es-ES" dirty="0" smtClean="0"/>
              <a:t>FUNCIONES:</a:t>
            </a:r>
            <a:endParaRPr lang="es-ES" dirty="0"/>
          </a:p>
        </p:txBody>
      </p:sp>
    </p:spTree>
    <p:extLst>
      <p:ext uri="{BB962C8B-B14F-4D97-AF65-F5344CB8AC3E}">
        <p14:creationId xmlns:p14="http://schemas.microsoft.com/office/powerpoint/2010/main" val="29511472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ytimg.com/vi/HXDm7w85CmY/maxresdefault.jpg"/>
          <p:cNvPicPr>
            <a:picLocks noChangeAspect="1" noChangeArrowheads="1"/>
          </p:cNvPicPr>
          <p:nvPr/>
        </p:nvPicPr>
        <p:blipFill rotWithShape="1">
          <a:blip r:embed="rId2">
            <a:extLst>
              <a:ext uri="{28A0092B-C50C-407E-A947-70E740481C1C}">
                <a14:useLocalDpi xmlns:a14="http://schemas.microsoft.com/office/drawing/2010/main" val="0"/>
              </a:ext>
            </a:extLst>
          </a:blip>
          <a:srcRect t="11874" b="10612"/>
          <a:stretch/>
        </p:blipFill>
        <p:spPr bwMode="auto">
          <a:xfrm>
            <a:off x="4673791" y="2014847"/>
            <a:ext cx="6202931" cy="453994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688057" y="1255713"/>
            <a:ext cx="8915400" cy="434975"/>
          </a:xfrm>
        </p:spPr>
        <p:style>
          <a:lnRef idx="2">
            <a:schemeClr val="accent2">
              <a:shade val="50000"/>
            </a:schemeClr>
          </a:lnRef>
          <a:fillRef idx="1">
            <a:schemeClr val="accent2"/>
          </a:fillRef>
          <a:effectRef idx="0">
            <a:schemeClr val="accent2"/>
          </a:effectRef>
          <a:fontRef idx="minor">
            <a:schemeClr val="lt1"/>
          </a:fontRef>
        </p:style>
        <p:txBody>
          <a:bodyPr rtlCol="0">
            <a:normAutofit fontScale="25000" lnSpcReduction="20000"/>
          </a:bodyPr>
          <a:lstStyle/>
          <a:p>
            <a:pPr fontAlgn="auto">
              <a:spcAft>
                <a:spcPts val="0"/>
              </a:spcAft>
              <a:defRPr/>
            </a:pPr>
            <a:r>
              <a:rPr lang="es-ES" sz="7200" b="1" dirty="0" smtClean="0"/>
              <a:t>SUBCAPA DE CONTROL DE ENLACE LOGICO : Control del flujo de entramado</a:t>
            </a:r>
            <a:endParaRPr lang="es-ES" dirty="0" smtClean="0"/>
          </a:p>
          <a:p>
            <a:pPr marL="0" indent="0" fontAlgn="auto">
              <a:spcAft>
                <a:spcPts val="0"/>
              </a:spcAft>
              <a:buFont typeface="Arial" pitchFamily="34" charset="0"/>
              <a:buNone/>
              <a:defRPr/>
            </a:pPr>
            <a:r>
              <a:rPr lang="es-ES" dirty="0" smtClean="0"/>
              <a:t> </a:t>
            </a:r>
            <a:endParaRPr lang="es-ES" dirty="0"/>
          </a:p>
        </p:txBody>
      </p:sp>
      <p:sp>
        <p:nvSpPr>
          <p:cNvPr id="25604" name="AutoShape 4" descr="Resultado de imagen de CAPA DE CONTROL DE ENLACE LOGICO"/>
          <p:cNvSpPr>
            <a:spLocks noChangeAspect="1" noChangeArrowheads="1"/>
          </p:cNvSpPr>
          <p:nvPr/>
        </p:nvSpPr>
        <p:spPr bwMode="auto">
          <a:xfrm>
            <a:off x="306917"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BO"/>
          </a:p>
        </p:txBody>
      </p:sp>
      <p:pic>
        <p:nvPicPr>
          <p:cNvPr id="25605" name="Imagen 5" descr="Resultado de imagen de CAPA DE CONTROL DE ENLACE LOG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335" y="2568576"/>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4720354" y="4846143"/>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88057" y="482956"/>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sp>
        <p:nvSpPr>
          <p:cNvPr id="2" name="Título 1"/>
          <p:cNvSpPr>
            <a:spLocks noGrp="1"/>
          </p:cNvSpPr>
          <p:nvPr>
            <p:ph type="title"/>
          </p:nvPr>
        </p:nvSpPr>
        <p:spPr/>
        <p:txBody>
          <a:bodyPr/>
          <a:lstStyle/>
          <a:p>
            <a:r>
              <a:rPr lang="es-ES" dirty="0" smtClean="0"/>
              <a:t>              </a:t>
            </a:r>
            <a:endParaRPr lang="es-ES" dirty="0"/>
          </a:p>
        </p:txBody>
      </p:sp>
      <p:sp>
        <p:nvSpPr>
          <p:cNvPr id="10" name="CuadroTexto 9"/>
          <p:cNvSpPr txBox="1"/>
          <p:nvPr/>
        </p:nvSpPr>
        <p:spPr>
          <a:xfrm>
            <a:off x="2073499" y="2244417"/>
            <a:ext cx="1347805" cy="369332"/>
          </a:xfrm>
          <a:prstGeom prst="rect">
            <a:avLst/>
          </a:prstGeom>
          <a:noFill/>
        </p:spPr>
        <p:txBody>
          <a:bodyPr wrap="none" rtlCol="0">
            <a:spAutoFit/>
          </a:bodyPr>
          <a:lstStyle/>
          <a:p>
            <a:r>
              <a:rPr lang="es-ES" dirty="0" smtClean="0"/>
              <a:t>FUNCIONES:</a:t>
            </a:r>
            <a:endParaRPr lang="es-ES" dirty="0"/>
          </a:p>
        </p:txBody>
      </p:sp>
    </p:spTree>
    <p:extLst>
      <p:ext uri="{BB962C8B-B14F-4D97-AF65-F5344CB8AC3E}">
        <p14:creationId xmlns:p14="http://schemas.microsoft.com/office/powerpoint/2010/main" val="35274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ircle(in)">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73335" y="1249719"/>
            <a:ext cx="8928006" cy="558800"/>
          </a:xfrm>
        </p:spPr>
        <p:style>
          <a:lnRef idx="2">
            <a:schemeClr val="accent2">
              <a:shade val="50000"/>
            </a:schemeClr>
          </a:lnRef>
          <a:fillRef idx="1">
            <a:schemeClr val="accent2"/>
          </a:fillRef>
          <a:effectRef idx="0">
            <a:schemeClr val="accent2"/>
          </a:effectRef>
          <a:fontRef idx="minor">
            <a:schemeClr val="lt1"/>
          </a:fontRef>
        </p:style>
        <p:txBody>
          <a:bodyPr rtlCol="0">
            <a:normAutofit fontScale="25000" lnSpcReduction="20000"/>
          </a:bodyPr>
          <a:lstStyle/>
          <a:p>
            <a:pPr fontAlgn="auto">
              <a:spcAft>
                <a:spcPts val="0"/>
              </a:spcAft>
              <a:defRPr/>
            </a:pPr>
            <a:r>
              <a:rPr lang="es-ES" sz="7200" b="1" dirty="0" smtClean="0"/>
              <a:t>SUBCAPA DE CONTROL DE ENLACE LOGICO : control de dialogo y </a:t>
            </a:r>
            <a:r>
              <a:rPr lang="es-ES" sz="7200" b="1" dirty="0" err="1" smtClean="0"/>
              <a:t>direcciónamienyo</a:t>
            </a:r>
            <a:r>
              <a:rPr lang="es-ES" sz="7200" b="1" dirty="0" smtClean="0"/>
              <a:t> de la                                      subcapa </a:t>
            </a:r>
            <a:r>
              <a:rPr lang="es-ES" sz="7200" b="1" dirty="0" err="1" smtClean="0"/>
              <a:t>mac</a:t>
            </a:r>
            <a:endParaRPr lang="es-ES" dirty="0" smtClean="0"/>
          </a:p>
          <a:p>
            <a:pPr marL="0" indent="0" fontAlgn="auto">
              <a:spcAft>
                <a:spcPts val="0"/>
              </a:spcAft>
              <a:buFont typeface="Arial" pitchFamily="34" charset="0"/>
              <a:buNone/>
              <a:defRPr/>
            </a:pPr>
            <a:r>
              <a:rPr lang="es-ES" dirty="0" smtClean="0"/>
              <a:t> </a:t>
            </a:r>
            <a:endParaRPr lang="es-ES" dirty="0"/>
          </a:p>
        </p:txBody>
      </p:sp>
      <p:sp>
        <p:nvSpPr>
          <p:cNvPr id="25604" name="AutoShape 4" descr="Resultado de imagen de CAPA DE CONTROL DE ENLACE LOGICO"/>
          <p:cNvSpPr>
            <a:spLocks noChangeAspect="1" noChangeArrowheads="1"/>
          </p:cNvSpPr>
          <p:nvPr/>
        </p:nvSpPr>
        <p:spPr bwMode="auto">
          <a:xfrm>
            <a:off x="306917"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BO"/>
          </a:p>
        </p:txBody>
      </p:sp>
      <p:pic>
        <p:nvPicPr>
          <p:cNvPr id="25605" name="Imagen 5" descr="Resultado de imagen de CAPA DE CONTROL DE ENLACE LOG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335" y="2568576"/>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4752341" y="4652374"/>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88057" y="482956"/>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pic>
        <p:nvPicPr>
          <p:cNvPr id="2052" name="Picture 4" descr="https://encrypted-tbn1.gstatic.com/images?q=tbn:ANd9GcQMunCnM1mk_GEWe7KFsADk6A-dimXXh6ooU66njpUoyKEkumcI"/>
          <p:cNvPicPr>
            <a:picLocks noChangeAspect="1" noChangeArrowheads="1"/>
          </p:cNvPicPr>
          <p:nvPr/>
        </p:nvPicPr>
        <p:blipFill rotWithShape="1">
          <a:blip r:embed="rId3">
            <a:extLst>
              <a:ext uri="{28A0092B-C50C-407E-A947-70E740481C1C}">
                <a14:useLocalDpi xmlns:a14="http://schemas.microsoft.com/office/drawing/2010/main" val="0"/>
              </a:ext>
            </a:extLst>
          </a:blip>
          <a:srcRect l="9494"/>
          <a:stretch/>
        </p:blipFill>
        <p:spPr bwMode="auto">
          <a:xfrm>
            <a:off x="5517196" y="1963269"/>
            <a:ext cx="6040192" cy="433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arn(inVertical)">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85940" y="1313837"/>
            <a:ext cx="8915400" cy="434975"/>
          </a:xfrm>
        </p:spPr>
        <p:style>
          <a:lnRef idx="2">
            <a:schemeClr val="accent2">
              <a:shade val="50000"/>
            </a:schemeClr>
          </a:lnRef>
          <a:fillRef idx="1">
            <a:schemeClr val="accent2"/>
          </a:fillRef>
          <a:effectRef idx="0">
            <a:schemeClr val="accent2"/>
          </a:effectRef>
          <a:fontRef idx="minor">
            <a:schemeClr val="lt1"/>
          </a:fontRef>
        </p:style>
        <p:txBody>
          <a:bodyPr rtlCol="0">
            <a:normAutofit fontScale="25000" lnSpcReduction="20000"/>
          </a:bodyPr>
          <a:lstStyle/>
          <a:p>
            <a:pPr fontAlgn="auto">
              <a:spcAft>
                <a:spcPts val="0"/>
              </a:spcAft>
              <a:defRPr/>
            </a:pPr>
            <a:r>
              <a:rPr lang="es-ES" sz="7200" b="1" dirty="0" smtClean="0"/>
              <a:t>SUBCAPA DE CONTROL DE ENLACE LOGICO  :no orientado a conexión </a:t>
            </a:r>
            <a:endParaRPr lang="es-ES" dirty="0" smtClean="0"/>
          </a:p>
          <a:p>
            <a:pPr marL="0" indent="0" fontAlgn="auto">
              <a:spcAft>
                <a:spcPts val="0"/>
              </a:spcAft>
              <a:buFont typeface="Arial" pitchFamily="34" charset="0"/>
              <a:buNone/>
              <a:defRPr/>
            </a:pPr>
            <a:r>
              <a:rPr lang="es-ES" dirty="0" smtClean="0"/>
              <a:t> </a:t>
            </a:r>
            <a:endParaRPr lang="es-ES" dirty="0"/>
          </a:p>
        </p:txBody>
      </p:sp>
      <p:sp>
        <p:nvSpPr>
          <p:cNvPr id="25604" name="AutoShape 4" descr="Resultado de imagen de CAPA DE CONTROL DE ENLACE LOGICO"/>
          <p:cNvSpPr>
            <a:spLocks noChangeAspect="1" noChangeArrowheads="1"/>
          </p:cNvSpPr>
          <p:nvPr/>
        </p:nvSpPr>
        <p:spPr bwMode="auto">
          <a:xfrm>
            <a:off x="306917"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BO"/>
          </a:p>
        </p:txBody>
      </p:sp>
      <p:pic>
        <p:nvPicPr>
          <p:cNvPr id="25605" name="Imagen 5" descr="Resultado de imagen de CAPA DE CONTROL DE ENLACE LOG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507" y="1823426"/>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4298702" y="4186885"/>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88057" y="482956"/>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sp>
        <p:nvSpPr>
          <p:cNvPr id="2" name="Título 1"/>
          <p:cNvSpPr>
            <a:spLocks noGrp="1"/>
          </p:cNvSpPr>
          <p:nvPr>
            <p:ph type="title"/>
          </p:nvPr>
        </p:nvSpPr>
        <p:spPr/>
        <p:txBody>
          <a:bodyPr/>
          <a:lstStyle/>
          <a:p>
            <a:r>
              <a:rPr lang="es-ES" dirty="0" smtClean="0"/>
              <a:t>              </a:t>
            </a:r>
            <a:endParaRPr lang="es-ES" dirty="0"/>
          </a:p>
        </p:txBody>
      </p:sp>
      <p:pic>
        <p:nvPicPr>
          <p:cNvPr id="5126" name="Picture 6" descr="https://encrypted-tbn1.gstatic.com/images?q=tbn:ANd9GcS9o9mBEjAZSlR7B5ZcCQ8u0WdE1-K9kNx0oq3aCa_M9VLw5Oh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525" y="3554002"/>
            <a:ext cx="2047875" cy="222885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www.learnthenet.com/spanish/email/images/nosend.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59525" y="3139284"/>
            <a:ext cx="2466975" cy="265747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2653048" y="2305318"/>
            <a:ext cx="805029" cy="369332"/>
          </a:xfrm>
          <a:prstGeom prst="rect">
            <a:avLst/>
          </a:prstGeom>
          <a:noFill/>
        </p:spPr>
        <p:txBody>
          <a:bodyPr wrap="none" rtlCol="0">
            <a:spAutoFit/>
          </a:bodyPr>
          <a:lstStyle/>
          <a:p>
            <a:r>
              <a:rPr lang="es-ES" dirty="0" smtClean="0"/>
              <a:t>TIPO:1</a:t>
            </a:r>
            <a:endParaRPr lang="es-ES" dirty="0"/>
          </a:p>
        </p:txBody>
      </p:sp>
      <p:grpSp>
        <p:nvGrpSpPr>
          <p:cNvPr id="10" name="Grupo 9"/>
          <p:cNvGrpSpPr/>
          <p:nvPr/>
        </p:nvGrpSpPr>
        <p:grpSpPr>
          <a:xfrm>
            <a:off x="8116505" y="2047084"/>
            <a:ext cx="2857500" cy="4492624"/>
            <a:chOff x="6893012" y="2117220"/>
            <a:chExt cx="2857500" cy="4492624"/>
          </a:xfrm>
        </p:grpSpPr>
        <p:sp>
          <p:nvSpPr>
            <p:cNvPr id="6" name="Rectángulo redondeado 5"/>
            <p:cNvSpPr/>
            <p:nvPr/>
          </p:nvSpPr>
          <p:spPr>
            <a:xfrm>
              <a:off x="7020338" y="2117220"/>
              <a:ext cx="2006600" cy="109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No se garantiza que lleguen en el mismo orden </a:t>
              </a:r>
              <a:endParaRPr lang="es-ES" dirty="0"/>
            </a:p>
          </p:txBody>
        </p:sp>
        <p:pic>
          <p:nvPicPr>
            <p:cNvPr id="5130" name="Picture 10" descr="https://investigayaprende.files.wordpress.com/2010/07/envio-de-corre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3012" y="3752344"/>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805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barn(inVertical)">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031077" y="1630165"/>
            <a:ext cx="4521944" cy="923330"/>
          </a:xfrm>
          <a:prstGeom prst="rect">
            <a:avLst/>
          </a:prstGeom>
          <a:ln>
            <a:solidFill>
              <a:srgbClr val="FFFF00"/>
            </a:solidFill>
          </a:ln>
        </p:spPr>
        <p:style>
          <a:lnRef idx="2">
            <a:schemeClr val="dk1"/>
          </a:lnRef>
          <a:fillRef idx="1">
            <a:schemeClr val="lt1"/>
          </a:fillRef>
          <a:effectRef idx="0">
            <a:schemeClr val="dk1"/>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5400" b="1" cap="none" spc="0" dirty="0" smtClean="0">
                <a:ln/>
                <a:solidFill>
                  <a:schemeClr val="accent4"/>
                </a:solidFill>
                <a:effectLst/>
              </a:rPr>
              <a:t>APLICACIONES </a:t>
            </a:r>
            <a:endParaRPr lang="es-ES" sz="5400" b="1" cap="none" spc="0" dirty="0">
              <a:ln/>
              <a:solidFill>
                <a:schemeClr val="accent4"/>
              </a:solidFill>
              <a:effectLst/>
            </a:endParaRPr>
          </a:p>
        </p:txBody>
      </p:sp>
      <p:sp>
        <p:nvSpPr>
          <p:cNvPr id="3" name="Marcador de contenido 2"/>
          <p:cNvSpPr>
            <a:spLocks noGrp="1"/>
          </p:cNvSpPr>
          <p:nvPr>
            <p:ph idx="1"/>
          </p:nvPr>
        </p:nvSpPr>
        <p:spPr>
          <a:xfrm>
            <a:off x="1688057" y="1255713"/>
            <a:ext cx="8915400" cy="434975"/>
          </a:xfrm>
        </p:spPr>
        <p:style>
          <a:lnRef idx="2">
            <a:schemeClr val="accent2">
              <a:shade val="50000"/>
            </a:schemeClr>
          </a:lnRef>
          <a:fillRef idx="1">
            <a:schemeClr val="accent2"/>
          </a:fillRef>
          <a:effectRef idx="0">
            <a:schemeClr val="accent2"/>
          </a:effectRef>
          <a:fontRef idx="minor">
            <a:schemeClr val="lt1"/>
          </a:fontRef>
        </p:style>
        <p:txBody>
          <a:bodyPr rtlCol="0">
            <a:normAutofit fontScale="25000" lnSpcReduction="20000"/>
          </a:bodyPr>
          <a:lstStyle/>
          <a:p>
            <a:pPr fontAlgn="auto">
              <a:spcAft>
                <a:spcPts val="0"/>
              </a:spcAft>
              <a:defRPr/>
            </a:pPr>
            <a:r>
              <a:rPr lang="es-ES" sz="7200" b="1" dirty="0" smtClean="0"/>
              <a:t>SUBCAPA DE CONTROL DE ENLACE LOGICO  :servicio no orientado a conexión </a:t>
            </a:r>
            <a:endParaRPr lang="es-ES" dirty="0" smtClean="0"/>
          </a:p>
          <a:p>
            <a:pPr marL="0" indent="0" fontAlgn="auto">
              <a:spcAft>
                <a:spcPts val="0"/>
              </a:spcAft>
              <a:buFont typeface="Arial" pitchFamily="34" charset="0"/>
              <a:buNone/>
              <a:defRPr/>
            </a:pPr>
            <a:r>
              <a:rPr lang="es-ES" dirty="0" smtClean="0"/>
              <a:t> </a:t>
            </a:r>
            <a:endParaRPr lang="es-ES" dirty="0"/>
          </a:p>
        </p:txBody>
      </p:sp>
      <p:sp>
        <p:nvSpPr>
          <p:cNvPr id="25604" name="AutoShape 4" descr="Resultado de imagen de CAPA DE CONTROL DE ENLACE LOGICO"/>
          <p:cNvSpPr>
            <a:spLocks noChangeAspect="1" noChangeArrowheads="1"/>
          </p:cNvSpPr>
          <p:nvPr/>
        </p:nvSpPr>
        <p:spPr bwMode="auto">
          <a:xfrm>
            <a:off x="306917"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BO"/>
          </a:p>
        </p:txBody>
      </p:sp>
      <p:pic>
        <p:nvPicPr>
          <p:cNvPr id="25605" name="Imagen 5" descr="Resultado de imagen de CAPA DE CONTROL DE ENLACE LOG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6042"/>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2879029" y="4194130"/>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88057" y="482956"/>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sp>
        <p:nvSpPr>
          <p:cNvPr id="2" name="Título 1"/>
          <p:cNvSpPr>
            <a:spLocks noGrp="1"/>
          </p:cNvSpPr>
          <p:nvPr>
            <p:ph type="title"/>
          </p:nvPr>
        </p:nvSpPr>
        <p:spPr/>
        <p:txBody>
          <a:bodyPr/>
          <a:lstStyle/>
          <a:p>
            <a:r>
              <a:rPr lang="es-ES" dirty="0" smtClean="0"/>
              <a:t>              </a:t>
            </a:r>
            <a:endParaRPr lang="es-ES" dirty="0"/>
          </a:p>
        </p:txBody>
      </p:sp>
      <p:pic>
        <p:nvPicPr>
          <p:cNvPr id="6146" name="Picture 2" descr="Resultado de imagen para sistemas operativos de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136" y="3130947"/>
            <a:ext cx="8001000" cy="2831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6601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unic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213665">
            <a:off x="2899230" y="3175581"/>
            <a:ext cx="4361392" cy="2419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109792" y="1365903"/>
            <a:ext cx="5458213" cy="923330"/>
          </a:xfrm>
          <a:prstGeom prst="rect">
            <a:avLst/>
          </a:prstGeom>
          <a:ln>
            <a:solidFill>
              <a:srgbClr val="FFFF0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2400" b="1" cap="none" spc="0" dirty="0" err="1" smtClean="0">
                <a:ln/>
                <a:solidFill>
                  <a:schemeClr val="accent4"/>
                </a:solidFill>
                <a:effectLst/>
              </a:rPr>
              <a:t>APLICACIONES:Unicast</a:t>
            </a:r>
            <a:r>
              <a:rPr lang="es-ES" sz="5400" b="1" cap="none" spc="0" dirty="0" smtClean="0">
                <a:ln/>
                <a:solidFill>
                  <a:schemeClr val="accent4"/>
                </a:solidFill>
                <a:effectLst/>
              </a:rPr>
              <a:t> </a:t>
            </a:r>
            <a:endParaRPr lang="es-ES" sz="5400" b="1" cap="none" spc="0" dirty="0">
              <a:ln/>
              <a:solidFill>
                <a:schemeClr val="accent4"/>
              </a:solidFill>
              <a:effectLst/>
            </a:endParaRPr>
          </a:p>
        </p:txBody>
      </p:sp>
      <p:sp>
        <p:nvSpPr>
          <p:cNvPr id="3" name="Marcador de contenido 2"/>
          <p:cNvSpPr>
            <a:spLocks noGrp="1"/>
          </p:cNvSpPr>
          <p:nvPr>
            <p:ph idx="1"/>
          </p:nvPr>
        </p:nvSpPr>
        <p:spPr>
          <a:xfrm>
            <a:off x="1638300" y="1282700"/>
            <a:ext cx="8915400" cy="434975"/>
          </a:xfrm>
        </p:spPr>
        <p:style>
          <a:lnRef idx="2">
            <a:schemeClr val="accent2">
              <a:shade val="50000"/>
            </a:schemeClr>
          </a:lnRef>
          <a:fillRef idx="1">
            <a:schemeClr val="accent2"/>
          </a:fillRef>
          <a:effectRef idx="0">
            <a:schemeClr val="accent2"/>
          </a:effectRef>
          <a:fontRef idx="minor">
            <a:schemeClr val="lt1"/>
          </a:fontRef>
        </p:style>
        <p:txBody>
          <a:bodyPr rtlCol="0">
            <a:normAutofit fontScale="25000" lnSpcReduction="20000"/>
          </a:bodyPr>
          <a:lstStyle/>
          <a:p>
            <a:pPr fontAlgn="auto">
              <a:spcAft>
                <a:spcPts val="0"/>
              </a:spcAft>
              <a:defRPr/>
            </a:pPr>
            <a:r>
              <a:rPr lang="es-ES" sz="7200" b="1" dirty="0" smtClean="0"/>
              <a:t>SUBCAPA DE CONTROL DE ENLACE LOGICO  :servicio no orientado a conexión </a:t>
            </a:r>
            <a:endParaRPr lang="es-ES" dirty="0" smtClean="0"/>
          </a:p>
          <a:p>
            <a:pPr marL="0" indent="0" fontAlgn="auto">
              <a:spcAft>
                <a:spcPts val="0"/>
              </a:spcAft>
              <a:buFont typeface="Arial" pitchFamily="34" charset="0"/>
              <a:buNone/>
              <a:defRPr/>
            </a:pPr>
            <a:r>
              <a:rPr lang="es-ES" dirty="0" smtClean="0"/>
              <a:t> </a:t>
            </a:r>
            <a:endParaRPr lang="es-ES" dirty="0"/>
          </a:p>
        </p:txBody>
      </p:sp>
      <p:sp>
        <p:nvSpPr>
          <p:cNvPr id="25604" name="AutoShape 4" descr="Resultado de imagen de CAPA DE CONTROL DE ENLACE LOGICO"/>
          <p:cNvSpPr>
            <a:spLocks noChangeAspect="1" noChangeArrowheads="1"/>
          </p:cNvSpPr>
          <p:nvPr/>
        </p:nvSpPr>
        <p:spPr bwMode="auto">
          <a:xfrm>
            <a:off x="306917"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BO"/>
          </a:p>
        </p:txBody>
      </p:sp>
      <p:pic>
        <p:nvPicPr>
          <p:cNvPr id="25605" name="Imagen 5" descr="Resultado de imagen de CAPA DE CONTROL DE ENLACE LOG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53495"/>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2448710" y="4902467"/>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88057" y="482956"/>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sp>
        <p:nvSpPr>
          <p:cNvPr id="2" name="Título 1"/>
          <p:cNvSpPr>
            <a:spLocks noGrp="1"/>
          </p:cNvSpPr>
          <p:nvPr>
            <p:ph type="title"/>
          </p:nvPr>
        </p:nvSpPr>
        <p:spPr/>
        <p:txBody>
          <a:bodyPr/>
          <a:lstStyle/>
          <a:p>
            <a:r>
              <a:rPr lang="es-ES" dirty="0" smtClean="0"/>
              <a:t>              </a:t>
            </a:r>
            <a:endParaRPr lang="es-ES" dirty="0"/>
          </a:p>
        </p:txBody>
      </p:sp>
      <p:sp>
        <p:nvSpPr>
          <p:cNvPr id="5" name="Rectángulo redondeado 4"/>
          <p:cNvSpPr/>
          <p:nvPr/>
        </p:nvSpPr>
        <p:spPr>
          <a:xfrm>
            <a:off x="8867186" y="5439906"/>
            <a:ext cx="1346200" cy="109980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err="1" smtClean="0"/>
              <a:t>Fttp</a:t>
            </a:r>
            <a:r>
              <a:rPr lang="es-ES" dirty="0" smtClean="0"/>
              <a:t> , </a:t>
            </a:r>
            <a:r>
              <a:rPr lang="es-ES" dirty="0" err="1" smtClean="0"/>
              <a:t>smtp</a:t>
            </a:r>
            <a:r>
              <a:rPr lang="es-ES" dirty="0" smtClean="0"/>
              <a:t>, ftp o telnet </a:t>
            </a:r>
            <a:endParaRPr lang="es-ES" dirty="0"/>
          </a:p>
        </p:txBody>
      </p:sp>
      <p:pic>
        <p:nvPicPr>
          <p:cNvPr id="8198" name="Picture 6" descr="http://thumbs.dreamstime.com/z/llamada-telef%C3%B3nica-del-hombre-y-de-la-mujer-3300011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7220"/>
          <a:stretch/>
        </p:blipFill>
        <p:spPr bwMode="auto">
          <a:xfrm>
            <a:off x="6186889" y="2309492"/>
            <a:ext cx="4414451" cy="244275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recto de flecha 9"/>
          <p:cNvCxnSpPr/>
          <p:nvPr/>
        </p:nvCxnSpPr>
        <p:spPr>
          <a:xfrm>
            <a:off x="6619741" y="5989807"/>
            <a:ext cx="1774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6673897" y="5782852"/>
            <a:ext cx="1784463" cy="261610"/>
          </a:xfrm>
          <a:prstGeom prst="rect">
            <a:avLst/>
          </a:prstGeom>
          <a:noFill/>
        </p:spPr>
        <p:txBody>
          <a:bodyPr wrap="none" rtlCol="0">
            <a:spAutoFit/>
          </a:bodyPr>
          <a:lstStyle/>
          <a:p>
            <a:r>
              <a:rPr lang="es-ES" sz="1100" dirty="0" smtClean="0"/>
              <a:t>EJEMPLOS DE PROTOCOLOS</a:t>
            </a:r>
            <a:endParaRPr lang="es-ES" sz="1100" dirty="0"/>
          </a:p>
        </p:txBody>
      </p:sp>
    </p:spTree>
    <p:extLst>
      <p:ext uri="{BB962C8B-B14F-4D97-AF65-F5344CB8AC3E}">
        <p14:creationId xmlns:p14="http://schemas.microsoft.com/office/powerpoint/2010/main" val="311664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barn(inVertical)">
                                      <p:cBhvr>
                                        <p:cTn id="22"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Resultado de imagen para broadcast"/>
          <p:cNvPicPr/>
          <p:nvPr/>
        </p:nvPicPr>
        <p:blipFill>
          <a:blip r:embed="rId2">
            <a:extLst>
              <a:ext uri="{28A0092B-C50C-407E-A947-70E740481C1C}">
                <a14:useLocalDpi xmlns:a14="http://schemas.microsoft.com/office/drawing/2010/main" val="0"/>
              </a:ext>
            </a:extLst>
          </a:blip>
          <a:srcRect/>
          <a:stretch>
            <a:fillRect/>
          </a:stretch>
        </p:blipFill>
        <p:spPr bwMode="auto">
          <a:xfrm>
            <a:off x="3570388" y="3389932"/>
            <a:ext cx="3828464" cy="2313337"/>
          </a:xfrm>
          <a:prstGeom prst="rect">
            <a:avLst/>
          </a:prstGeom>
          <a:noFill/>
          <a:ln>
            <a:noFill/>
          </a:ln>
        </p:spPr>
      </p:pic>
      <p:sp>
        <p:nvSpPr>
          <p:cNvPr id="4" name="Rectángulo 3"/>
          <p:cNvSpPr/>
          <p:nvPr/>
        </p:nvSpPr>
        <p:spPr>
          <a:xfrm>
            <a:off x="3109792" y="1446132"/>
            <a:ext cx="5458213" cy="923330"/>
          </a:xfrm>
          <a:prstGeom prst="rect">
            <a:avLst/>
          </a:prstGeom>
          <a:ln>
            <a:solidFill>
              <a:srgbClr val="FFFF00"/>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2400" b="1" cap="none" spc="0" dirty="0" err="1" smtClean="0">
                <a:ln/>
                <a:solidFill>
                  <a:schemeClr val="accent4"/>
                </a:solidFill>
                <a:effectLst/>
              </a:rPr>
              <a:t>APLICACIONES:Multicast</a:t>
            </a:r>
            <a:r>
              <a:rPr lang="es-ES" sz="5400" b="1" cap="none" spc="0" dirty="0" smtClean="0">
                <a:ln/>
                <a:solidFill>
                  <a:schemeClr val="accent4"/>
                </a:solidFill>
                <a:effectLst/>
              </a:rPr>
              <a:t> </a:t>
            </a:r>
            <a:endParaRPr lang="es-ES" sz="5400" b="1" cap="none" spc="0" dirty="0">
              <a:ln/>
              <a:solidFill>
                <a:schemeClr val="accent4"/>
              </a:solidFill>
              <a:effectLst/>
            </a:endParaRPr>
          </a:p>
        </p:txBody>
      </p:sp>
      <p:sp>
        <p:nvSpPr>
          <p:cNvPr id="3" name="Marcador de contenido 2"/>
          <p:cNvSpPr>
            <a:spLocks noGrp="1"/>
          </p:cNvSpPr>
          <p:nvPr>
            <p:ph idx="1"/>
          </p:nvPr>
        </p:nvSpPr>
        <p:spPr>
          <a:xfrm>
            <a:off x="1638300" y="1282700"/>
            <a:ext cx="8915400" cy="434975"/>
          </a:xfrm>
        </p:spPr>
        <p:style>
          <a:lnRef idx="2">
            <a:schemeClr val="accent2">
              <a:shade val="50000"/>
            </a:schemeClr>
          </a:lnRef>
          <a:fillRef idx="1">
            <a:schemeClr val="accent2"/>
          </a:fillRef>
          <a:effectRef idx="0">
            <a:schemeClr val="accent2"/>
          </a:effectRef>
          <a:fontRef idx="minor">
            <a:schemeClr val="lt1"/>
          </a:fontRef>
        </p:style>
        <p:txBody>
          <a:bodyPr rtlCol="0">
            <a:normAutofit fontScale="25000" lnSpcReduction="20000"/>
          </a:bodyPr>
          <a:lstStyle/>
          <a:p>
            <a:pPr fontAlgn="auto">
              <a:spcAft>
                <a:spcPts val="0"/>
              </a:spcAft>
              <a:defRPr/>
            </a:pPr>
            <a:r>
              <a:rPr lang="es-ES" sz="7200" b="1" dirty="0" smtClean="0"/>
              <a:t>SUBCAPA DE CONTROL DE ENLACE LOGICO  :servicio no orientado a conexión </a:t>
            </a:r>
            <a:endParaRPr lang="es-ES" dirty="0" smtClean="0"/>
          </a:p>
          <a:p>
            <a:pPr marL="0" indent="0" fontAlgn="auto">
              <a:spcAft>
                <a:spcPts val="0"/>
              </a:spcAft>
              <a:buFont typeface="Arial" pitchFamily="34" charset="0"/>
              <a:buNone/>
              <a:defRPr/>
            </a:pPr>
            <a:r>
              <a:rPr lang="es-ES" dirty="0" smtClean="0"/>
              <a:t> </a:t>
            </a:r>
            <a:endParaRPr lang="es-ES" dirty="0"/>
          </a:p>
        </p:txBody>
      </p:sp>
      <p:pic>
        <p:nvPicPr>
          <p:cNvPr id="25605" name="Imagen 5" descr="Resultado de imagen de CAPA DE CONTROL DE ENLACE LOG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2467566"/>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3001873" y="4654149"/>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88057" y="482956"/>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sp>
        <p:nvSpPr>
          <p:cNvPr id="2" name="Título 1"/>
          <p:cNvSpPr>
            <a:spLocks noGrp="1"/>
          </p:cNvSpPr>
          <p:nvPr>
            <p:ph type="title"/>
          </p:nvPr>
        </p:nvSpPr>
        <p:spPr/>
        <p:txBody>
          <a:bodyPr/>
          <a:lstStyle/>
          <a:p>
            <a:r>
              <a:rPr lang="es-ES" dirty="0" smtClean="0"/>
              <a:t>              </a:t>
            </a:r>
            <a:endParaRPr lang="es-ES" dirty="0"/>
          </a:p>
        </p:txBody>
      </p:sp>
      <p:grpSp>
        <p:nvGrpSpPr>
          <p:cNvPr id="14" name="Grupo 13"/>
          <p:cNvGrpSpPr/>
          <p:nvPr/>
        </p:nvGrpSpPr>
        <p:grpSpPr>
          <a:xfrm rot="17375809">
            <a:off x="7521262" y="3747752"/>
            <a:ext cx="1223493" cy="798849"/>
            <a:chOff x="7521262" y="3747752"/>
            <a:chExt cx="1223493" cy="798849"/>
          </a:xfrm>
        </p:grpSpPr>
        <p:cxnSp>
          <p:nvCxnSpPr>
            <p:cNvPr id="11" name="Conector recto de flecha 10"/>
            <p:cNvCxnSpPr/>
            <p:nvPr/>
          </p:nvCxnSpPr>
          <p:spPr>
            <a:xfrm>
              <a:off x="7521262" y="3747752"/>
              <a:ext cx="1223493" cy="798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rot="1836790">
              <a:off x="7776982" y="3895261"/>
              <a:ext cx="712054" cy="261610"/>
            </a:xfrm>
            <a:prstGeom prst="rect">
              <a:avLst/>
            </a:prstGeom>
            <a:noFill/>
          </p:spPr>
          <p:txBody>
            <a:bodyPr wrap="none" rtlCol="0">
              <a:spAutoFit/>
            </a:bodyPr>
            <a:lstStyle/>
            <a:p>
              <a:r>
                <a:rPr lang="es-ES" sz="1100" dirty="0" smtClean="0"/>
                <a:t>EJEMPLO</a:t>
              </a:r>
              <a:endParaRPr lang="es-ES" sz="1100" dirty="0"/>
            </a:p>
          </p:txBody>
        </p:sp>
      </p:grpSp>
      <p:sp>
        <p:nvSpPr>
          <p:cNvPr id="15" name="AutoShape 10" descr="Resultado de imagen para SERVIDOR IR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20" name="Grupo 19"/>
          <p:cNvGrpSpPr/>
          <p:nvPr/>
        </p:nvGrpSpPr>
        <p:grpSpPr>
          <a:xfrm>
            <a:off x="8744755" y="1997240"/>
            <a:ext cx="3124200" cy="4093250"/>
            <a:chOff x="8744755" y="1997240"/>
            <a:chExt cx="3124200" cy="4093250"/>
          </a:xfrm>
        </p:grpSpPr>
        <p:pic>
          <p:nvPicPr>
            <p:cNvPr id="9222" name="Picture 6" descr="http://www.maran.com/dictionary/i/irc/imag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755" y="1997240"/>
              <a:ext cx="3124200" cy="202882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p:cNvGrpSpPr/>
            <p:nvPr/>
          </p:nvGrpSpPr>
          <p:grpSpPr>
            <a:xfrm>
              <a:off x="8867165" y="4461714"/>
              <a:ext cx="2809875" cy="1628776"/>
              <a:chOff x="8133008" y="4683285"/>
              <a:chExt cx="2809875" cy="1628776"/>
            </a:xfrm>
          </p:grpSpPr>
          <p:pic>
            <p:nvPicPr>
              <p:cNvPr id="9228" name="Picture 12" descr="Resultado de imagen para SERVIDOR IR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3008" y="4683285"/>
                <a:ext cx="2809875" cy="1628776"/>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p:cNvSpPr txBox="1"/>
              <p:nvPr/>
            </p:nvSpPr>
            <p:spPr>
              <a:xfrm>
                <a:off x="8640758" y="5924891"/>
                <a:ext cx="1818190"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s-ES" sz="1400" dirty="0" smtClean="0"/>
                  <a:t>INTERNET RELAY CHAT</a:t>
                </a:r>
                <a:endParaRPr lang="es-ES" sz="1400" dirty="0"/>
              </a:p>
            </p:txBody>
          </p:sp>
        </p:grpSp>
        <p:cxnSp>
          <p:nvCxnSpPr>
            <p:cNvPr id="19" name="Conector recto de flecha 18"/>
            <p:cNvCxnSpPr/>
            <p:nvPr/>
          </p:nvCxnSpPr>
          <p:spPr>
            <a:xfrm>
              <a:off x="9002332" y="4147176"/>
              <a:ext cx="566671" cy="710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8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209" t="9630" r="209" b="-1466"/>
          <a:stretch/>
        </p:blipFill>
        <p:spPr>
          <a:xfrm>
            <a:off x="2217649" y="1260046"/>
            <a:ext cx="6507252" cy="5680744"/>
          </a:xfrm>
          <a:prstGeom prst="rect">
            <a:avLst/>
          </a:prstGeom>
        </p:spPr>
      </p:pic>
      <p:sp>
        <p:nvSpPr>
          <p:cNvPr id="5"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6" name="CuadroTexto 5"/>
          <p:cNvSpPr txBox="1"/>
          <p:nvPr/>
        </p:nvSpPr>
        <p:spPr>
          <a:xfrm>
            <a:off x="3562001" y="490486"/>
            <a:ext cx="4262718" cy="400110"/>
          </a:xfrm>
          <a:prstGeom prst="rect">
            <a:avLst/>
          </a:prstGeom>
          <a:noFill/>
        </p:spPr>
        <p:txBody>
          <a:bodyPr wrap="square" rtlCol="0">
            <a:spAutoFit/>
          </a:bodyPr>
          <a:lstStyle/>
          <a:p>
            <a:r>
              <a:rPr lang="es-BO" sz="2000" b="1" dirty="0" smtClean="0"/>
              <a:t>INTRODUCCIÓN A ENLACE DE  DATOS</a:t>
            </a:r>
            <a:endParaRPr lang="es-ES" sz="2000" b="1" dirty="0"/>
          </a:p>
        </p:txBody>
      </p:sp>
      <p:sp>
        <p:nvSpPr>
          <p:cNvPr id="3" name="CuadroTexto 2"/>
          <p:cNvSpPr txBox="1"/>
          <p:nvPr/>
        </p:nvSpPr>
        <p:spPr>
          <a:xfrm>
            <a:off x="4912474" y="940362"/>
            <a:ext cx="2009025" cy="400110"/>
          </a:xfrm>
          <a:prstGeom prst="rect">
            <a:avLst/>
          </a:prstGeom>
          <a:noFill/>
        </p:spPr>
        <p:txBody>
          <a:bodyPr wrap="square" rtlCol="0">
            <a:spAutoFit/>
          </a:bodyPr>
          <a:lstStyle/>
          <a:p>
            <a:r>
              <a:rPr lang="es-BO" sz="2000" b="1" dirty="0" smtClean="0"/>
              <a:t>Terminologías</a:t>
            </a:r>
            <a:endParaRPr lang="es-ES" sz="2000" b="1" dirty="0"/>
          </a:p>
        </p:txBody>
      </p:sp>
    </p:spTree>
    <p:extLst>
      <p:ext uri="{BB962C8B-B14F-4D97-AF65-F5344CB8AC3E}">
        <p14:creationId xmlns:p14="http://schemas.microsoft.com/office/powerpoint/2010/main" val="3962050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119897" y="940523"/>
            <a:ext cx="5458213" cy="923330"/>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2400" b="1" cap="none" spc="0" dirty="0" err="1" smtClean="0">
                <a:ln/>
                <a:solidFill>
                  <a:schemeClr val="accent4"/>
                </a:solidFill>
                <a:effectLst/>
              </a:rPr>
              <a:t>APLICACIONES:Broaccast</a:t>
            </a:r>
            <a:r>
              <a:rPr lang="es-ES" sz="5400" b="1" cap="none" spc="0" dirty="0" smtClean="0">
                <a:ln/>
                <a:solidFill>
                  <a:schemeClr val="accent4"/>
                </a:solidFill>
                <a:effectLst/>
              </a:rPr>
              <a:t> </a:t>
            </a:r>
            <a:endParaRPr lang="es-ES" sz="5400" b="1" cap="none" spc="0" dirty="0">
              <a:ln/>
              <a:solidFill>
                <a:schemeClr val="accent4"/>
              </a:solidFill>
              <a:effectLst/>
            </a:endParaRPr>
          </a:p>
        </p:txBody>
      </p:sp>
      <p:sp>
        <p:nvSpPr>
          <p:cNvPr id="25604" name="AutoShape 4" descr="Resultado de imagen de CAPA DE CONTROL DE ENLACE LOGICO"/>
          <p:cNvSpPr>
            <a:spLocks noChangeAspect="1" noChangeArrowheads="1"/>
          </p:cNvSpPr>
          <p:nvPr/>
        </p:nvSpPr>
        <p:spPr bwMode="auto">
          <a:xfrm>
            <a:off x="306917"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BO"/>
          </a:p>
        </p:txBody>
      </p:sp>
      <p:pic>
        <p:nvPicPr>
          <p:cNvPr id="25605" name="Imagen 5" descr="Resultado de imagen de CAPA DE CONTROL DE ENLACE LOG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17" y="2237039"/>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3555615" y="4560075"/>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39358" y="407449"/>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sp>
        <p:nvSpPr>
          <p:cNvPr id="2" name="Título 1"/>
          <p:cNvSpPr>
            <a:spLocks noGrp="1"/>
          </p:cNvSpPr>
          <p:nvPr>
            <p:ph type="title"/>
          </p:nvPr>
        </p:nvSpPr>
        <p:spPr>
          <a:xfrm>
            <a:off x="838200" y="365125"/>
            <a:ext cx="10515600" cy="705587"/>
          </a:xfrm>
        </p:spPr>
        <p:txBody>
          <a:bodyPr/>
          <a:lstStyle/>
          <a:p>
            <a:r>
              <a:rPr lang="es-ES" dirty="0" smtClean="0"/>
              <a:t>              </a:t>
            </a:r>
            <a:endParaRPr lang="es-ES" dirty="0"/>
          </a:p>
        </p:txBody>
      </p:sp>
      <p:pic>
        <p:nvPicPr>
          <p:cNvPr id="11266" name="Picture 2" descr="Resultado de imagen para emisora de ra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442" y="2396927"/>
            <a:ext cx="3338798" cy="36664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o 15"/>
          <p:cNvGrpSpPr/>
          <p:nvPr/>
        </p:nvGrpSpPr>
        <p:grpSpPr>
          <a:xfrm>
            <a:off x="8578110" y="2987899"/>
            <a:ext cx="2511380" cy="2369712"/>
            <a:chOff x="7753082" y="3137526"/>
            <a:chExt cx="2511380" cy="2220085"/>
          </a:xfrm>
        </p:grpSpPr>
        <p:sp>
          <p:nvSpPr>
            <p:cNvPr id="5" name="Rectángulo redondeado 4"/>
            <p:cNvSpPr/>
            <p:nvPr/>
          </p:nvSpPr>
          <p:spPr>
            <a:xfrm>
              <a:off x="8318858" y="3137526"/>
              <a:ext cx="1945604" cy="152462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smtClean="0"/>
                <a:t>No necesita transmitir nodo a nodo</a:t>
              </a:r>
              <a:endParaRPr lang="es-ES" dirty="0"/>
            </a:p>
          </p:txBody>
        </p:sp>
        <p:cxnSp>
          <p:nvCxnSpPr>
            <p:cNvPr id="15" name="Conector recto de flecha 14"/>
            <p:cNvCxnSpPr/>
            <p:nvPr/>
          </p:nvCxnSpPr>
          <p:spPr>
            <a:xfrm flipV="1">
              <a:off x="7753082" y="4687910"/>
              <a:ext cx="708338" cy="66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50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85940" y="1269017"/>
            <a:ext cx="8915400" cy="434975"/>
          </a:xfrm>
        </p:spPr>
        <p:style>
          <a:lnRef idx="2">
            <a:schemeClr val="accent2">
              <a:shade val="50000"/>
            </a:schemeClr>
          </a:lnRef>
          <a:fillRef idx="1">
            <a:schemeClr val="accent2"/>
          </a:fillRef>
          <a:effectRef idx="0">
            <a:schemeClr val="accent2"/>
          </a:effectRef>
          <a:fontRef idx="minor">
            <a:schemeClr val="lt1"/>
          </a:fontRef>
        </p:style>
        <p:txBody>
          <a:bodyPr rtlCol="0">
            <a:normAutofit fontScale="25000" lnSpcReduction="20000"/>
          </a:bodyPr>
          <a:lstStyle/>
          <a:p>
            <a:pPr fontAlgn="auto">
              <a:spcAft>
                <a:spcPts val="0"/>
              </a:spcAft>
              <a:defRPr/>
            </a:pPr>
            <a:r>
              <a:rPr lang="es-ES" sz="7200" b="1" dirty="0" smtClean="0"/>
              <a:t>SUBCAPA DE CONTROL DE ENLACE LOGICO  : servicio orientado a conexión (CNLS) </a:t>
            </a:r>
            <a:endParaRPr lang="es-ES" dirty="0" smtClean="0"/>
          </a:p>
          <a:p>
            <a:pPr marL="0" indent="0" fontAlgn="auto">
              <a:spcAft>
                <a:spcPts val="0"/>
              </a:spcAft>
              <a:buFont typeface="Arial" pitchFamily="34" charset="0"/>
              <a:buNone/>
              <a:defRPr/>
            </a:pPr>
            <a:r>
              <a:rPr lang="es-ES" dirty="0" smtClean="0"/>
              <a:t> </a:t>
            </a:r>
            <a:endParaRPr lang="es-ES" dirty="0"/>
          </a:p>
        </p:txBody>
      </p:sp>
      <p:sp>
        <p:nvSpPr>
          <p:cNvPr id="25604" name="AutoShape 4" descr="Resultado de imagen de CAPA DE CONTROL DE ENLACE LOGICO"/>
          <p:cNvSpPr>
            <a:spLocks noChangeAspect="1" noChangeArrowheads="1"/>
          </p:cNvSpPr>
          <p:nvPr/>
        </p:nvSpPr>
        <p:spPr bwMode="auto">
          <a:xfrm>
            <a:off x="7158030" y="2967031"/>
            <a:ext cx="1884370" cy="188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BO"/>
          </a:p>
        </p:txBody>
      </p:sp>
      <p:pic>
        <p:nvPicPr>
          <p:cNvPr id="25605" name="Imagen 5" descr="Resultado de imagen de CAPA DE CONTROL DE ENLACE LOG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32" y="2135187"/>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4011602" y="4383182"/>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88057" y="482956"/>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sp>
        <p:nvSpPr>
          <p:cNvPr id="2" name="Título 1"/>
          <p:cNvSpPr>
            <a:spLocks noGrp="1"/>
          </p:cNvSpPr>
          <p:nvPr>
            <p:ph type="title"/>
          </p:nvPr>
        </p:nvSpPr>
        <p:spPr/>
        <p:txBody>
          <a:bodyPr/>
          <a:lstStyle/>
          <a:p>
            <a:r>
              <a:rPr lang="es-ES" dirty="0" smtClean="0"/>
              <a:t>              </a:t>
            </a:r>
            <a:endParaRPr lang="es-ES" dirty="0"/>
          </a:p>
        </p:txBody>
      </p:sp>
      <p:pic>
        <p:nvPicPr>
          <p:cNvPr id="3074" name="Picture 2" descr="http://www.daniusoft.com/images/keyfeature/itransfe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646" y="3087680"/>
            <a:ext cx="2952750" cy="1847851"/>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redondeado 4"/>
          <p:cNvSpPr/>
          <p:nvPr/>
        </p:nvSpPr>
        <p:spPr>
          <a:xfrm>
            <a:off x="8127999" y="2625751"/>
            <a:ext cx="3099435" cy="3495649"/>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smtClean="0">
                <a:ln w="22225">
                  <a:solidFill>
                    <a:schemeClr val="accent2"/>
                  </a:solidFill>
                  <a:prstDash val="solid"/>
                </a:ln>
                <a:solidFill>
                  <a:schemeClr val="accent2">
                    <a:lumMod val="40000"/>
                    <a:lumOff val="60000"/>
                  </a:schemeClr>
                </a:solidFill>
              </a:rPr>
              <a:t>Utiliza  mayor ancho de banda </a:t>
            </a:r>
          </a:p>
          <a:p>
            <a:pPr algn="ctr"/>
            <a:endParaRPr lang="es-ES" b="1" dirty="0">
              <a:ln w="22225">
                <a:solidFill>
                  <a:schemeClr val="accent2"/>
                </a:solidFill>
                <a:prstDash val="solid"/>
              </a:ln>
              <a:solidFill>
                <a:schemeClr val="accent2">
                  <a:lumMod val="40000"/>
                  <a:lumOff val="60000"/>
                </a:schemeClr>
              </a:solidFill>
            </a:endParaRPr>
          </a:p>
        </p:txBody>
      </p:sp>
      <p:sp>
        <p:nvSpPr>
          <p:cNvPr id="6" name="AutoShape 4" descr="Resultado de imagen para ancho de band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5" name="Picture 8" descr="Resultado de imagen para ancho de ban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6380" y="4613275"/>
            <a:ext cx="3200400" cy="142875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4893972" y="2086377"/>
            <a:ext cx="805029" cy="369332"/>
          </a:xfrm>
          <a:prstGeom prst="rect">
            <a:avLst/>
          </a:prstGeom>
          <a:noFill/>
        </p:spPr>
        <p:txBody>
          <a:bodyPr wrap="none" rtlCol="0">
            <a:spAutoFit/>
          </a:bodyPr>
          <a:lstStyle/>
          <a:p>
            <a:r>
              <a:rPr lang="es-ES" dirty="0" smtClean="0"/>
              <a:t>TIPO:2</a:t>
            </a:r>
            <a:endParaRPr lang="es-ES" dirty="0"/>
          </a:p>
        </p:txBody>
      </p:sp>
      <p:sp>
        <p:nvSpPr>
          <p:cNvPr id="4" name="Rectángulo redondeado 3"/>
          <p:cNvSpPr/>
          <p:nvPr/>
        </p:nvSpPr>
        <p:spPr>
          <a:xfrm>
            <a:off x="7892125" y="1895967"/>
            <a:ext cx="2032000" cy="14409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smtClean="0"/>
              <a:t>Utiliza técnica s de detección y corrección de errores</a:t>
            </a:r>
            <a:endParaRPr lang="es-ES" dirty="0"/>
          </a:p>
        </p:txBody>
      </p:sp>
    </p:spTree>
    <p:extLst>
      <p:ext uri="{BB962C8B-B14F-4D97-AF65-F5344CB8AC3E}">
        <p14:creationId xmlns:p14="http://schemas.microsoft.com/office/powerpoint/2010/main" val="13855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2416" y="569297"/>
            <a:ext cx="8911167" cy="863600"/>
          </a:xfrm>
          <a:solidFill>
            <a:schemeClr val="bg2">
              <a:lumMod val="25000"/>
            </a:schemeClr>
          </a:solidFill>
        </p:spPr>
        <p:txBody>
          <a:bodyPr rtlCol="0">
            <a:normAutofit/>
          </a:bodyPr>
          <a:lstStyle/>
          <a:p>
            <a:pPr fontAlgn="auto">
              <a:spcAft>
                <a:spcPts val="0"/>
              </a:spcAft>
              <a:defRPr/>
            </a:pPr>
            <a:r>
              <a:rPr lang="es-ES" b="1" dirty="0">
                <a:solidFill>
                  <a:srgbClr val="FFFF00"/>
                </a:solidFill>
              </a:rPr>
              <a:t>CAPA DE ENLACE LOGIGA</a:t>
            </a:r>
          </a:p>
        </p:txBody>
      </p:sp>
      <p:pic>
        <p:nvPicPr>
          <p:cNvPr id="29699" name="Marcador de contenido 3" descr="Resultado de imagen de CAPA DE CONTROL DE ENLACE LOGICO"/>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785284" y="1727411"/>
            <a:ext cx="3934883" cy="4944853"/>
          </a:xfrm>
        </p:spPr>
      </p:pic>
      <p:sp>
        <p:nvSpPr>
          <p:cNvPr id="5" name="CuadroTexto 4"/>
          <p:cNvSpPr txBox="1"/>
          <p:nvPr/>
        </p:nvSpPr>
        <p:spPr>
          <a:xfrm>
            <a:off x="4592109" y="1727412"/>
            <a:ext cx="6136216" cy="646331"/>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fontAlgn="auto">
              <a:spcBef>
                <a:spcPts val="0"/>
              </a:spcBef>
              <a:spcAft>
                <a:spcPts val="0"/>
              </a:spcAft>
              <a:defRPr/>
            </a:pPr>
            <a:r>
              <a:rPr lang="es-ES" b="1" dirty="0"/>
              <a:t>Servicios que la subcapa LLC ofrece a la capa de Red:</a:t>
            </a:r>
            <a:endParaRPr lang="es-ES" dirty="0"/>
          </a:p>
          <a:p>
            <a:pPr fontAlgn="auto">
              <a:spcBef>
                <a:spcPts val="0"/>
              </a:spcBef>
              <a:spcAft>
                <a:spcPts val="0"/>
              </a:spcAft>
              <a:defRPr/>
            </a:pPr>
            <a:endParaRPr lang="es-ES" dirty="0"/>
          </a:p>
        </p:txBody>
      </p:sp>
      <p:pic>
        <p:nvPicPr>
          <p:cNvPr id="6" name="Imagen 5" descr="http://image.slidesharecdn.com/lecture22controldeflujodll-141021121905-conversion-gate02/95/lecture-22-control-de-flujo-dll-8-638.jpg?cb=1413912056"/>
          <p:cNvPicPr/>
          <p:nvPr/>
        </p:nvPicPr>
        <p:blipFill rotWithShape="1">
          <a:blip r:embed="rId3"/>
          <a:srcRect t="11765"/>
          <a:stretch/>
        </p:blipFill>
        <p:spPr bwMode="auto">
          <a:xfrm>
            <a:off x="4565651" y="2634018"/>
            <a:ext cx="6189133" cy="3890607"/>
          </a:xfrm>
          <a:prstGeom prst="rect">
            <a:avLst/>
          </a:prstGeom>
          <a:ln/>
          <a:extLst>
            <a:ext uri="{53640926-AAD7-44D8-BBD7-CCE9431645EC}">
              <a14:shadowObscured xmlns:a14="http://schemas.microsoft.com/office/drawing/2010/main"/>
            </a:ext>
          </a:extLst>
        </p:spPr>
        <p:style>
          <a:lnRef idx="2">
            <a:schemeClr val="accent1"/>
          </a:lnRef>
          <a:fillRef idx="1">
            <a:schemeClr val="lt1"/>
          </a:fillRef>
          <a:effectRef idx="0">
            <a:schemeClr val="accent1"/>
          </a:effectRef>
          <a:fontRef idx="minor">
            <a:schemeClr val="dk1"/>
          </a:fontRef>
        </p:style>
      </p:pic>
      <p:sp>
        <p:nvSpPr>
          <p:cNvPr id="7" name="Flecha abajo 6"/>
          <p:cNvSpPr/>
          <p:nvPr/>
        </p:nvSpPr>
        <p:spPr>
          <a:xfrm rot="3447853">
            <a:off x="3930136" y="4727778"/>
            <a:ext cx="331787" cy="965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Tree>
    <p:extLst>
      <p:ext uri="{BB962C8B-B14F-4D97-AF65-F5344CB8AC3E}">
        <p14:creationId xmlns:p14="http://schemas.microsoft.com/office/powerpoint/2010/main" val="9770221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85940" y="1269017"/>
            <a:ext cx="8915400" cy="434975"/>
          </a:xfrm>
        </p:spPr>
        <p:style>
          <a:lnRef idx="2">
            <a:schemeClr val="accent2">
              <a:shade val="50000"/>
            </a:schemeClr>
          </a:lnRef>
          <a:fillRef idx="1">
            <a:schemeClr val="accent2"/>
          </a:fillRef>
          <a:effectRef idx="0">
            <a:schemeClr val="accent2"/>
          </a:effectRef>
          <a:fontRef idx="minor">
            <a:schemeClr val="lt1"/>
          </a:fontRef>
        </p:style>
        <p:txBody>
          <a:bodyPr rtlCol="0">
            <a:normAutofit fontScale="25000" lnSpcReduction="20000"/>
          </a:bodyPr>
          <a:lstStyle/>
          <a:p>
            <a:pPr fontAlgn="auto">
              <a:spcAft>
                <a:spcPts val="0"/>
              </a:spcAft>
              <a:defRPr/>
            </a:pPr>
            <a:r>
              <a:rPr lang="es-ES" sz="7200" b="1" dirty="0" smtClean="0"/>
              <a:t>SUBCAPA DE CONTROL DE ENLACE LOGICO  :no orientado a conexión (CNLS) con </a:t>
            </a:r>
            <a:r>
              <a:rPr lang="es-ES" sz="7200" b="1" dirty="0" err="1" smtClean="0"/>
              <a:t>confirmacion</a:t>
            </a:r>
            <a:endParaRPr lang="es-ES" dirty="0" smtClean="0"/>
          </a:p>
          <a:p>
            <a:pPr marL="0" indent="0" fontAlgn="auto">
              <a:spcAft>
                <a:spcPts val="0"/>
              </a:spcAft>
              <a:buFont typeface="Arial" pitchFamily="34" charset="0"/>
              <a:buNone/>
              <a:defRPr/>
            </a:pPr>
            <a:r>
              <a:rPr lang="es-ES" dirty="0" smtClean="0"/>
              <a:t> </a:t>
            </a:r>
            <a:endParaRPr lang="es-ES" dirty="0"/>
          </a:p>
        </p:txBody>
      </p:sp>
      <p:pic>
        <p:nvPicPr>
          <p:cNvPr id="25605" name="Imagen 5" descr="Resultado de imagen de CAPA DE CONTROL DE ENLACE LOG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056" y="2405499"/>
            <a:ext cx="354011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abajo 6"/>
          <p:cNvSpPr/>
          <p:nvPr/>
        </p:nvSpPr>
        <p:spPr>
          <a:xfrm rot="3447853">
            <a:off x="4635403" y="4620572"/>
            <a:ext cx="331787" cy="963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8 Título"/>
          <p:cNvSpPr txBox="1">
            <a:spLocks/>
          </p:cNvSpPr>
          <p:nvPr/>
        </p:nvSpPr>
        <p:spPr>
          <a:xfrm>
            <a:off x="1688057" y="482956"/>
            <a:ext cx="8913283" cy="766762"/>
          </a:xfrm>
          <a:prstGeom prst="rect">
            <a:avLst/>
          </a:prstGeom>
          <a:solidFill>
            <a:schemeClr val="bg2">
              <a:lumMod val="25000"/>
            </a:schemeClr>
          </a:solidFill>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CO" b="1" dirty="0" smtClean="0">
                <a:solidFill>
                  <a:srgbClr val="FFFF00"/>
                </a:solidFill>
              </a:rPr>
              <a:t>La Capa de Enlace de Datos</a:t>
            </a:r>
            <a:endParaRPr lang="es-CO" b="1" dirty="0">
              <a:solidFill>
                <a:srgbClr val="FFFF00"/>
              </a:solidFill>
            </a:endParaRPr>
          </a:p>
        </p:txBody>
      </p:sp>
      <p:sp>
        <p:nvSpPr>
          <p:cNvPr id="6" name="AutoShape 4" descr="Resultado de imagen para ancho de band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CuadroTexto 9"/>
          <p:cNvSpPr txBox="1"/>
          <p:nvPr/>
        </p:nvSpPr>
        <p:spPr>
          <a:xfrm>
            <a:off x="4893972" y="2086377"/>
            <a:ext cx="805029" cy="369332"/>
          </a:xfrm>
          <a:prstGeom prst="rect">
            <a:avLst/>
          </a:prstGeom>
          <a:noFill/>
        </p:spPr>
        <p:txBody>
          <a:bodyPr wrap="none" rtlCol="0">
            <a:spAutoFit/>
          </a:bodyPr>
          <a:lstStyle/>
          <a:p>
            <a:r>
              <a:rPr lang="es-ES" dirty="0" smtClean="0"/>
              <a:t>TIPO:3</a:t>
            </a:r>
            <a:endParaRPr lang="es-ES" dirty="0"/>
          </a:p>
        </p:txBody>
      </p:sp>
      <p:pic>
        <p:nvPicPr>
          <p:cNvPr id="18" name="Imagen 17" descr="http://www.reuter.com.ar/ccna1/mod4_ccna/index_clip_image016.png"/>
          <p:cNvPicPr/>
          <p:nvPr/>
        </p:nvPicPr>
        <p:blipFill>
          <a:blip r:embed="rId3">
            <a:extLst>
              <a:ext uri="{28A0092B-C50C-407E-A947-70E740481C1C}">
                <a14:useLocalDpi xmlns:a14="http://schemas.microsoft.com/office/drawing/2010/main" val="0"/>
              </a:ext>
            </a:extLst>
          </a:blip>
          <a:srcRect/>
          <a:stretch>
            <a:fillRect/>
          </a:stretch>
        </p:blipFill>
        <p:spPr bwMode="auto">
          <a:xfrm>
            <a:off x="5296486" y="2850973"/>
            <a:ext cx="5635625" cy="3121025"/>
          </a:xfrm>
          <a:prstGeom prst="rect">
            <a:avLst/>
          </a:prstGeom>
          <a:noFill/>
          <a:ln>
            <a:noFill/>
          </a:ln>
        </p:spPr>
      </p:pic>
    </p:spTree>
    <p:extLst>
      <p:ext uri="{BB962C8B-B14F-4D97-AF65-F5344CB8AC3E}">
        <p14:creationId xmlns:p14="http://schemas.microsoft.com/office/powerpoint/2010/main" val="364917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67635" y="2500360"/>
            <a:ext cx="10972800" cy="1907867"/>
          </a:xfrm>
        </p:spPr>
        <p:txBody>
          <a:bodyPr>
            <a:normAutofit/>
          </a:bodyPr>
          <a:lstStyle/>
          <a:p>
            <a:pPr algn="ct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5</a:t>
            </a: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 DIRECCIONAMIENTO MAC (PROTOCOLO ARP) </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4" name="1 Título"/>
          <p:cNvSpPr txBox="1">
            <a:spLocks/>
          </p:cNvSpPr>
          <p:nvPr/>
        </p:nvSpPr>
        <p:spPr>
          <a:xfrm>
            <a:off x="667635" y="821413"/>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2</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51557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07621" y="824493"/>
            <a:ext cx="10363200" cy="936104"/>
          </a:xfrm>
        </p:spPr>
        <p:txBody>
          <a:bodyPr>
            <a:normAutofit fontScale="90000"/>
          </a:bodyPr>
          <a:lstStyle/>
          <a:p>
            <a:r>
              <a:rPr lang="es-BO" sz="4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r>
              <a:rPr lang="es-ES" dirty="0"/>
              <a:t/>
            </a:r>
            <a:br>
              <a:rPr lang="es-ES" dirty="0"/>
            </a:br>
            <a:endParaRPr lang="es-ES" dirty="0"/>
          </a:p>
        </p:txBody>
      </p:sp>
      <p:sp>
        <p:nvSpPr>
          <p:cNvPr id="3" name="2 Subtítulo"/>
          <p:cNvSpPr>
            <a:spLocks noGrp="1"/>
          </p:cNvSpPr>
          <p:nvPr>
            <p:ph type="subTitle" idx="1"/>
          </p:nvPr>
        </p:nvSpPr>
        <p:spPr>
          <a:xfrm>
            <a:off x="2126076" y="1327639"/>
            <a:ext cx="8534400" cy="2592288"/>
          </a:xfrm>
        </p:spPr>
        <p:txBody>
          <a:bodyPr>
            <a:normAutofit/>
          </a:bodyPr>
          <a:lstStyle/>
          <a:p>
            <a:pPr algn="l"/>
            <a:r>
              <a:rPr lang="es-BO" dirty="0"/>
              <a:t>Es un identificador de 48 bits (6 bloques hexadecimales) que corresponde de forma única a una tarjeta o dispositivo de red. Se conoce también como dirección física, y es única para cada dispositivo.</a:t>
            </a:r>
            <a:endParaRPr lang="es-ES" dirty="0"/>
          </a:p>
          <a:p>
            <a:endParaRPr lang="es-ES" dirty="0"/>
          </a:p>
        </p:txBody>
      </p:sp>
      <p:pic>
        <p:nvPicPr>
          <p:cNvPr id="1026" name="Picture 2" descr="http://smr.iesharia.org/wiki/lib/exe/fetch.php/rde:ut3:imagenes:dir-ma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228" y="3182947"/>
            <a:ext cx="7719987" cy="279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5157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26758" y="2281300"/>
            <a:ext cx="10363200" cy="1247800"/>
          </a:xfrm>
        </p:spPr>
        <p:txBody>
          <a:bodyPr>
            <a:normAutofit fontScale="90000"/>
          </a:bodyPr>
          <a:lstStyle/>
          <a:p>
            <a:r>
              <a:rPr lang="es-BO" sz="31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Donde residen las direcciones MAC</a:t>
            </a:r>
            <a:r>
              <a:rPr lang="es-ES" dirty="0"/>
              <a:t/>
            </a:r>
            <a:br>
              <a:rPr lang="es-ES" dirty="0"/>
            </a:br>
            <a:r>
              <a:rPr lang="es-ES" dirty="0"/>
              <a:t/>
            </a:r>
            <a:br>
              <a:rPr lang="es-ES" dirty="0"/>
            </a:br>
            <a:endParaRPr lang="es-ES" dirty="0"/>
          </a:p>
        </p:txBody>
      </p:sp>
      <p:sp>
        <p:nvSpPr>
          <p:cNvPr id="3" name="2 Subtítulo"/>
          <p:cNvSpPr>
            <a:spLocks noGrp="1"/>
          </p:cNvSpPr>
          <p:nvPr>
            <p:ph type="subTitle" idx="1"/>
          </p:nvPr>
        </p:nvSpPr>
        <p:spPr>
          <a:xfrm>
            <a:off x="972016" y="2537284"/>
            <a:ext cx="4181113" cy="2016224"/>
          </a:xfrm>
        </p:spPr>
        <p:txBody>
          <a:bodyPr>
            <a:noAutofit/>
          </a:bodyPr>
          <a:lstStyle/>
          <a:p>
            <a:r>
              <a:rPr lang="es-BO" dirty="0" smtClean="0"/>
              <a:t>Las direcciones MAC se graban en forma permanente en un chip de la tarjeta de red o NIC, </a:t>
            </a:r>
            <a:r>
              <a:rPr lang="es-BO" dirty="0"/>
              <a:t>Está determinada y configurada por el </a:t>
            </a:r>
            <a:r>
              <a:rPr lang="es-BO" dirty="0">
                <a:hlinkClick r:id="rId2" tooltip="IEEE"/>
              </a:rPr>
              <a:t>IEEE</a:t>
            </a:r>
            <a:r>
              <a:rPr lang="es-BO" dirty="0"/>
              <a:t> (los primeros 24 bits) y el fabricante (los últimos 24 bits)</a:t>
            </a:r>
            <a:endParaRPr lang="es-ES" dirty="0"/>
          </a:p>
        </p:txBody>
      </p:sp>
      <p:sp>
        <p:nvSpPr>
          <p:cNvPr id="4" name="1 Título"/>
          <p:cNvSpPr txBox="1">
            <a:spLocks/>
          </p:cNvSpPr>
          <p:nvPr/>
        </p:nvSpPr>
        <p:spPr>
          <a:xfrm>
            <a:off x="2843632" y="313892"/>
            <a:ext cx="5959174" cy="71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0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8719" y="2537284"/>
            <a:ext cx="4121239" cy="3889274"/>
          </a:xfrm>
          <a:prstGeom prst="rect">
            <a:avLst/>
          </a:prstGeom>
        </p:spPr>
      </p:pic>
      <p:sp>
        <p:nvSpPr>
          <p:cNvPr id="7" name="CuadroTexto 6"/>
          <p:cNvSpPr txBox="1"/>
          <p:nvPr/>
        </p:nvSpPr>
        <p:spPr>
          <a:xfrm>
            <a:off x="1567114" y="5473520"/>
            <a:ext cx="3365493" cy="461665"/>
          </a:xfrm>
          <a:prstGeom prst="rect">
            <a:avLst/>
          </a:prstGeom>
          <a:noFill/>
        </p:spPr>
        <p:txBody>
          <a:bodyPr wrap="square" rtlCol="0">
            <a:spAutoFit/>
          </a:bodyPr>
          <a:lstStyle/>
          <a:p>
            <a:r>
              <a:rPr lang="es-BO" sz="2400" dirty="0" smtClean="0"/>
              <a:t>00-08-B5-B3-23-44</a:t>
            </a:r>
            <a:endParaRPr lang="es-BO" sz="2400" dirty="0"/>
          </a:p>
        </p:txBody>
      </p:sp>
    </p:spTree>
    <p:extLst>
      <p:ext uri="{BB962C8B-B14F-4D97-AF65-F5344CB8AC3E}">
        <p14:creationId xmlns:p14="http://schemas.microsoft.com/office/powerpoint/2010/main" val="23846768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2330" t="2162" r="1532" b="5497"/>
          <a:stretch/>
        </p:blipFill>
        <p:spPr>
          <a:xfrm>
            <a:off x="7508383" y="2159907"/>
            <a:ext cx="3232598" cy="4250029"/>
          </a:xfrm>
        </p:spPr>
      </p:pic>
      <p:sp>
        <p:nvSpPr>
          <p:cNvPr id="4" name="1 Título"/>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s-BO" sz="40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6" name="CuadroTexto 5"/>
          <p:cNvSpPr txBox="1"/>
          <p:nvPr/>
        </p:nvSpPr>
        <p:spPr>
          <a:xfrm>
            <a:off x="1417749" y="2807594"/>
            <a:ext cx="4236076" cy="1477328"/>
          </a:xfrm>
          <a:prstGeom prst="rect">
            <a:avLst/>
          </a:prstGeom>
          <a:noFill/>
        </p:spPr>
        <p:txBody>
          <a:bodyPr wrap="square" rtlCol="0">
            <a:spAutoFit/>
          </a:bodyPr>
          <a:lstStyle/>
          <a:p>
            <a:r>
              <a:rPr lang="es-BO" dirty="0" smtClean="0"/>
              <a:t>Es </a:t>
            </a:r>
            <a:r>
              <a:rPr lang="es-BO" dirty="0"/>
              <a:t>una asociación mundial de técnicos e ingenieros dedicada a la estandarización y el desarrollo en áreas </a:t>
            </a:r>
            <a:r>
              <a:rPr lang="es-BO" dirty="0" smtClean="0"/>
              <a:t>técnicas</a:t>
            </a:r>
            <a:r>
              <a:rPr lang="es-BO" dirty="0"/>
              <a:t>.</a:t>
            </a:r>
            <a:r>
              <a:rPr lang="es-BO" dirty="0" smtClean="0"/>
              <a:t> </a:t>
            </a:r>
            <a:r>
              <a:rPr lang="es-BO" dirty="0"/>
              <a:t>Con cerca de 425 000 miembros y voluntarios en 160 </a:t>
            </a:r>
            <a:r>
              <a:rPr lang="es-BO" dirty="0" smtClean="0"/>
              <a:t>países.</a:t>
            </a:r>
            <a:endParaRPr lang="es-BO" dirty="0"/>
          </a:p>
        </p:txBody>
      </p:sp>
      <p:sp>
        <p:nvSpPr>
          <p:cNvPr id="7" name="CuadroTexto 6"/>
          <p:cNvSpPr txBox="1"/>
          <p:nvPr/>
        </p:nvSpPr>
        <p:spPr>
          <a:xfrm>
            <a:off x="3168202" y="1452021"/>
            <a:ext cx="2034862" cy="707886"/>
          </a:xfrm>
          <a:prstGeom prst="rect">
            <a:avLst/>
          </a:prstGeom>
          <a:noFill/>
        </p:spPr>
        <p:txBody>
          <a:bodyPr wrap="square" rtlCol="0">
            <a:spAutoFit/>
          </a:bodyPr>
          <a:lstStyle/>
          <a:p>
            <a:r>
              <a:rPr lang="es-BO" sz="4000" dirty="0" smtClean="0">
                <a:solidFill>
                  <a:schemeClr val="accent1"/>
                </a:solidFill>
              </a:rPr>
              <a:t>IEEE</a:t>
            </a:r>
            <a:endParaRPr lang="es-BO" sz="4000" dirty="0">
              <a:solidFill>
                <a:schemeClr val="accent1"/>
              </a:solidFill>
            </a:endParaRPr>
          </a:p>
        </p:txBody>
      </p:sp>
    </p:spTree>
    <p:extLst>
      <p:ext uri="{BB962C8B-B14F-4D97-AF65-F5344CB8AC3E}">
        <p14:creationId xmlns:p14="http://schemas.microsoft.com/office/powerpoint/2010/main" val="40327026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dirty="0"/>
          </a:p>
        </p:txBody>
      </p:sp>
      <p:sp>
        <p:nvSpPr>
          <p:cNvPr id="3" name="Marcador de contenido 2"/>
          <p:cNvSpPr>
            <a:spLocks noGrp="1"/>
          </p:cNvSpPr>
          <p:nvPr>
            <p:ph idx="1"/>
          </p:nvPr>
        </p:nvSpPr>
        <p:spPr/>
        <p:txBody>
          <a:bodyPr/>
          <a:lstStyle/>
          <a:p>
            <a:r>
              <a:rPr lang="es-BO" dirty="0"/>
              <a:t>La Dirección del Hardware de Control de acceso a soportes de un distribuidor que identifica los equipos, los servidores, los </a:t>
            </a:r>
            <a:r>
              <a:rPr lang="es-BO" dirty="0" err="1"/>
              <a:t>routers</a:t>
            </a:r>
            <a:r>
              <a:rPr lang="es-BO" dirty="0"/>
              <a:t> u otros dispositivos de red. </a:t>
            </a:r>
          </a:p>
        </p:txBody>
      </p:sp>
      <p:pic>
        <p:nvPicPr>
          <p:cNvPr id="1028" name="Picture 4" descr="http://i664.photobucket.com/albums/vv10/biengeek/macaddr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190405"/>
            <a:ext cx="5715000" cy="353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8351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dirty="0"/>
          </a:p>
        </p:txBody>
      </p:sp>
      <p:sp>
        <p:nvSpPr>
          <p:cNvPr id="3" name="Marcador de contenido 2"/>
          <p:cNvSpPr>
            <a:spLocks noGrp="1"/>
          </p:cNvSpPr>
          <p:nvPr>
            <p:ph idx="1"/>
          </p:nvPr>
        </p:nvSpPr>
        <p:spPr/>
        <p:txBody>
          <a:bodyPr/>
          <a:lstStyle/>
          <a:p>
            <a:pPr marL="0" indent="0">
              <a:buNone/>
            </a:pPr>
            <a:r>
              <a:rPr lang="es-BO" dirty="0"/>
              <a:t>E</a:t>
            </a:r>
            <a:r>
              <a:rPr lang="es-BO" dirty="0" smtClean="0"/>
              <a:t>s </a:t>
            </a:r>
            <a:r>
              <a:rPr lang="es-BO" dirty="0"/>
              <a:t>un identificador único que está disponible en </a:t>
            </a:r>
            <a:r>
              <a:rPr lang="es-BO" dirty="0">
                <a:hlinkClick r:id="rId2" tooltip="Network Interface Card"/>
              </a:rPr>
              <a:t>NIC</a:t>
            </a:r>
            <a:r>
              <a:rPr lang="es-BO" dirty="0"/>
              <a:t> y otros equipamientos de red. La mayoría de los protocolos de red usan </a:t>
            </a:r>
            <a:r>
              <a:rPr lang="es-BO" dirty="0">
                <a:hlinkClick r:id="rId3" tooltip="IEEE"/>
              </a:rPr>
              <a:t>IEEE</a:t>
            </a:r>
            <a:r>
              <a:rPr lang="es-BO" dirty="0"/>
              <a:t>: MAC-48, EUI-48 y EUI-64, que se diseñan para ser globalmente únicos. Un equipo en la red se puede identificar mediante sus direcciones MAC e IP.</a:t>
            </a:r>
          </a:p>
          <a:p>
            <a:endParaRPr lang="es-BO" dirty="0"/>
          </a:p>
        </p:txBody>
      </p:sp>
      <p:pic>
        <p:nvPicPr>
          <p:cNvPr id="3074" name="Picture 2" descr="http://www.adrformacion.com/udsimg/wserver082/3/img0301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79" y="3595687"/>
            <a:ext cx="5619750" cy="258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492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919" y="957493"/>
            <a:ext cx="10515600" cy="659634"/>
          </a:xfrm>
        </p:spPr>
        <p:txBody>
          <a:bodyPr>
            <a:normAutofit/>
          </a:bodyPr>
          <a:lstStyle/>
          <a:p>
            <a:r>
              <a:rPr lang="es-BO" sz="3200" b="1" dirty="0" smtClean="0"/>
              <a:t>Terminologías:      Trama </a:t>
            </a:r>
            <a:endParaRPr lang="es-ES" sz="3200" b="1"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910" y="1419307"/>
            <a:ext cx="6507224" cy="4283375"/>
          </a:xfrm>
          <a:prstGeom prst="rect">
            <a:avLst/>
          </a:prstGeom>
        </p:spPr>
      </p:pic>
      <p:sp>
        <p:nvSpPr>
          <p:cNvPr id="6"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7" name="CuadroTexto 6"/>
          <p:cNvSpPr txBox="1"/>
          <p:nvPr/>
        </p:nvSpPr>
        <p:spPr>
          <a:xfrm>
            <a:off x="3562001" y="490486"/>
            <a:ext cx="4262718" cy="400110"/>
          </a:xfrm>
          <a:prstGeom prst="rect">
            <a:avLst/>
          </a:prstGeom>
          <a:noFill/>
        </p:spPr>
        <p:txBody>
          <a:bodyPr wrap="square" rtlCol="0">
            <a:spAutoFit/>
          </a:bodyPr>
          <a:lstStyle/>
          <a:p>
            <a:r>
              <a:rPr lang="es-BO" sz="2000" b="1" dirty="0" smtClean="0"/>
              <a:t>INTRODUCCIÓN A ENLACE DE  DATOS</a:t>
            </a:r>
            <a:endParaRPr lang="es-ES" sz="2000" b="1" dirty="0"/>
          </a:p>
        </p:txBody>
      </p:sp>
      <p:pic>
        <p:nvPicPr>
          <p:cNvPr id="8" name="Imagen 7"/>
          <p:cNvPicPr>
            <a:picLocks noChangeAspect="1"/>
          </p:cNvPicPr>
          <p:nvPr/>
        </p:nvPicPr>
        <p:blipFill>
          <a:blip r:embed="rId3"/>
          <a:stretch>
            <a:fillRect/>
          </a:stretch>
        </p:blipFill>
        <p:spPr>
          <a:xfrm>
            <a:off x="247649" y="1785937"/>
            <a:ext cx="4067175" cy="4371975"/>
          </a:xfrm>
          <a:prstGeom prst="rect">
            <a:avLst/>
          </a:prstGeom>
        </p:spPr>
      </p:pic>
    </p:spTree>
    <p:extLst>
      <p:ext uri="{BB962C8B-B14F-4D97-AF65-F5344CB8AC3E}">
        <p14:creationId xmlns:p14="http://schemas.microsoft.com/office/powerpoint/2010/main" val="26052273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dirty="0"/>
          </a:p>
        </p:txBody>
      </p:sp>
      <p:sp>
        <p:nvSpPr>
          <p:cNvPr id="3" name="Marcador de contenido 2"/>
          <p:cNvSpPr>
            <a:spLocks noGrp="1"/>
          </p:cNvSpPr>
          <p:nvPr>
            <p:ph idx="1"/>
          </p:nvPr>
        </p:nvSpPr>
        <p:spPr/>
        <p:txBody>
          <a:bodyPr/>
          <a:lstStyle/>
          <a:p>
            <a:r>
              <a:rPr lang="es-BO" dirty="0"/>
              <a:t>Las direcciones MAC son únicas a nivel mundial, puesto que son escritas directamente, en forma binaria, en el </a:t>
            </a:r>
            <a:r>
              <a:rPr lang="es-BO" dirty="0">
                <a:hlinkClick r:id="rId2" tooltip="Hardware"/>
              </a:rPr>
              <a:t>hardware</a:t>
            </a:r>
            <a:r>
              <a:rPr lang="es-BO" dirty="0"/>
              <a:t> en su momento de fabricación. </a:t>
            </a:r>
          </a:p>
        </p:txBody>
      </p:sp>
      <p:pic>
        <p:nvPicPr>
          <p:cNvPr id="4098" name="Picture 2" descr="http://mimemoria.net/wp-content/uploads/2008/12/imagen-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455" y="3054993"/>
            <a:ext cx="3852415" cy="363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9165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dirty="0"/>
          </a:p>
        </p:txBody>
      </p:sp>
      <p:sp>
        <p:nvSpPr>
          <p:cNvPr id="5" name="Rectangle 2"/>
          <p:cNvSpPr>
            <a:spLocks noGrp="1" noChangeArrowheads="1"/>
          </p:cNvSpPr>
          <p:nvPr>
            <p:ph idx="1"/>
          </p:nvPr>
        </p:nvSpPr>
        <p:spPr bwMode="auto">
          <a:xfrm>
            <a:off x="838200" y="2423322"/>
            <a:ext cx="105156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BO" b="0" i="0" u="none" strike="noStrike" cap="none" normalizeH="0" baseline="0" dirty="0" smtClean="0">
                <a:ln>
                  <a:noFill/>
                </a:ln>
                <a:solidFill>
                  <a:schemeClr val="tx1"/>
                </a:solidFill>
                <a:effectLst/>
              </a:rPr>
              <a:t>Si nos fijamos en la definición como cada bloque hexadecimal son 8 dígitos binarios (bits), tendríamos:</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s-BO" sz="2800" b="0" i="0" u="none" strike="noStrike" cap="none" normalizeH="0" baseline="0" dirty="0" smtClean="0">
                <a:ln>
                  <a:noFill/>
                </a:ln>
                <a:solidFill>
                  <a:schemeClr val="tx1"/>
                </a:solidFill>
                <a:effectLst/>
              </a:rPr>
              <a:t>6 * 8 = 48 bits únicos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BO"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2" descr="http://smr.iesharia.org/wiki/lib/exe/fetch.php/rde:ut3:imagenes:dir-ma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014" y="3839770"/>
            <a:ext cx="7719987" cy="279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0079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dirty="0"/>
          </a:p>
        </p:txBody>
      </p:sp>
      <p:sp>
        <p:nvSpPr>
          <p:cNvPr id="3" name="Marcador de contenido 2"/>
          <p:cNvSpPr>
            <a:spLocks noGrp="1"/>
          </p:cNvSpPr>
          <p:nvPr>
            <p:ph idx="1"/>
          </p:nvPr>
        </p:nvSpPr>
        <p:spPr/>
        <p:txBody>
          <a:bodyPr/>
          <a:lstStyle/>
          <a:p>
            <a:r>
              <a:rPr lang="es-BO" dirty="0"/>
              <a:t>La dirección MAC es utilizada en varias tecnologías entre las que se incluyen:</a:t>
            </a:r>
          </a:p>
          <a:p>
            <a:r>
              <a:rPr lang="es-BO" dirty="0">
                <a:hlinkClick r:id="rId2" tooltip="Ethernet"/>
              </a:rPr>
              <a:t>Ethernet</a:t>
            </a:r>
            <a:endParaRPr lang="es-BO" dirty="0"/>
          </a:p>
          <a:p>
            <a:r>
              <a:rPr lang="es-BO" dirty="0">
                <a:hlinkClick r:id="rId3" tooltip="IEEE 802.3"/>
              </a:rPr>
              <a:t>802.3</a:t>
            </a:r>
            <a:r>
              <a:rPr lang="es-BO" dirty="0"/>
              <a:t> CSMA/CD</a:t>
            </a:r>
          </a:p>
          <a:p>
            <a:r>
              <a:rPr lang="es-BO" dirty="0">
                <a:hlinkClick r:id="rId4" tooltip="Token Ring"/>
              </a:rPr>
              <a:t>802.5</a:t>
            </a:r>
            <a:r>
              <a:rPr lang="es-BO" dirty="0"/>
              <a:t> o redes en anillo a 4 Mbps o 16 Mbps</a:t>
            </a:r>
          </a:p>
          <a:p>
            <a:r>
              <a:rPr lang="es-BO" dirty="0">
                <a:hlinkClick r:id="rId5" tooltip="IEEE 802.11"/>
              </a:rPr>
              <a:t>802.11</a:t>
            </a:r>
            <a:r>
              <a:rPr lang="es-BO" dirty="0"/>
              <a:t> </a:t>
            </a:r>
            <a:r>
              <a:rPr lang="es-BO" dirty="0">
                <a:hlinkClick r:id="rId6" tooltip="Red inalámbrica"/>
              </a:rPr>
              <a:t>redes inalámbricas</a:t>
            </a:r>
            <a:r>
              <a:rPr lang="es-BO" dirty="0"/>
              <a:t> (</a:t>
            </a:r>
            <a:r>
              <a:rPr lang="es-BO" dirty="0" err="1">
                <a:hlinkClick r:id="rId7" tooltip="Wi-Fi"/>
              </a:rPr>
              <a:t>Wi</a:t>
            </a:r>
            <a:r>
              <a:rPr lang="es-BO" dirty="0">
                <a:hlinkClick r:id="rId7" tooltip="Wi-Fi"/>
              </a:rPr>
              <a:t>-Fi</a:t>
            </a:r>
            <a:r>
              <a:rPr lang="es-BO" dirty="0"/>
              <a:t>).</a:t>
            </a:r>
          </a:p>
          <a:p>
            <a:r>
              <a:rPr lang="es-BO" dirty="0" err="1">
                <a:hlinkClick r:id="rId8" tooltip="Asynchronous Transfer Mode"/>
              </a:rPr>
              <a:t>Asynchronous</a:t>
            </a:r>
            <a:r>
              <a:rPr lang="es-BO" dirty="0">
                <a:hlinkClick r:id="rId8" tooltip="Asynchronous Transfer Mode"/>
              </a:rPr>
              <a:t> Transfer </a:t>
            </a:r>
            <a:r>
              <a:rPr lang="es-BO" dirty="0" err="1">
                <a:hlinkClick r:id="rId8" tooltip="Asynchronous Transfer Mode"/>
              </a:rPr>
              <a:t>Mode</a:t>
            </a:r>
            <a:endParaRPr lang="es-BO" dirty="0"/>
          </a:p>
          <a:p>
            <a:pPr marL="0" indent="0">
              <a:buNone/>
            </a:pPr>
            <a:endParaRPr lang="es-BO" dirty="0"/>
          </a:p>
        </p:txBody>
      </p:sp>
    </p:spTree>
    <p:extLst>
      <p:ext uri="{BB962C8B-B14F-4D97-AF65-F5344CB8AC3E}">
        <p14:creationId xmlns:p14="http://schemas.microsoft.com/office/powerpoint/2010/main" val="167139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dirty="0"/>
          </a:p>
        </p:txBody>
      </p:sp>
      <p:sp>
        <p:nvSpPr>
          <p:cNvPr id="3" name="Marcador de contenido 2"/>
          <p:cNvSpPr>
            <a:spLocks noGrp="1"/>
          </p:cNvSpPr>
          <p:nvPr>
            <p:ph idx="1"/>
          </p:nvPr>
        </p:nvSpPr>
        <p:spPr/>
        <p:txBody>
          <a:bodyPr/>
          <a:lstStyle/>
          <a:p>
            <a:r>
              <a:rPr lang="es-BO" dirty="0"/>
              <a:t>MAC opera en la </a:t>
            </a:r>
            <a:r>
              <a:rPr lang="es-BO" dirty="0">
                <a:hlinkClick r:id="rId2" tooltip="Capa de enlace de datos"/>
              </a:rPr>
              <a:t>capa 2 del modelo </a:t>
            </a:r>
            <a:r>
              <a:rPr lang="es-BO" dirty="0" smtClean="0">
                <a:hlinkClick r:id="rId2" tooltip="Capa de enlace de datos"/>
              </a:rPr>
              <a:t>OSI</a:t>
            </a:r>
            <a:endParaRPr lang="es-BO" dirty="0"/>
          </a:p>
          <a:p>
            <a:r>
              <a:rPr lang="es-BO" dirty="0" smtClean="0"/>
              <a:t>Encargada </a:t>
            </a:r>
            <a:r>
              <a:rPr lang="es-BO" dirty="0"/>
              <a:t>de hacer fluir la información libre de errores entre dos máquinas conectadas directamente. </a:t>
            </a:r>
            <a:endParaRPr lang="es-BO" dirty="0" smtClean="0"/>
          </a:p>
          <a:p>
            <a:r>
              <a:rPr lang="es-BO" dirty="0" smtClean="0"/>
              <a:t>Para </a:t>
            </a:r>
            <a:r>
              <a:rPr lang="es-BO" dirty="0"/>
              <a:t>ello se generan </a:t>
            </a:r>
            <a:r>
              <a:rPr lang="es-BO" dirty="0">
                <a:hlinkClick r:id="rId3" tooltip="Trama de red"/>
              </a:rPr>
              <a:t>tramas</a:t>
            </a:r>
            <a:r>
              <a:rPr lang="es-BO" dirty="0"/>
              <a:t>, pequeños bloques de información que contienen en su cabecera las direcciones MAC correspondiente al emisor y receptor de la información.</a:t>
            </a:r>
          </a:p>
        </p:txBody>
      </p:sp>
    </p:spTree>
    <p:extLst>
      <p:ext uri="{BB962C8B-B14F-4D97-AF65-F5344CB8AC3E}">
        <p14:creationId xmlns:p14="http://schemas.microsoft.com/office/powerpoint/2010/main" val="7077575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b="1" dirty="0"/>
          </a:p>
        </p:txBody>
      </p:sp>
      <p:sp>
        <p:nvSpPr>
          <p:cNvPr id="3" name="Marcador de contenido 2"/>
          <p:cNvSpPr>
            <a:spLocks noGrp="1"/>
          </p:cNvSpPr>
          <p:nvPr>
            <p:ph idx="1"/>
          </p:nvPr>
        </p:nvSpPr>
        <p:spPr/>
        <p:txBody>
          <a:bodyPr/>
          <a:lstStyle/>
          <a:p>
            <a:pPr marL="0" indent="0" algn="ctr">
              <a:buNone/>
            </a:pPr>
            <a:r>
              <a:rPr lang="es-BO" b="1" dirty="0"/>
              <a:t>Windows 2000/XP/Vista/7/8</a:t>
            </a:r>
            <a:endParaRPr lang="es-BO" dirty="0" smtClean="0"/>
          </a:p>
          <a:p>
            <a:r>
              <a:rPr lang="es-BO" dirty="0" smtClean="0"/>
              <a:t>En </a:t>
            </a:r>
            <a:r>
              <a:rPr lang="es-BO" dirty="0"/>
              <a:t>el entorno Windows la Dirección MAC se conoce como «dirección física». La manera más sencilla es abrir una terminal de línea de comandos («</a:t>
            </a:r>
            <a:r>
              <a:rPr lang="es-BO" dirty="0" err="1"/>
              <a:t>cmd</a:t>
            </a:r>
            <a:r>
              <a:rPr lang="es-BO" dirty="0"/>
              <a:t>» desde Inicio&gt;Ejecutar) y allí usar la instrucción</a:t>
            </a:r>
            <a:r>
              <a:rPr lang="es-BO" dirty="0" smtClean="0"/>
              <a:t>:</a:t>
            </a:r>
          </a:p>
          <a:p>
            <a:pPr lvl="0"/>
            <a:r>
              <a:rPr lang="es-BO" dirty="0" err="1">
                <a:latin typeface="Arial Unicode MS" panose="020B0604020202020204" pitchFamily="34" charset="-128"/>
              </a:rPr>
              <a:t>ipconfig</a:t>
            </a:r>
            <a:r>
              <a:rPr lang="es-BO" dirty="0">
                <a:latin typeface="Arial Unicode MS" panose="020B0604020202020204" pitchFamily="34" charset="-128"/>
              </a:rPr>
              <a:t> /</a:t>
            </a:r>
            <a:r>
              <a:rPr lang="es-BO" dirty="0" err="1">
                <a:latin typeface="Arial Unicode MS" panose="020B0604020202020204" pitchFamily="34" charset="-128"/>
              </a:rPr>
              <a:t>all</a:t>
            </a:r>
            <a:r>
              <a:rPr lang="es-BO" sz="3600" dirty="0"/>
              <a:t> </a:t>
            </a:r>
            <a:endParaRPr lang="es-BO" sz="5400" dirty="0">
              <a:latin typeface="Arial" panose="020B0604020202020204" pitchFamily="34" charset="0"/>
            </a:endParaRPr>
          </a:p>
          <a:p>
            <a:r>
              <a:rPr lang="es-BO" dirty="0" err="1">
                <a:latin typeface="Arial Unicode MS" panose="020B0604020202020204" pitchFamily="34" charset="-128"/>
              </a:rPr>
              <a:t>getmac</a:t>
            </a:r>
            <a:endParaRPr lang="es-BO" dirty="0"/>
          </a:p>
        </p:txBody>
      </p:sp>
    </p:spTree>
    <p:extLst>
      <p:ext uri="{BB962C8B-B14F-4D97-AF65-F5344CB8AC3E}">
        <p14:creationId xmlns:p14="http://schemas.microsoft.com/office/powerpoint/2010/main" val="25828573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Direccionamiento MAC</a:t>
            </a:r>
            <a:endParaRPr lang="es-BO" dirty="0"/>
          </a:p>
        </p:txBody>
      </p:sp>
      <p:sp>
        <p:nvSpPr>
          <p:cNvPr id="3" name="Marcador de contenido 2"/>
          <p:cNvSpPr>
            <a:spLocks noGrp="1"/>
          </p:cNvSpPr>
          <p:nvPr>
            <p:ph idx="1"/>
          </p:nvPr>
        </p:nvSpPr>
        <p:spPr/>
        <p:txBody>
          <a:bodyPr/>
          <a:lstStyle/>
          <a:p>
            <a:pPr marL="0" indent="0" algn="ctr">
              <a:buNone/>
            </a:pPr>
            <a:r>
              <a:rPr lang="es-BO" b="1" dirty="0"/>
              <a:t>Cambiar la dirección MAC</a:t>
            </a:r>
          </a:p>
          <a:p>
            <a:r>
              <a:rPr lang="es-BO" dirty="0"/>
              <a:t>A pesar de que cada dispositivo de red tiene una dirección MAC única globalmente que lo identifica y lo hace único por ser especial y que ninguna otra sea igual, es la capa de sistema operativo la que gestiona y distribuye en la red, con lo que se puede modificar la dirección MAC que identifica la interfaz de red. </a:t>
            </a:r>
            <a:endParaRPr lang="es-BO" dirty="0" smtClean="0"/>
          </a:p>
          <a:p>
            <a:r>
              <a:rPr lang="es-BO" dirty="0" smtClean="0"/>
              <a:t>Esta </a:t>
            </a:r>
            <a:r>
              <a:rPr lang="es-BO" dirty="0"/>
              <a:t>práctica es conocida como </a:t>
            </a:r>
            <a:r>
              <a:rPr lang="es-BO" dirty="0">
                <a:hlinkClick r:id="rId2" tooltip="MAC spoofing"/>
              </a:rPr>
              <a:t>MAC </a:t>
            </a:r>
            <a:r>
              <a:rPr lang="es-BO" dirty="0" err="1">
                <a:hlinkClick r:id="rId2" tooltip="MAC spoofing"/>
              </a:rPr>
              <a:t>spoofing</a:t>
            </a:r>
            <a:endParaRPr lang="es-BO" dirty="0"/>
          </a:p>
        </p:txBody>
      </p:sp>
    </p:spTree>
    <p:extLst>
      <p:ext uri="{BB962C8B-B14F-4D97-AF65-F5344CB8AC3E}">
        <p14:creationId xmlns:p14="http://schemas.microsoft.com/office/powerpoint/2010/main" val="1854073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584450" y="2488855"/>
            <a:ext cx="8950817" cy="2714210"/>
          </a:xfrm>
        </p:spPr>
        <p:txBody>
          <a:bodyPr>
            <a:normAutofit/>
          </a:bodyPr>
          <a:lstStyle/>
          <a:p>
            <a:pPr algn="l"/>
            <a:r>
              <a:rPr lang="es-BO" dirty="0"/>
              <a:t>T</a:t>
            </a:r>
            <a:r>
              <a:rPr lang="es-BO" dirty="0" smtClean="0"/>
              <a:t>iene </a:t>
            </a:r>
            <a:r>
              <a:rPr lang="es-BO" dirty="0"/>
              <a:t>un importante papel entre los protocolos de comunicaciones relacionados con TCP/IP. Su principal objetivo es conocer la dirección física (MAC) de una tarjeta de interfaz de red correspondiente a una dirección IP (Internet </a:t>
            </a:r>
            <a:r>
              <a:rPr lang="es-BO" dirty="0" err="1"/>
              <a:t>Protocol</a:t>
            </a:r>
            <a:r>
              <a:rPr lang="es-BO" dirty="0"/>
              <a:t>). De ahí viene su nombre: </a:t>
            </a:r>
            <a:r>
              <a:rPr lang="es-BO" b="1" dirty="0"/>
              <a:t>Protocolo de </a:t>
            </a:r>
            <a:r>
              <a:rPr lang="es-BO" b="1" dirty="0" err="1"/>
              <a:t>Resulución</a:t>
            </a:r>
            <a:r>
              <a:rPr lang="es-BO" b="1" dirty="0"/>
              <a:t> de Dirección (</a:t>
            </a:r>
            <a:r>
              <a:rPr lang="es-BO" b="1" dirty="0" err="1"/>
              <a:t>Address</a:t>
            </a:r>
            <a:r>
              <a:rPr lang="es-BO" b="1" dirty="0"/>
              <a:t> </a:t>
            </a:r>
            <a:r>
              <a:rPr lang="es-BO" b="1" dirty="0" err="1"/>
              <a:t>Resolution</a:t>
            </a:r>
            <a:r>
              <a:rPr lang="es-BO" b="1" dirty="0"/>
              <a:t> </a:t>
            </a:r>
            <a:r>
              <a:rPr lang="es-BO" b="1" dirty="0" err="1"/>
              <a:t>Protocol</a:t>
            </a:r>
            <a:r>
              <a:rPr lang="es-BO" b="1" dirty="0"/>
              <a:t>)</a:t>
            </a:r>
            <a:r>
              <a:rPr lang="es-BO" dirty="0"/>
              <a:t>.</a:t>
            </a:r>
            <a:endParaRPr lang="es-ES" dirty="0"/>
          </a:p>
        </p:txBody>
      </p:sp>
      <p:sp>
        <p:nvSpPr>
          <p:cNvPr id="4" name="1 Título"/>
          <p:cNvSpPr txBox="1">
            <a:spLocks/>
          </p:cNvSpPr>
          <p:nvPr/>
        </p:nvSpPr>
        <p:spPr>
          <a:xfrm>
            <a:off x="1584451" y="244700"/>
            <a:ext cx="8950817" cy="1712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s-BO" sz="40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Protocolo ARP (Protocolo de Resolución de Direcciones)</a:t>
            </a:r>
          </a:p>
        </p:txBody>
      </p:sp>
    </p:spTree>
    <p:extLst>
      <p:ext uri="{BB962C8B-B14F-4D97-AF65-F5344CB8AC3E}">
        <p14:creationId xmlns:p14="http://schemas.microsoft.com/office/powerpoint/2010/main" val="7457548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Protocolo ARP (Protocolo de Resolución de Direcciones)</a:t>
            </a:r>
            <a:b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br>
            <a:endParaRPr lang="es-BO" dirty="0"/>
          </a:p>
        </p:txBody>
      </p:sp>
      <p:sp>
        <p:nvSpPr>
          <p:cNvPr id="3" name="Marcador de contenido 2"/>
          <p:cNvSpPr>
            <a:spLocks noGrp="1"/>
          </p:cNvSpPr>
          <p:nvPr>
            <p:ph idx="1"/>
          </p:nvPr>
        </p:nvSpPr>
        <p:spPr/>
        <p:txBody>
          <a:bodyPr/>
          <a:lstStyle/>
          <a:p>
            <a:pPr marL="0" indent="0">
              <a:buNone/>
            </a:pPr>
            <a:r>
              <a:rPr lang="es-BO" dirty="0"/>
              <a:t>ARP se utiliza en 4 casos referentes a la comunicación entre 2 hosts:</a:t>
            </a:r>
          </a:p>
          <a:p>
            <a:r>
              <a:rPr lang="es-BO" dirty="0"/>
              <a:t>Cuando 2 hosts están en la misma red y uno quiere enviar un paquete a otro.</a:t>
            </a:r>
          </a:p>
          <a:p>
            <a:r>
              <a:rPr lang="es-BO" dirty="0"/>
              <a:t>Cuando 2 host están sobre redes diferentes y deben usar un </a:t>
            </a:r>
            <a:r>
              <a:rPr lang="es-BO" dirty="0" err="1"/>
              <a:t>gateway</a:t>
            </a:r>
            <a:r>
              <a:rPr lang="es-BO" dirty="0"/>
              <a:t>/</a:t>
            </a:r>
            <a:r>
              <a:rPr lang="es-BO" dirty="0" err="1"/>
              <a:t>router</a:t>
            </a:r>
            <a:r>
              <a:rPr lang="es-BO" dirty="0"/>
              <a:t> para alcanzar otro host.</a:t>
            </a:r>
          </a:p>
          <a:p>
            <a:r>
              <a:rPr lang="es-BO" dirty="0"/>
              <a:t>Cuando un </a:t>
            </a:r>
            <a:r>
              <a:rPr lang="es-BO" dirty="0" err="1"/>
              <a:t>router</a:t>
            </a:r>
            <a:r>
              <a:rPr lang="es-BO" dirty="0"/>
              <a:t> necesita enviar un paquete a un host a través de otro </a:t>
            </a:r>
            <a:r>
              <a:rPr lang="es-BO" dirty="0" err="1"/>
              <a:t>router</a:t>
            </a:r>
            <a:r>
              <a:rPr lang="es-BO" dirty="0"/>
              <a:t>.</a:t>
            </a:r>
          </a:p>
          <a:p>
            <a:r>
              <a:rPr lang="es-BO" dirty="0"/>
              <a:t>Cuando un </a:t>
            </a:r>
            <a:r>
              <a:rPr lang="es-BO" dirty="0" err="1"/>
              <a:t>router</a:t>
            </a:r>
            <a:r>
              <a:rPr lang="es-BO" dirty="0"/>
              <a:t> necesita enviar un paquete a un host de la misma red.</a:t>
            </a:r>
          </a:p>
          <a:p>
            <a:endParaRPr lang="es-BO" dirty="0"/>
          </a:p>
        </p:txBody>
      </p:sp>
    </p:spTree>
    <p:extLst>
      <p:ext uri="{BB962C8B-B14F-4D97-AF65-F5344CB8AC3E}">
        <p14:creationId xmlns:p14="http://schemas.microsoft.com/office/powerpoint/2010/main" val="17881825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solidFill>
                  <a:srgbClr val="0070C0"/>
                </a:solidFill>
              </a:rPr>
              <a:t>Tablas </a:t>
            </a:r>
            <a:r>
              <a:rPr lang="es-BO" b="1" dirty="0" smtClean="0">
                <a:solidFill>
                  <a:srgbClr val="0070C0"/>
                </a:solidFill>
              </a:rPr>
              <a:t>ARP</a:t>
            </a:r>
            <a:endParaRPr lang="es-BO" dirty="0">
              <a:solidFill>
                <a:srgbClr val="0070C0"/>
              </a:solidFill>
            </a:endParaRPr>
          </a:p>
        </p:txBody>
      </p:sp>
      <p:sp>
        <p:nvSpPr>
          <p:cNvPr id="5" name="Rectangle 1"/>
          <p:cNvSpPr>
            <a:spLocks noChangeArrowheads="1"/>
          </p:cNvSpPr>
          <p:nvPr/>
        </p:nvSpPr>
        <p:spPr bwMode="auto">
          <a:xfrm>
            <a:off x="2446987" y="1904828"/>
            <a:ext cx="772732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BO" sz="1800" b="0" i="0" u="none" strike="noStrike" cap="none" normalizeH="0" baseline="0" dirty="0" smtClean="0">
                <a:ln>
                  <a:noFill/>
                </a:ln>
                <a:solidFill>
                  <a:schemeClr val="tx1"/>
                </a:solidFill>
                <a:effectLst/>
                <a:latin typeface="Arial" panose="020B0604020202020204" pitchFamily="34" charset="0"/>
              </a:rPr>
              <a:t>Cada equipo tiene una tabla donde almacena las direcciones IP de las cuales conoce su MAC. Por ejemplo: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BO"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7" name="Tabla 6"/>
          <p:cNvGraphicFramePr>
            <a:graphicFrameLocks noGrp="1"/>
          </p:cNvGraphicFramePr>
          <p:nvPr>
            <p:extLst>
              <p:ext uri="{D42A27DB-BD31-4B8C-83A1-F6EECF244321}">
                <p14:modId xmlns:p14="http://schemas.microsoft.com/office/powerpoint/2010/main" val="2254665271"/>
              </p:ext>
            </p:extLst>
          </p:nvPr>
        </p:nvGraphicFramePr>
        <p:xfrm>
          <a:off x="4171320" y="3134746"/>
          <a:ext cx="3890854" cy="1920240"/>
        </p:xfrm>
        <a:graphic>
          <a:graphicData uri="http://schemas.openxmlformats.org/drawingml/2006/table">
            <a:tbl>
              <a:tblPr firstRow="1" bandRow="1">
                <a:tableStyleId>{5C22544A-7EE6-4342-B048-85BDC9FD1C3A}</a:tableStyleId>
              </a:tblPr>
              <a:tblGrid>
                <a:gridCol w="1945427"/>
                <a:gridCol w="1945427"/>
              </a:tblGrid>
              <a:tr h="370840">
                <a:tc>
                  <a:txBody>
                    <a:bodyPr/>
                    <a:lstStyle/>
                    <a:p>
                      <a:pPr algn="ctr"/>
                      <a:r>
                        <a:rPr lang="es-BO" dirty="0" smtClean="0"/>
                        <a:t>IP</a:t>
                      </a:r>
                      <a:endParaRPr lang="es-BO"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BO" dirty="0" smtClean="0"/>
                        <a:t>MAC</a:t>
                      </a:r>
                    </a:p>
                    <a:p>
                      <a:pPr algn="ctr"/>
                      <a:endParaRPr lang="es-BO"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BO" dirty="0" smtClean="0"/>
                        <a:t>192.168.1.1</a:t>
                      </a:r>
                    </a:p>
                    <a:p>
                      <a:endParaRPr lang="es-BO"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BO" dirty="0" smtClean="0"/>
                        <a:t>d1:31:54:68:1a:db</a:t>
                      </a:r>
                    </a:p>
                    <a:p>
                      <a:endParaRPr lang="es-BO"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BO" dirty="0" smtClean="0"/>
                        <a:t>192.168.1.3</a:t>
                      </a:r>
                    </a:p>
                    <a:p>
                      <a:endParaRPr lang="es-BO"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BO" dirty="0" smtClean="0"/>
                        <a:t>00:31:64:68:ca:dc</a:t>
                      </a:r>
                    </a:p>
                    <a:p>
                      <a:endParaRPr lang="es-BO" dirty="0"/>
                    </a:p>
                  </a:txBody>
                  <a:tcPr/>
                </a:tc>
              </a:tr>
            </a:tbl>
          </a:graphicData>
        </a:graphic>
      </p:graphicFrame>
    </p:spTree>
    <p:extLst>
      <p:ext uri="{BB962C8B-B14F-4D97-AF65-F5344CB8AC3E}">
        <p14:creationId xmlns:p14="http://schemas.microsoft.com/office/powerpoint/2010/main" val="2125038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Protocolo ARP</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9711" y="1780840"/>
            <a:ext cx="8552578" cy="4416772"/>
          </a:xfrm>
        </p:spPr>
      </p:pic>
    </p:spTree>
    <p:extLst>
      <p:ext uri="{BB962C8B-B14F-4D97-AF65-F5344CB8AC3E}">
        <p14:creationId xmlns:p14="http://schemas.microsoft.com/office/powerpoint/2010/main" val="129906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redondeado 10"/>
          <p:cNvSpPr/>
          <p:nvPr/>
        </p:nvSpPr>
        <p:spPr>
          <a:xfrm>
            <a:off x="5230906" y="2976124"/>
            <a:ext cx="6558803" cy="11295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4" name="Rectángulo redondeado 3"/>
          <p:cNvSpPr/>
          <p:nvPr/>
        </p:nvSpPr>
        <p:spPr>
          <a:xfrm>
            <a:off x="501248" y="1944156"/>
            <a:ext cx="4433823" cy="2869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1012236" y="2226487"/>
            <a:ext cx="4033773" cy="1754326"/>
          </a:xfrm>
          <a:prstGeom prst="rect">
            <a:avLst/>
          </a:prstGeom>
        </p:spPr>
        <p:txBody>
          <a:bodyPr wrap="square">
            <a:spAutoFit/>
          </a:bodyPr>
          <a:lstStyle/>
          <a:p>
            <a:pPr marL="342900" lvl="0" indent="-342900">
              <a:lnSpc>
                <a:spcPct val="150000"/>
              </a:lnSpc>
              <a:spcAft>
                <a:spcPts val="0"/>
              </a:spcAft>
              <a:buFont typeface="Symbol" panose="05050102010706020507" pitchFamily="18" charset="2"/>
              <a:buChar char=""/>
            </a:pPr>
            <a:r>
              <a:rPr lang="es-ES" b="1" dirty="0" smtClean="0">
                <a:latin typeface="Arial" panose="020B0604020202020204" pitchFamily="34" charset="0"/>
                <a:ea typeface="Calibri" panose="020F0502020204030204" pitchFamily="34" charset="0"/>
                <a:cs typeface="Times New Roman" panose="02020603050405020304" pitchFamily="18" charset="0"/>
              </a:rPr>
              <a:t>Detección </a:t>
            </a:r>
            <a:r>
              <a:rPr lang="es-ES" b="1" dirty="0">
                <a:latin typeface="Arial" panose="020B0604020202020204" pitchFamily="34" charset="0"/>
                <a:ea typeface="Calibri" panose="020F0502020204030204" pitchFamily="34" charset="0"/>
                <a:cs typeface="Times New Roman" panose="02020603050405020304" pitchFamily="18" charset="0"/>
              </a:rPr>
              <a:t>de errores</a:t>
            </a:r>
            <a:r>
              <a:rPr lang="es-ES" dirty="0">
                <a:latin typeface="Arial" panose="020B0604020202020204" pitchFamily="34" charset="0"/>
                <a:ea typeface="Calibri" panose="020F0502020204030204" pitchFamily="34" charset="0"/>
                <a:cs typeface="Times New Roman" panose="02020603050405020304" pitchFamily="18" charset="0"/>
              </a:rPr>
              <a:t>: </a:t>
            </a:r>
            <a:endParaRPr lang="es-ES" dirty="0" smtClean="0">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Symbol" panose="05050102010706020507" pitchFamily="18" charset="2"/>
              <a:buChar char=""/>
            </a:pPr>
            <a:r>
              <a:rPr lang="es-ES" b="1" dirty="0" smtClean="0">
                <a:latin typeface="Arial" panose="020B0604020202020204" pitchFamily="34" charset="0"/>
                <a:ea typeface="Calibri" panose="020F0502020204030204" pitchFamily="34" charset="0"/>
                <a:cs typeface="Times New Roman" panose="02020603050405020304" pitchFamily="18" charset="0"/>
              </a:rPr>
              <a:t>Corrección </a:t>
            </a:r>
            <a:r>
              <a:rPr lang="es-ES" b="1" dirty="0">
                <a:latin typeface="Arial" panose="020B0604020202020204" pitchFamily="34" charset="0"/>
                <a:ea typeface="Calibri" panose="020F0502020204030204" pitchFamily="34" charset="0"/>
                <a:cs typeface="Times New Roman" panose="02020603050405020304" pitchFamily="18" charset="0"/>
              </a:rPr>
              <a:t>de errores</a:t>
            </a:r>
            <a:r>
              <a:rPr lang="es-ES" dirty="0">
                <a:latin typeface="Arial" panose="020B0604020202020204" pitchFamily="34" charset="0"/>
                <a:ea typeface="Calibri" panose="020F0502020204030204" pitchFamily="34" charset="0"/>
                <a:cs typeface="Times New Roman" panose="02020603050405020304" pitchFamily="18" charset="0"/>
              </a:rPr>
              <a:t>: </a:t>
            </a:r>
            <a:endParaRPr lang="es-ES" dirty="0" smtClean="0">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Symbol" panose="05050102010706020507" pitchFamily="18" charset="2"/>
              <a:buChar char=""/>
            </a:pPr>
            <a:r>
              <a:rPr lang="es-ES" b="1" dirty="0" smtClean="0">
                <a:latin typeface="Arial" panose="020B0604020202020204" pitchFamily="34" charset="0"/>
                <a:ea typeface="Calibri" panose="020F0502020204030204" pitchFamily="34" charset="0"/>
                <a:cs typeface="Times New Roman" panose="02020603050405020304" pitchFamily="18" charset="0"/>
              </a:rPr>
              <a:t>Control </a:t>
            </a:r>
            <a:r>
              <a:rPr lang="es-ES" b="1" dirty="0">
                <a:latin typeface="Arial" panose="020B0604020202020204" pitchFamily="34" charset="0"/>
                <a:ea typeface="Calibri" panose="020F0502020204030204" pitchFamily="34" charset="0"/>
                <a:cs typeface="Times New Roman" panose="02020603050405020304" pitchFamily="18" charset="0"/>
              </a:rPr>
              <a:t>de flujo</a:t>
            </a:r>
            <a:r>
              <a:rPr lang="es-ES" dirty="0">
                <a:latin typeface="Arial" panose="020B0604020202020204" pitchFamily="34" charset="0"/>
                <a:ea typeface="Calibri" panose="020F0502020204030204" pitchFamily="34" charset="0"/>
                <a:cs typeface="Times New Roman" panose="02020603050405020304" pitchFamily="18" charset="0"/>
              </a:rPr>
              <a:t>: </a:t>
            </a:r>
            <a:endParaRPr lang="es-ES" dirty="0" smtClean="0">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Symbol" panose="05050102010706020507" pitchFamily="18" charset="2"/>
              <a:buChar char=""/>
            </a:pPr>
            <a:r>
              <a:rPr lang="es-ES" b="1" dirty="0" smtClean="0">
                <a:latin typeface="Arial" panose="020B0604020202020204" pitchFamily="34" charset="0"/>
                <a:ea typeface="Calibri" panose="020F0502020204030204" pitchFamily="34" charset="0"/>
                <a:cs typeface="Times New Roman" panose="02020603050405020304" pitchFamily="18" charset="0"/>
              </a:rPr>
              <a:t>Sincronización </a:t>
            </a:r>
            <a:r>
              <a:rPr lang="es-ES" b="1" dirty="0">
                <a:latin typeface="Arial" panose="020B0604020202020204" pitchFamily="34" charset="0"/>
                <a:ea typeface="Calibri" panose="020F0502020204030204" pitchFamily="34" charset="0"/>
                <a:cs typeface="Times New Roman" panose="02020603050405020304" pitchFamily="18" charset="0"/>
              </a:rPr>
              <a:t>de tramas</a:t>
            </a:r>
            <a:r>
              <a:rPr lang="es-ES" dirty="0" smtClean="0">
                <a:latin typeface="Arial" panose="020B0604020202020204" pitchFamily="34" charset="0"/>
                <a:ea typeface="Calibri" panose="020F0502020204030204" pitchFamily="34" charset="0"/>
                <a:cs typeface="Times New Roman" panose="02020603050405020304" pitchFamily="18" charset="0"/>
              </a:rPr>
              <a:t>:</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7" name="CuadroTexto 6"/>
          <p:cNvSpPr txBox="1"/>
          <p:nvPr/>
        </p:nvSpPr>
        <p:spPr>
          <a:xfrm>
            <a:off x="3562001" y="490486"/>
            <a:ext cx="4262718" cy="400110"/>
          </a:xfrm>
          <a:prstGeom prst="rect">
            <a:avLst/>
          </a:prstGeom>
          <a:noFill/>
        </p:spPr>
        <p:txBody>
          <a:bodyPr wrap="square" rtlCol="0">
            <a:spAutoFit/>
          </a:bodyPr>
          <a:lstStyle/>
          <a:p>
            <a:r>
              <a:rPr lang="es-BO" sz="2000" b="1" dirty="0" smtClean="0"/>
              <a:t>INTRODUCCIÓN A ENLACE DE  DATOS</a:t>
            </a:r>
            <a:endParaRPr lang="es-ES" sz="2000" b="1" dirty="0"/>
          </a:p>
        </p:txBody>
      </p:sp>
      <p:pic>
        <p:nvPicPr>
          <p:cNvPr id="2" name="Imagen 1"/>
          <p:cNvPicPr>
            <a:picLocks noChangeAspect="1"/>
          </p:cNvPicPr>
          <p:nvPr/>
        </p:nvPicPr>
        <p:blipFill>
          <a:blip r:embed="rId2"/>
          <a:stretch>
            <a:fillRect/>
          </a:stretch>
        </p:blipFill>
        <p:spPr>
          <a:xfrm>
            <a:off x="6946176" y="1301060"/>
            <a:ext cx="1438275" cy="1190625"/>
          </a:xfrm>
          <a:prstGeom prst="rect">
            <a:avLst/>
          </a:prstGeom>
        </p:spPr>
      </p:pic>
      <p:pic>
        <p:nvPicPr>
          <p:cNvPr id="3" name="Imagen 2"/>
          <p:cNvPicPr>
            <a:picLocks noChangeAspect="1"/>
          </p:cNvPicPr>
          <p:nvPr/>
        </p:nvPicPr>
        <p:blipFill>
          <a:blip r:embed="rId3"/>
          <a:stretch>
            <a:fillRect/>
          </a:stretch>
        </p:blipFill>
        <p:spPr>
          <a:xfrm>
            <a:off x="5446059" y="3483553"/>
            <a:ext cx="6343650" cy="419100"/>
          </a:xfrm>
          <a:prstGeom prst="rect">
            <a:avLst/>
          </a:prstGeom>
        </p:spPr>
      </p:pic>
      <p:pic>
        <p:nvPicPr>
          <p:cNvPr id="9" name="Imagen 8"/>
          <p:cNvPicPr>
            <a:picLocks noChangeAspect="1"/>
          </p:cNvPicPr>
          <p:nvPr/>
        </p:nvPicPr>
        <p:blipFill>
          <a:blip r:embed="rId4"/>
          <a:stretch>
            <a:fillRect/>
          </a:stretch>
        </p:blipFill>
        <p:spPr>
          <a:xfrm>
            <a:off x="7089051" y="4442478"/>
            <a:ext cx="1295400" cy="295275"/>
          </a:xfrm>
          <a:prstGeom prst="rect">
            <a:avLst/>
          </a:prstGeom>
        </p:spPr>
      </p:pic>
      <p:sp>
        <p:nvSpPr>
          <p:cNvPr id="10" name="CuadroTexto 9"/>
          <p:cNvSpPr txBox="1"/>
          <p:nvPr/>
        </p:nvSpPr>
        <p:spPr>
          <a:xfrm>
            <a:off x="6481483" y="3078201"/>
            <a:ext cx="4908176" cy="400110"/>
          </a:xfrm>
          <a:prstGeom prst="rect">
            <a:avLst/>
          </a:prstGeom>
          <a:noFill/>
        </p:spPr>
        <p:txBody>
          <a:bodyPr wrap="square" rtlCol="0">
            <a:spAutoFit/>
          </a:bodyPr>
          <a:lstStyle/>
          <a:p>
            <a:r>
              <a:rPr lang="es-BO" sz="2000" b="1" dirty="0" smtClean="0"/>
              <a:t>Código de Detección de errores</a:t>
            </a:r>
            <a:endParaRPr lang="es-ES" sz="2000" b="1" dirty="0"/>
          </a:p>
        </p:txBody>
      </p:sp>
      <p:sp>
        <p:nvSpPr>
          <p:cNvPr id="12" name="Rectángulo 11"/>
          <p:cNvSpPr/>
          <p:nvPr/>
        </p:nvSpPr>
        <p:spPr>
          <a:xfrm>
            <a:off x="4759537" y="805929"/>
            <a:ext cx="1721946" cy="646331"/>
          </a:xfrm>
          <a:prstGeom prst="rect">
            <a:avLst/>
          </a:prstGeom>
        </p:spPr>
        <p:txBody>
          <a:bodyPr wrap="none">
            <a:spAutoFit/>
          </a:bodyPr>
          <a:lstStyle/>
          <a:p>
            <a:pPr lvl="0">
              <a:lnSpc>
                <a:spcPct val="150000"/>
              </a:lnSpc>
              <a:spcAft>
                <a:spcPts val="0"/>
              </a:spcAft>
            </a:pPr>
            <a:r>
              <a:rPr lang="es-BO" sz="2400" b="1" dirty="0">
                <a:latin typeface="Arial" panose="020B0604020202020204" pitchFamily="34" charset="0"/>
                <a:ea typeface="Calibri" panose="020F0502020204030204" pitchFamily="34" charset="0"/>
                <a:cs typeface="Times New Roman" panose="02020603050405020304" pitchFamily="18" charset="0"/>
              </a:rPr>
              <a:t>Funciones</a:t>
            </a:r>
            <a:endParaRPr lang="es-ES" sz="2400" b="1" dirty="0">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40555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pPr algn="ctr"/>
            <a:r>
              <a:rPr lang="es-BO" dirty="0">
                <a:solidFill>
                  <a:srgbClr val="0070C0"/>
                </a:solidFill>
              </a:rPr>
              <a:t>Proceso </a:t>
            </a:r>
            <a:r>
              <a:rPr lang="es-BO" dirty="0" smtClean="0">
                <a:solidFill>
                  <a:srgbClr val="0070C0"/>
                </a:solidFill>
              </a:rPr>
              <a:t>ARP</a:t>
            </a:r>
            <a:r>
              <a:rPr lang="es-BO" b="1" dirty="0">
                <a:ln w="10541" cmpd="sng">
                  <a:solidFill>
                    <a:schemeClr val="accent1">
                      <a:shade val="88000"/>
                      <a:satMod val="110000"/>
                    </a:schemeClr>
                  </a:solidFill>
                  <a:prstDash val="solid"/>
                </a:ln>
                <a:solidFill>
                  <a:srgbClr val="0070C0"/>
                </a:solidFill>
                <a:latin typeface="Arial" panose="020B0604020202020204" pitchFamily="34" charset="0"/>
                <a:cs typeface="Arial" panose="020B0604020202020204" pitchFamily="34" charset="0"/>
              </a:rPr>
              <a:t/>
            </a:r>
            <a:br>
              <a:rPr lang="es-BO" b="1" dirty="0">
                <a:ln w="10541" cmpd="sng">
                  <a:solidFill>
                    <a:schemeClr val="accent1">
                      <a:shade val="88000"/>
                      <a:satMod val="110000"/>
                    </a:schemeClr>
                  </a:solidFill>
                  <a:prstDash val="solid"/>
                </a:ln>
                <a:solidFill>
                  <a:srgbClr val="0070C0"/>
                </a:solidFill>
                <a:latin typeface="Arial" panose="020B0604020202020204" pitchFamily="34" charset="0"/>
                <a:cs typeface="Arial" panose="020B0604020202020204" pitchFamily="34" charset="0"/>
              </a:rPr>
            </a:br>
            <a:endParaRPr lang="es-BO" dirty="0">
              <a:solidFill>
                <a:srgbClr val="0070C0"/>
              </a:solidFill>
            </a:endParaRPr>
          </a:p>
        </p:txBody>
      </p:sp>
      <p:sp>
        <p:nvSpPr>
          <p:cNvPr id="8" name="Marcador de contenido 7"/>
          <p:cNvSpPr>
            <a:spLocks noGrp="1"/>
          </p:cNvSpPr>
          <p:nvPr>
            <p:ph idx="1"/>
          </p:nvPr>
        </p:nvSpPr>
        <p:spPr/>
        <p:txBody>
          <a:bodyPr/>
          <a:lstStyle/>
          <a:p>
            <a:endParaRPr lang="es-BO" dirty="0" smtClean="0"/>
          </a:p>
          <a:p>
            <a:endParaRPr lang="es-BO" dirty="0"/>
          </a:p>
        </p:txBody>
      </p:sp>
      <p:pic>
        <p:nvPicPr>
          <p:cNvPr id="9" name="Imagen 8"/>
          <p:cNvPicPr>
            <a:picLocks noChangeAspect="1"/>
          </p:cNvPicPr>
          <p:nvPr/>
        </p:nvPicPr>
        <p:blipFill>
          <a:blip r:embed="rId2"/>
          <a:stretch>
            <a:fillRect/>
          </a:stretch>
        </p:blipFill>
        <p:spPr>
          <a:xfrm>
            <a:off x="706919" y="3770674"/>
            <a:ext cx="10511653" cy="2668762"/>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673" y="1380485"/>
            <a:ext cx="8410143" cy="2127716"/>
          </a:xfrm>
          <a:prstGeom prst="rect">
            <a:avLst/>
          </a:prstGeom>
        </p:spPr>
      </p:pic>
    </p:spTree>
    <p:extLst>
      <p:ext uri="{BB962C8B-B14F-4D97-AF65-F5344CB8AC3E}">
        <p14:creationId xmlns:p14="http://schemas.microsoft.com/office/powerpoint/2010/main" val="24118788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dirty="0">
                <a:solidFill>
                  <a:srgbClr val="0070C0"/>
                </a:solidFill>
              </a:rPr>
              <a:t>Proceso ARP</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2119" y="1690688"/>
            <a:ext cx="9338326" cy="3419151"/>
          </a:xfrm>
        </p:spPr>
      </p:pic>
      <p:sp>
        <p:nvSpPr>
          <p:cNvPr id="8" name="Flecha abajo 7"/>
          <p:cNvSpPr/>
          <p:nvPr/>
        </p:nvSpPr>
        <p:spPr>
          <a:xfrm>
            <a:off x="3104182" y="4736351"/>
            <a:ext cx="206062" cy="7469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0" name="Flecha arriba 9"/>
          <p:cNvSpPr/>
          <p:nvPr/>
        </p:nvSpPr>
        <p:spPr>
          <a:xfrm>
            <a:off x="5383742" y="4736351"/>
            <a:ext cx="193183" cy="746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1" name="Flecha arriba 10"/>
          <p:cNvSpPr/>
          <p:nvPr/>
        </p:nvSpPr>
        <p:spPr>
          <a:xfrm>
            <a:off x="7300547" y="4736350"/>
            <a:ext cx="193183" cy="746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2" name="Flecha arriba 11"/>
          <p:cNvSpPr/>
          <p:nvPr/>
        </p:nvSpPr>
        <p:spPr>
          <a:xfrm>
            <a:off x="9120760" y="4736350"/>
            <a:ext cx="193183" cy="746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3" name="Flecha derecha 12"/>
          <p:cNvSpPr/>
          <p:nvPr/>
        </p:nvSpPr>
        <p:spPr>
          <a:xfrm>
            <a:off x="3279120" y="5483325"/>
            <a:ext cx="2104622" cy="22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4" name="Flecha derecha 13"/>
          <p:cNvSpPr/>
          <p:nvPr/>
        </p:nvSpPr>
        <p:spPr>
          <a:xfrm>
            <a:off x="5576924" y="5483325"/>
            <a:ext cx="1723623" cy="22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5" name="Flecha derecha 14"/>
          <p:cNvSpPr/>
          <p:nvPr/>
        </p:nvSpPr>
        <p:spPr>
          <a:xfrm>
            <a:off x="7493729" y="5483325"/>
            <a:ext cx="1627031" cy="22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17" name="Imagen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228" y="5687877"/>
            <a:ext cx="2194203" cy="1122615"/>
          </a:xfrm>
          <a:prstGeom prst="rect">
            <a:avLst/>
          </a:prstGeom>
        </p:spPr>
      </p:pic>
      <p:sp>
        <p:nvSpPr>
          <p:cNvPr id="18" name="Rectángulo 17"/>
          <p:cNvSpPr/>
          <p:nvPr/>
        </p:nvSpPr>
        <p:spPr>
          <a:xfrm>
            <a:off x="6502057" y="2815670"/>
            <a:ext cx="1596980" cy="24083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BO"/>
          </a:p>
        </p:txBody>
      </p:sp>
    </p:spTree>
    <p:extLst>
      <p:ext uri="{BB962C8B-B14F-4D97-AF65-F5344CB8AC3E}">
        <p14:creationId xmlns:p14="http://schemas.microsoft.com/office/powerpoint/2010/main" val="97582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dirty="0">
                <a:solidFill>
                  <a:srgbClr val="0070C0"/>
                </a:solidFill>
              </a:rPr>
              <a:t>Proceso ARP</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9225" y="1690688"/>
            <a:ext cx="9678876" cy="4502104"/>
          </a:xfrm>
        </p:spPr>
      </p:pic>
      <p:sp>
        <p:nvSpPr>
          <p:cNvPr id="5" name="Rectángulo 4"/>
          <p:cNvSpPr/>
          <p:nvPr/>
        </p:nvSpPr>
        <p:spPr>
          <a:xfrm>
            <a:off x="6620115" y="2815669"/>
            <a:ext cx="1596980" cy="24083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BO"/>
          </a:p>
        </p:txBody>
      </p:sp>
      <p:sp>
        <p:nvSpPr>
          <p:cNvPr id="6" name="Flecha abajo 5"/>
          <p:cNvSpPr/>
          <p:nvPr/>
        </p:nvSpPr>
        <p:spPr>
          <a:xfrm>
            <a:off x="7418605" y="4850532"/>
            <a:ext cx="206062" cy="7469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661" y="5748925"/>
            <a:ext cx="1885950" cy="600075"/>
          </a:xfrm>
          <a:prstGeom prst="rect">
            <a:avLst/>
          </a:prstGeom>
        </p:spPr>
      </p:pic>
      <p:sp>
        <p:nvSpPr>
          <p:cNvPr id="8" name="Flecha izquierda 7"/>
          <p:cNvSpPr/>
          <p:nvPr/>
        </p:nvSpPr>
        <p:spPr>
          <a:xfrm>
            <a:off x="3193961" y="5579026"/>
            <a:ext cx="4327675" cy="1698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9" name="Flecha arriba 8"/>
          <p:cNvSpPr/>
          <p:nvPr/>
        </p:nvSpPr>
        <p:spPr>
          <a:xfrm>
            <a:off x="2991857" y="4850532"/>
            <a:ext cx="193183" cy="746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175560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dirty="0" smtClean="0">
                <a:solidFill>
                  <a:srgbClr val="0070C0"/>
                </a:solidFill>
              </a:rPr>
              <a:t>Mensaje </a:t>
            </a:r>
            <a:r>
              <a:rPr lang="es-BO" dirty="0">
                <a:solidFill>
                  <a:srgbClr val="0070C0"/>
                </a:solidFill>
              </a:rPr>
              <a:t>ARP</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615" y="1513725"/>
            <a:ext cx="9721128" cy="4809801"/>
          </a:xfrm>
        </p:spPr>
      </p:pic>
    </p:spTree>
    <p:extLst>
      <p:ext uri="{BB962C8B-B14F-4D97-AF65-F5344CB8AC3E}">
        <p14:creationId xmlns:p14="http://schemas.microsoft.com/office/powerpoint/2010/main" val="4528805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dirty="0">
                <a:solidFill>
                  <a:srgbClr val="0070C0"/>
                </a:solidFill>
              </a:rPr>
              <a:t>Mensaje ARP</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2026" y="1784182"/>
            <a:ext cx="9031377" cy="4416635"/>
          </a:xfrm>
        </p:spPr>
      </p:pic>
    </p:spTree>
    <p:extLst>
      <p:ext uri="{BB962C8B-B14F-4D97-AF65-F5344CB8AC3E}">
        <p14:creationId xmlns:p14="http://schemas.microsoft.com/office/powerpoint/2010/main" val="30066305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dirty="0">
                <a:solidFill>
                  <a:srgbClr val="0070C0"/>
                </a:solidFill>
              </a:rPr>
              <a:t>Mensaje ARP</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560" y="1542702"/>
            <a:ext cx="8909296" cy="4934201"/>
          </a:xfrm>
        </p:spPr>
      </p:pic>
    </p:spTree>
    <p:extLst>
      <p:ext uri="{BB962C8B-B14F-4D97-AF65-F5344CB8AC3E}">
        <p14:creationId xmlns:p14="http://schemas.microsoft.com/office/powerpoint/2010/main" val="6382745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dirty="0" smtClean="0">
                <a:solidFill>
                  <a:srgbClr val="0070C0"/>
                </a:solidFill>
              </a:rPr>
              <a:t>Envió IP</a:t>
            </a:r>
            <a:endParaRPr lang="es-B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4827" y="1853675"/>
            <a:ext cx="9262346" cy="4392579"/>
          </a:xfrm>
        </p:spPr>
      </p:pic>
    </p:spTree>
    <p:extLst>
      <p:ext uri="{BB962C8B-B14F-4D97-AF65-F5344CB8AC3E}">
        <p14:creationId xmlns:p14="http://schemas.microsoft.com/office/powerpoint/2010/main" val="28586854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Protocolo ARP (Protocolo de Resolución de Direcciones)</a:t>
            </a:r>
            <a:br>
              <a:rPr lang="es-BO"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br>
            <a:endParaRPr lang="es-BO" dirty="0"/>
          </a:p>
        </p:txBody>
      </p: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26" y="2814292"/>
            <a:ext cx="9950021" cy="2131196"/>
          </a:xfrm>
        </p:spPr>
      </p:pic>
      <p:sp>
        <p:nvSpPr>
          <p:cNvPr id="6" name="CuadroTexto 5"/>
          <p:cNvSpPr txBox="1"/>
          <p:nvPr/>
        </p:nvSpPr>
        <p:spPr>
          <a:xfrm>
            <a:off x="1429555" y="2099256"/>
            <a:ext cx="2189408" cy="523220"/>
          </a:xfrm>
          <a:prstGeom prst="rect">
            <a:avLst/>
          </a:prstGeom>
          <a:noFill/>
        </p:spPr>
        <p:txBody>
          <a:bodyPr wrap="square" rtlCol="0">
            <a:spAutoFit/>
          </a:bodyPr>
          <a:lstStyle/>
          <a:p>
            <a:r>
              <a:rPr lang="es-BO" sz="2800" dirty="0" smtClean="0">
                <a:solidFill>
                  <a:srgbClr val="0070C0"/>
                </a:solidFill>
              </a:rPr>
              <a:t>Resumen:</a:t>
            </a:r>
          </a:p>
        </p:txBody>
      </p:sp>
    </p:spTree>
    <p:extLst>
      <p:ext uri="{BB962C8B-B14F-4D97-AF65-F5344CB8AC3E}">
        <p14:creationId xmlns:p14="http://schemas.microsoft.com/office/powerpoint/2010/main" val="1117136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0495" y="500136"/>
            <a:ext cx="8142752" cy="427911"/>
          </a:xfrm>
        </p:spPr>
        <p:txBody>
          <a:bodyPr>
            <a:normAutofit fontScale="90000"/>
          </a:bodyPr>
          <a:lstStyle/>
          <a:p>
            <a:r>
              <a:rPr lang="es-BO" b="1" dirty="0" smtClean="0"/>
              <a:t> </a:t>
            </a:r>
            <a:r>
              <a:rPr lang="es-BO" sz="4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Capa de Enlace de Datos</a:t>
            </a:r>
            <a:endParaRPr lang="es-ES" sz="48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8" name="Rectángulo redondeado 7"/>
          <p:cNvSpPr/>
          <p:nvPr/>
        </p:nvSpPr>
        <p:spPr>
          <a:xfrm>
            <a:off x="1223684" y="1418478"/>
            <a:ext cx="8740589"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9" name="Rectángulo redondeado 8"/>
          <p:cNvSpPr/>
          <p:nvPr/>
        </p:nvSpPr>
        <p:spPr>
          <a:xfrm>
            <a:off x="1223684" y="2655891"/>
            <a:ext cx="8740589"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10" name="Rectángulo redondeado 9"/>
          <p:cNvSpPr/>
          <p:nvPr/>
        </p:nvSpPr>
        <p:spPr>
          <a:xfrm>
            <a:off x="1223684" y="5390048"/>
            <a:ext cx="8740588" cy="10219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a:p>
        </p:txBody>
      </p:sp>
      <p:sp>
        <p:nvSpPr>
          <p:cNvPr id="12" name="Rectángulo redondeado 11"/>
          <p:cNvSpPr/>
          <p:nvPr/>
        </p:nvSpPr>
        <p:spPr>
          <a:xfrm>
            <a:off x="1326778" y="1482072"/>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1</a:t>
            </a:r>
            <a:endParaRPr lang="es-ES" sz="2400" b="1" dirty="0">
              <a:solidFill>
                <a:schemeClr val="bg2">
                  <a:lumMod val="10000"/>
                </a:schemeClr>
              </a:solidFill>
            </a:endParaRPr>
          </a:p>
        </p:txBody>
      </p:sp>
      <p:sp>
        <p:nvSpPr>
          <p:cNvPr id="16" name="Rectángulo redondeado 15"/>
          <p:cNvSpPr/>
          <p:nvPr/>
        </p:nvSpPr>
        <p:spPr>
          <a:xfrm>
            <a:off x="1326777" y="5441594"/>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4</a:t>
            </a:r>
            <a:endParaRPr lang="es-ES" sz="2400" b="1" dirty="0">
              <a:solidFill>
                <a:schemeClr val="bg2">
                  <a:lumMod val="10000"/>
                </a:schemeClr>
              </a:solidFill>
            </a:endParaRPr>
          </a:p>
        </p:txBody>
      </p:sp>
      <p:sp>
        <p:nvSpPr>
          <p:cNvPr id="17" name="Rectángulo redondeado 16"/>
          <p:cNvSpPr/>
          <p:nvPr/>
        </p:nvSpPr>
        <p:spPr>
          <a:xfrm>
            <a:off x="1326779" y="2707439"/>
            <a:ext cx="1949824" cy="9188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BO" sz="2400" b="1" dirty="0" smtClean="0">
                <a:solidFill>
                  <a:schemeClr val="bg2">
                    <a:lumMod val="10000"/>
                  </a:schemeClr>
                </a:solidFill>
              </a:rPr>
              <a:t>Sesión # 2</a:t>
            </a:r>
            <a:endParaRPr lang="es-ES" sz="2400" b="1" dirty="0">
              <a:solidFill>
                <a:schemeClr val="bg2">
                  <a:lumMod val="10000"/>
                </a:schemeClr>
              </a:solidFill>
            </a:endParaRPr>
          </a:p>
        </p:txBody>
      </p:sp>
      <p:sp>
        <p:nvSpPr>
          <p:cNvPr id="21" name="CuadroTexto 20"/>
          <p:cNvSpPr txBox="1"/>
          <p:nvPr/>
        </p:nvSpPr>
        <p:spPr>
          <a:xfrm>
            <a:off x="3443568" y="5577869"/>
            <a:ext cx="6776197" cy="646331"/>
          </a:xfrm>
          <a:prstGeom prst="rect">
            <a:avLst/>
          </a:prstGeom>
          <a:noFill/>
        </p:spPr>
        <p:txBody>
          <a:bodyPr wrap="square" rtlCol="0">
            <a:spAutoFit/>
          </a:bodyPr>
          <a:lstStyle/>
          <a:p>
            <a:pPr marL="285750" indent="-285750">
              <a:buFont typeface="Arial" panose="020B0604020202020204" pitchFamily="34" charset="0"/>
              <a:buChar char="•"/>
            </a:pPr>
            <a:r>
              <a:rPr lang="es-BO" dirty="0" smtClean="0"/>
              <a:t>Ethernet y IEEE 802.3</a:t>
            </a:r>
          </a:p>
          <a:p>
            <a:pPr marL="285750" indent="-285750">
              <a:buFont typeface="Arial" panose="020B0604020202020204" pitchFamily="34" charset="0"/>
              <a:buChar char="•"/>
            </a:pPr>
            <a:r>
              <a:rPr lang="es-BO" dirty="0" smtClean="0"/>
              <a:t>Ethernet 10BASET</a:t>
            </a:r>
          </a:p>
        </p:txBody>
      </p:sp>
      <p:sp>
        <p:nvSpPr>
          <p:cNvPr id="15" name="Rectángulo redondeado 14"/>
          <p:cNvSpPr/>
          <p:nvPr/>
        </p:nvSpPr>
        <p:spPr>
          <a:xfrm>
            <a:off x="934569" y="3860414"/>
            <a:ext cx="9285196" cy="13715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22" name="Rectángulo redondeado 21"/>
          <p:cNvSpPr/>
          <p:nvPr/>
        </p:nvSpPr>
        <p:spPr>
          <a:xfrm>
            <a:off x="1044388" y="3931292"/>
            <a:ext cx="2124635" cy="12449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BO" sz="3200" b="1" dirty="0" smtClean="0">
                <a:solidFill>
                  <a:schemeClr val="bg2">
                    <a:lumMod val="10000"/>
                  </a:schemeClr>
                </a:solidFill>
              </a:rPr>
              <a:t>Sesión # 3</a:t>
            </a:r>
            <a:endParaRPr lang="es-ES" sz="3200" b="1" dirty="0">
              <a:solidFill>
                <a:schemeClr val="bg2">
                  <a:lumMod val="10000"/>
                </a:schemeClr>
              </a:solidFill>
            </a:endParaRPr>
          </a:p>
        </p:txBody>
      </p:sp>
      <p:sp>
        <p:nvSpPr>
          <p:cNvPr id="24" name="CuadroTexto 23"/>
          <p:cNvSpPr txBox="1"/>
          <p:nvPr/>
        </p:nvSpPr>
        <p:spPr>
          <a:xfrm>
            <a:off x="3443568" y="1421634"/>
            <a:ext cx="5498727" cy="923330"/>
          </a:xfrm>
          <a:prstGeom prst="rect">
            <a:avLst/>
          </a:prstGeom>
          <a:noFill/>
        </p:spPr>
        <p:txBody>
          <a:bodyPr wrap="square" rtlCol="0">
            <a:spAutoFit/>
          </a:bodyPr>
          <a:lstStyle/>
          <a:p>
            <a:pPr marL="285750" indent="-285750">
              <a:buFont typeface="Arial" panose="020B0604020202020204" pitchFamily="34" charset="0"/>
              <a:buChar char="•"/>
            </a:pPr>
            <a:r>
              <a:rPr lang="es-BO" dirty="0" smtClean="0"/>
              <a:t>Introducción a enlace de datos</a:t>
            </a:r>
          </a:p>
          <a:p>
            <a:pPr marL="285750" indent="-285750">
              <a:buFont typeface="Arial" panose="020B0604020202020204" pitchFamily="34" charset="0"/>
              <a:buChar char="•"/>
            </a:pPr>
            <a:r>
              <a:rPr lang="es-BO" dirty="0" smtClean="0"/>
              <a:t>Estándares de capa 2</a:t>
            </a:r>
          </a:p>
          <a:p>
            <a:pPr marL="285750" indent="-285750">
              <a:buFont typeface="Arial" panose="020B0604020202020204" pitchFamily="34" charset="0"/>
              <a:buChar char="•"/>
            </a:pPr>
            <a:r>
              <a:rPr lang="es-BO" dirty="0" smtClean="0"/>
              <a:t>Sub capa de Control de acceso al medio</a:t>
            </a:r>
            <a:endParaRPr lang="es-ES" dirty="0"/>
          </a:p>
        </p:txBody>
      </p:sp>
      <p:sp>
        <p:nvSpPr>
          <p:cNvPr id="20" name="CuadroTexto 19"/>
          <p:cNvSpPr txBox="1"/>
          <p:nvPr/>
        </p:nvSpPr>
        <p:spPr>
          <a:xfrm>
            <a:off x="3487830" y="4023724"/>
            <a:ext cx="6413127" cy="1015663"/>
          </a:xfrm>
          <a:prstGeom prst="rect">
            <a:avLst/>
          </a:prstGeom>
          <a:noFill/>
        </p:spPr>
        <p:txBody>
          <a:bodyPr wrap="square" rtlCol="0">
            <a:spAutoFit/>
          </a:bodyPr>
          <a:lstStyle/>
          <a:p>
            <a:pPr marL="285750" indent="-285750">
              <a:buFont typeface="Arial" panose="020B0604020202020204" pitchFamily="34" charset="0"/>
              <a:buChar char="•"/>
            </a:pPr>
            <a:r>
              <a:rPr lang="es-BO" sz="2000" b="1" dirty="0" smtClean="0"/>
              <a:t>Tramas</a:t>
            </a:r>
          </a:p>
          <a:p>
            <a:pPr marL="285750" indent="-285750">
              <a:buFont typeface="Arial" panose="020B0604020202020204" pitchFamily="34" charset="0"/>
              <a:buChar char="•"/>
            </a:pPr>
            <a:r>
              <a:rPr lang="es-BO" sz="2000" b="1" dirty="0" smtClean="0"/>
              <a:t>Formato de un Trama</a:t>
            </a:r>
          </a:p>
          <a:p>
            <a:pPr marL="285750" indent="-285750">
              <a:buFont typeface="Arial" panose="020B0604020202020204" pitchFamily="34" charset="0"/>
              <a:buChar char="•"/>
            </a:pPr>
            <a:r>
              <a:rPr lang="es-BO" sz="2000" b="1" dirty="0" smtClean="0"/>
              <a:t>Métodos de acceso al Medio</a:t>
            </a:r>
          </a:p>
        </p:txBody>
      </p:sp>
      <p:sp>
        <p:nvSpPr>
          <p:cNvPr id="25" name="CuadroTexto 24"/>
          <p:cNvSpPr txBox="1"/>
          <p:nvPr/>
        </p:nvSpPr>
        <p:spPr>
          <a:xfrm>
            <a:off x="3487829" y="2868227"/>
            <a:ext cx="6413127" cy="646331"/>
          </a:xfrm>
          <a:prstGeom prst="rect">
            <a:avLst/>
          </a:prstGeom>
          <a:noFill/>
        </p:spPr>
        <p:txBody>
          <a:bodyPr wrap="square" rtlCol="0">
            <a:spAutoFit/>
          </a:bodyPr>
          <a:lstStyle/>
          <a:p>
            <a:pPr marL="285750" indent="-285750">
              <a:buFont typeface="Arial" panose="020B0604020202020204" pitchFamily="34" charset="0"/>
              <a:buChar char="•"/>
            </a:pPr>
            <a:r>
              <a:rPr lang="es-BO" dirty="0" smtClean="0"/>
              <a:t>Sub capa de control de enlace lógico</a:t>
            </a:r>
          </a:p>
          <a:p>
            <a:pPr marL="285750" indent="-285750">
              <a:buFont typeface="Arial" panose="020B0604020202020204" pitchFamily="34" charset="0"/>
              <a:buChar char="•"/>
            </a:pPr>
            <a:r>
              <a:rPr lang="es-BO" dirty="0" smtClean="0"/>
              <a:t>Direccionamiento MAC ( Protocolo ARP )</a:t>
            </a:r>
          </a:p>
        </p:txBody>
      </p:sp>
    </p:spTree>
    <p:extLst>
      <p:ext uri="{BB962C8B-B14F-4D97-AF65-F5344CB8AC3E}">
        <p14:creationId xmlns:p14="http://schemas.microsoft.com/office/powerpoint/2010/main" val="18793683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reyernt92\Downloads\200px-Escudo_FIC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507" y="2537517"/>
            <a:ext cx="2826793" cy="3674831"/>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1905433" y="170287"/>
            <a:ext cx="6581767" cy="216999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Universidad Autónoma</a:t>
            </a:r>
          </a:p>
          <a:p>
            <a:r>
              <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Gabriel Rene Moreno</a:t>
            </a:r>
            <a:endParaRPr lang="es-ES" dirty="0"/>
          </a:p>
        </p:txBody>
      </p:sp>
      <p:pic>
        <p:nvPicPr>
          <p:cNvPr id="1028" name="Picture 4" descr="C:\Users\reyernt92\Downloads\u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74" y="170287"/>
            <a:ext cx="2031129" cy="2033516"/>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txBox="1">
            <a:spLocks/>
          </p:cNvSpPr>
          <p:nvPr/>
        </p:nvSpPr>
        <p:spPr>
          <a:xfrm>
            <a:off x="790601" y="2267181"/>
            <a:ext cx="7314463" cy="421550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Expositores</a:t>
            </a:r>
          </a:p>
          <a:p>
            <a:endParaRPr lang="es-BO"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a:p>
            <a:pPr marL="742950" indent="-742950">
              <a:buAutoNum type="arabicPeriod"/>
            </a:pPr>
            <a:r>
              <a:rPr lang="es-ES" b="1" dirty="0" smtClean="0"/>
              <a:t>Cisneros León Gustavo</a:t>
            </a:r>
          </a:p>
          <a:p>
            <a:endParaRPr lang="es-ES" b="1" dirty="0" smtClean="0"/>
          </a:p>
          <a:p>
            <a:r>
              <a:rPr lang="es-ES" b="1" dirty="0" smtClean="0"/>
              <a:t>2. </a:t>
            </a:r>
            <a:r>
              <a:rPr lang="es-ES" b="1" dirty="0" err="1"/>
              <a:t>C</a:t>
            </a:r>
            <a:r>
              <a:rPr lang="es-ES" b="1" dirty="0" err="1" smtClean="0"/>
              <a:t>laure</a:t>
            </a:r>
            <a:r>
              <a:rPr lang="es-ES" b="1" dirty="0" smtClean="0"/>
              <a:t> </a:t>
            </a:r>
            <a:r>
              <a:rPr lang="es-ES" b="1" dirty="0" err="1"/>
              <a:t>V</a:t>
            </a:r>
            <a:r>
              <a:rPr lang="es-ES" b="1" dirty="0" err="1" smtClean="0"/>
              <a:t>illca</a:t>
            </a:r>
            <a:r>
              <a:rPr lang="es-ES" b="1" dirty="0" smtClean="0"/>
              <a:t> Miguel</a:t>
            </a:r>
          </a:p>
        </p:txBody>
      </p:sp>
    </p:spTree>
    <p:extLst>
      <p:ext uri="{BB962C8B-B14F-4D97-AF65-F5344CB8AC3E}">
        <p14:creationId xmlns:p14="http://schemas.microsoft.com/office/powerpoint/2010/main" val="1435436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redondeado 8"/>
          <p:cNvSpPr/>
          <p:nvPr/>
        </p:nvSpPr>
        <p:spPr>
          <a:xfrm>
            <a:off x="2410020" y="2735764"/>
            <a:ext cx="5706057" cy="1495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5" name="CuadroTexto 4"/>
          <p:cNvSpPr txBox="1"/>
          <p:nvPr/>
        </p:nvSpPr>
        <p:spPr>
          <a:xfrm>
            <a:off x="3562001" y="490486"/>
            <a:ext cx="4262718" cy="400110"/>
          </a:xfrm>
          <a:prstGeom prst="rect">
            <a:avLst/>
          </a:prstGeom>
          <a:noFill/>
        </p:spPr>
        <p:txBody>
          <a:bodyPr wrap="square" rtlCol="0">
            <a:spAutoFit/>
          </a:bodyPr>
          <a:lstStyle/>
          <a:p>
            <a:r>
              <a:rPr lang="es-BO" sz="2000" b="1" dirty="0" smtClean="0"/>
              <a:t>INTRODUCCIÓN A ENLACE DE  DATOS</a:t>
            </a:r>
            <a:endParaRPr lang="es-ES" sz="2000" b="1" dirty="0"/>
          </a:p>
        </p:txBody>
      </p:sp>
      <p:sp>
        <p:nvSpPr>
          <p:cNvPr id="6" name="CuadroTexto 5"/>
          <p:cNvSpPr txBox="1"/>
          <p:nvPr/>
        </p:nvSpPr>
        <p:spPr>
          <a:xfrm>
            <a:off x="2410020" y="1188256"/>
            <a:ext cx="5676705" cy="707886"/>
          </a:xfrm>
          <a:prstGeom prst="rect">
            <a:avLst/>
          </a:prstGeom>
          <a:noFill/>
        </p:spPr>
        <p:txBody>
          <a:bodyPr wrap="square" rtlCol="0">
            <a:spAutoFit/>
          </a:bodyPr>
          <a:lstStyle/>
          <a:p>
            <a:r>
              <a:rPr lang="es-BO" sz="2000" b="1" dirty="0" smtClean="0"/>
              <a:t>                 DETECCION Y CORRECCIÓN DE ERRORES</a:t>
            </a:r>
          </a:p>
          <a:p>
            <a:r>
              <a:rPr lang="es-BO" sz="2000" b="1" dirty="0"/>
              <a:t> </a:t>
            </a:r>
            <a:r>
              <a:rPr lang="es-BO" sz="2000" b="1" dirty="0" smtClean="0"/>
              <a:t>                                 “CODIGO HAMMING”</a:t>
            </a:r>
            <a:endParaRPr lang="es-ES" sz="2000" b="1" dirty="0"/>
          </a:p>
        </p:txBody>
      </p:sp>
      <p:sp>
        <p:nvSpPr>
          <p:cNvPr id="7" name="CuadroTexto 6"/>
          <p:cNvSpPr txBox="1"/>
          <p:nvPr/>
        </p:nvSpPr>
        <p:spPr>
          <a:xfrm>
            <a:off x="2695186" y="2781103"/>
            <a:ext cx="5630441" cy="1287532"/>
          </a:xfrm>
          <a:prstGeom prst="rect">
            <a:avLst/>
          </a:prstGeom>
          <a:noFill/>
        </p:spPr>
        <p:txBody>
          <a:bodyPr wrap="square" rtlCol="0">
            <a:spAutoFit/>
          </a:bodyPr>
          <a:lstStyle/>
          <a:p>
            <a:pPr>
              <a:lnSpc>
                <a:spcPct val="150000"/>
              </a:lnSpc>
            </a:pPr>
            <a:r>
              <a:rPr lang="es-ES" b="1" dirty="0" smtClean="0">
                <a:latin typeface="Arial" panose="020B0604020202020204" pitchFamily="34" charset="0"/>
                <a:cs typeface="Arial" panose="020B0604020202020204" pitchFamily="34" charset="0"/>
              </a:rPr>
              <a:t>- Es </a:t>
            </a:r>
            <a:r>
              <a:rPr lang="es-ES" b="1" dirty="0">
                <a:latin typeface="Arial" panose="020B0604020202020204" pitchFamily="34" charset="0"/>
                <a:cs typeface="Arial" panose="020B0604020202020204" pitchFamily="34" charset="0"/>
              </a:rPr>
              <a:t>un </a:t>
            </a:r>
            <a:r>
              <a:rPr lang="es-ES" b="1" dirty="0" smtClean="0">
                <a:latin typeface="Arial" panose="020B0604020202020204" pitchFamily="34" charset="0"/>
                <a:cs typeface="Arial" panose="020B0604020202020204" pitchFamily="34" charset="0"/>
              </a:rPr>
              <a:t>código detector y corrector de error</a:t>
            </a:r>
            <a:endParaRPr lang="es-ES" b="1" dirty="0">
              <a:latin typeface="Arial" panose="020B0604020202020204" pitchFamily="34" charset="0"/>
              <a:cs typeface="Arial" panose="020B0604020202020204" pitchFamily="34" charset="0"/>
            </a:endParaRPr>
          </a:p>
          <a:p>
            <a:pPr>
              <a:lnSpc>
                <a:spcPct val="150000"/>
              </a:lnSpc>
            </a:pPr>
            <a:r>
              <a:rPr lang="es-ES" b="1" dirty="0" smtClean="0">
                <a:latin typeface="Arial" panose="020B0604020202020204" pitchFamily="34" charset="0"/>
                <a:cs typeface="Arial" panose="020B0604020202020204" pitchFamily="34" charset="0"/>
              </a:rPr>
              <a:t>- Pueden </a:t>
            </a:r>
            <a:r>
              <a:rPr lang="es-ES" b="1" dirty="0">
                <a:latin typeface="Arial" panose="020B0604020202020204" pitchFamily="34" charset="0"/>
                <a:cs typeface="Arial" panose="020B0604020202020204" pitchFamily="34" charset="0"/>
              </a:rPr>
              <a:t>detectar errores en un bit y corregirlos</a:t>
            </a:r>
          </a:p>
          <a:p>
            <a:pPr>
              <a:lnSpc>
                <a:spcPct val="150000"/>
              </a:lnSpc>
            </a:pPr>
            <a:r>
              <a:rPr lang="es-BO" b="1" dirty="0" smtClean="0">
                <a:latin typeface="Arial" panose="020B0604020202020204" pitchFamily="34" charset="0"/>
                <a:cs typeface="Arial" panose="020B0604020202020204" pitchFamily="34" charset="0"/>
              </a:rPr>
              <a:t>- Código </a:t>
            </a:r>
            <a:r>
              <a:rPr lang="es-BO" b="1" dirty="0">
                <a:latin typeface="Arial" panose="020B0604020202020204" pitchFamily="34" charset="0"/>
                <a:cs typeface="Arial" panose="020B0604020202020204" pitchFamily="34" charset="0"/>
              </a:rPr>
              <a:t>eficaz a diferencia de los </a:t>
            </a:r>
            <a:r>
              <a:rPr lang="es-BO" b="1" dirty="0" smtClean="0">
                <a:latin typeface="Arial" panose="020B0604020202020204" pitchFamily="34" charset="0"/>
                <a:cs typeface="Arial" panose="020B0604020202020204" pitchFamily="34" charset="0"/>
              </a:rPr>
              <a:t>otros.</a:t>
            </a:r>
            <a:endParaRPr lang="es-ES" b="1" dirty="0">
              <a:latin typeface="Arial" panose="020B0604020202020204" pitchFamily="34" charset="0"/>
              <a:cs typeface="Arial" panose="020B0604020202020204" pitchFamily="34" charset="0"/>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243" y="1542199"/>
            <a:ext cx="3206672" cy="3206672"/>
          </a:xfrm>
          <a:prstGeom prst="rect">
            <a:avLst/>
          </a:prstGeom>
        </p:spPr>
      </p:pic>
    </p:spTree>
    <p:extLst>
      <p:ext uri="{BB962C8B-B14F-4D97-AF65-F5344CB8AC3E}">
        <p14:creationId xmlns:p14="http://schemas.microsoft.com/office/powerpoint/2010/main" val="3110962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667635" y="2500360"/>
            <a:ext cx="10972800" cy="1907867"/>
          </a:xfrm>
        </p:spPr>
        <p:txBody>
          <a:bodyPr>
            <a:normAutofit/>
          </a:bodyPr>
          <a:lstStyle/>
          <a:p>
            <a:pPr algn="ctr">
              <a:lnSpc>
                <a:spcPct val="80000"/>
              </a:lnSpc>
            </a:pP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6</a:t>
            </a: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 TRAMAS</a:t>
            </a:r>
            <a:endPar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endParaRPr>
          </a:p>
        </p:txBody>
      </p:sp>
      <p:sp>
        <p:nvSpPr>
          <p:cNvPr id="4" name="1 Título"/>
          <p:cNvSpPr txBox="1">
            <a:spLocks/>
          </p:cNvSpPr>
          <p:nvPr/>
        </p:nvSpPr>
        <p:spPr>
          <a:xfrm>
            <a:off x="667635" y="821413"/>
            <a:ext cx="3467636" cy="977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s-BO" sz="4300" b="1" dirty="0" smtClean="0">
                <a:ln w="10541" cmpd="sng">
                  <a:solidFill>
                    <a:schemeClr val="accent1">
                      <a:shade val="88000"/>
                      <a:satMod val="110000"/>
                    </a:schemeClr>
                  </a:solidFill>
                  <a:prstDash val="solid"/>
                </a:ln>
                <a:latin typeface="Arial" panose="020B0604020202020204" pitchFamily="34" charset="0"/>
                <a:cs typeface="Arial" panose="020B0604020202020204" pitchFamily="34" charset="0"/>
              </a:rPr>
              <a:t>SESIÓN # </a:t>
            </a:r>
            <a:r>
              <a:rPr lang="es-BO" sz="4300" b="1" dirty="0">
                <a:ln w="10541" cmpd="sng">
                  <a:solidFill>
                    <a:schemeClr val="accent1">
                      <a:shade val="88000"/>
                      <a:satMod val="110000"/>
                    </a:schemeClr>
                  </a:solidFill>
                  <a:prstDash val="solid"/>
                </a:ln>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9656631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295467" y="618571"/>
            <a:ext cx="9121013"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i="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rPr>
              <a:t>TRAMAS</a:t>
            </a:r>
            <a:endParaRPr lang="es-ES" sz="5400"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endParaRPr>
          </a:p>
        </p:txBody>
      </p:sp>
      <p:sp>
        <p:nvSpPr>
          <p:cNvPr id="6" name="5 Rectángulo"/>
          <p:cNvSpPr/>
          <p:nvPr/>
        </p:nvSpPr>
        <p:spPr>
          <a:xfrm>
            <a:off x="1583499" y="1734024"/>
            <a:ext cx="5926659" cy="830997"/>
          </a:xfrm>
          <a:prstGeom prst="rect">
            <a:avLst/>
          </a:prstGeom>
          <a:noFill/>
        </p:spPr>
        <p:txBody>
          <a:bodyPr wrap="square" lIns="91440" tIns="45720" rIns="91440" bIns="45720">
            <a:spAutoFit/>
          </a:bodyPr>
          <a:lstStyle/>
          <a:p>
            <a:pPr algn="just"/>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r>
              <a:rPr lang="es-ES"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a:t>
            </a:r>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es?</a:t>
            </a:r>
            <a:endParaRPr lang="es-ES"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7" name="6 Rectángulo"/>
          <p:cNvSpPr/>
          <p:nvPr/>
        </p:nvSpPr>
        <p:spPr>
          <a:xfrm>
            <a:off x="1552461" y="2552838"/>
            <a:ext cx="9025003" cy="830997"/>
          </a:xfrm>
          <a:prstGeom prst="rect">
            <a:avLst/>
          </a:prstGeom>
          <a:noFill/>
        </p:spPr>
        <p:txBody>
          <a:bodyPr wrap="square" lIns="91440" tIns="45720" rIns="91440" bIns="45720">
            <a:spAutoFit/>
          </a:bodyPr>
          <a:lstStyle/>
          <a:p>
            <a:pPr algn="just"/>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r>
              <a:rPr lang="es-ES"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para</a:t>
            </a:r>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que sirve?</a:t>
            </a:r>
            <a:endParaRPr lang="es-ES"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8" name="7 Rectángulo"/>
          <p:cNvSpPr/>
          <p:nvPr/>
        </p:nvSpPr>
        <p:spPr>
          <a:xfrm>
            <a:off x="1586425" y="3383835"/>
            <a:ext cx="7488832" cy="830997"/>
          </a:xfrm>
          <a:prstGeom prst="rect">
            <a:avLst/>
          </a:prstGeom>
          <a:noFill/>
        </p:spPr>
        <p:txBody>
          <a:bodyPr wrap="square" lIns="91440" tIns="45720" rIns="91440" bIns="45720">
            <a:spAutoFit/>
          </a:bodyPr>
          <a:lstStyle/>
          <a:p>
            <a:pPr algn="just"/>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r>
              <a:rPr lang="es-ES"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es</a:t>
            </a:r>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necesario?</a:t>
            </a:r>
            <a:endParaRPr lang="es-ES"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0" name="9 Rectángulo"/>
          <p:cNvSpPr/>
          <p:nvPr/>
        </p:nvSpPr>
        <p:spPr>
          <a:xfrm>
            <a:off x="1583499" y="4243717"/>
            <a:ext cx="10032437" cy="830997"/>
          </a:xfrm>
          <a:prstGeom prst="rect">
            <a:avLst/>
          </a:prstGeom>
          <a:noFill/>
        </p:spPr>
        <p:txBody>
          <a:bodyPr wrap="square" lIns="91440" tIns="45720" rIns="91440" bIns="45720">
            <a:spAutoFit/>
          </a:bodyPr>
          <a:lstStyle/>
          <a:p>
            <a:pPr algn="just"/>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¿Cómo se lo realiza?</a:t>
            </a:r>
            <a:endParaRPr lang="es-ES"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1" name="10 Rectángulo"/>
          <p:cNvSpPr/>
          <p:nvPr/>
        </p:nvSpPr>
        <p:spPr>
          <a:xfrm>
            <a:off x="1586424" y="5157193"/>
            <a:ext cx="10605576" cy="769441"/>
          </a:xfrm>
          <a:prstGeom prst="rect">
            <a:avLst/>
          </a:prstGeom>
          <a:noFill/>
        </p:spPr>
        <p:txBody>
          <a:bodyPr wrap="square" lIns="91440" tIns="45720" rIns="91440" bIns="45720">
            <a:spAutoFit/>
          </a:bodyPr>
          <a:lstStyle/>
          <a:p>
            <a:pPr algn="just"/>
            <a:r>
              <a:rPr lang="es-ES"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 tipo de tramas hay?</a:t>
            </a:r>
            <a:endParaRPr lang="es-ES"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17268082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3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2000" fill="hold"/>
                                        <p:tgtEl>
                                          <p:spTgt spid="6"/>
                                        </p:tgtEl>
                                        <p:attrNameLst>
                                          <p:attrName>ppt_w</p:attrName>
                                        </p:attrNameLst>
                                      </p:cBhvr>
                                      <p:tavLst>
                                        <p:tav tm="0">
                                          <p:val>
                                            <p:fltVal val="0"/>
                                          </p:val>
                                        </p:tav>
                                        <p:tav tm="100000">
                                          <p:val>
                                            <p:strVal val="#ppt_w"/>
                                          </p:val>
                                        </p:tav>
                                      </p:tavLst>
                                    </p:anim>
                                    <p:anim calcmode="lin" valueType="num">
                                      <p:cBhvr>
                                        <p:cTn id="13" dur="2000" fill="hold"/>
                                        <p:tgtEl>
                                          <p:spTgt spid="6"/>
                                        </p:tgtEl>
                                        <p:attrNameLst>
                                          <p:attrName>ppt_h</p:attrName>
                                        </p:attrNameLst>
                                      </p:cBhvr>
                                      <p:tavLst>
                                        <p:tav tm="0">
                                          <p:val>
                                            <p:fltVal val="0"/>
                                          </p:val>
                                        </p:tav>
                                        <p:tav tm="100000">
                                          <p:val>
                                            <p:strVal val="#ppt_h"/>
                                          </p:val>
                                        </p:tav>
                                      </p:tavLst>
                                    </p:anim>
                                    <p:animEffect transition="in" filter="fade">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0" fill="hold"/>
                                        <p:tgtEl>
                                          <p:spTgt spid="7"/>
                                        </p:tgtEl>
                                        <p:attrNameLst>
                                          <p:attrName>ppt_w</p:attrName>
                                        </p:attrNameLst>
                                      </p:cBhvr>
                                      <p:tavLst>
                                        <p:tav tm="0">
                                          <p:val>
                                            <p:fltVal val="0"/>
                                          </p:val>
                                        </p:tav>
                                        <p:tav tm="100000">
                                          <p:val>
                                            <p:strVal val="#ppt_w"/>
                                          </p:val>
                                        </p:tav>
                                      </p:tavLst>
                                    </p:anim>
                                    <p:anim calcmode="lin" valueType="num">
                                      <p:cBhvr>
                                        <p:cTn id="20" dur="2000" fill="hold"/>
                                        <p:tgtEl>
                                          <p:spTgt spid="7"/>
                                        </p:tgtEl>
                                        <p:attrNameLst>
                                          <p:attrName>ppt_h</p:attrName>
                                        </p:attrNameLst>
                                      </p:cBhvr>
                                      <p:tavLst>
                                        <p:tav tm="0">
                                          <p:val>
                                            <p:fltVal val="0"/>
                                          </p:val>
                                        </p:tav>
                                        <p:tav tm="100000">
                                          <p:val>
                                            <p:strVal val="#ppt_h"/>
                                          </p:val>
                                        </p:tav>
                                      </p:tavLst>
                                    </p:anim>
                                    <p:animEffect transition="in" filter="fade">
                                      <p:cBhvr>
                                        <p:cTn id="21" dur="2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2000" fill="hold"/>
                                        <p:tgtEl>
                                          <p:spTgt spid="8"/>
                                        </p:tgtEl>
                                        <p:attrNameLst>
                                          <p:attrName>ppt_w</p:attrName>
                                        </p:attrNameLst>
                                      </p:cBhvr>
                                      <p:tavLst>
                                        <p:tav tm="0">
                                          <p:val>
                                            <p:fltVal val="0"/>
                                          </p:val>
                                        </p:tav>
                                        <p:tav tm="100000">
                                          <p:val>
                                            <p:strVal val="#ppt_w"/>
                                          </p:val>
                                        </p:tav>
                                      </p:tavLst>
                                    </p:anim>
                                    <p:anim calcmode="lin" valueType="num">
                                      <p:cBhvr>
                                        <p:cTn id="27" dur="2000" fill="hold"/>
                                        <p:tgtEl>
                                          <p:spTgt spid="8"/>
                                        </p:tgtEl>
                                        <p:attrNameLst>
                                          <p:attrName>ppt_h</p:attrName>
                                        </p:attrNameLst>
                                      </p:cBhvr>
                                      <p:tavLst>
                                        <p:tav tm="0">
                                          <p:val>
                                            <p:fltVal val="0"/>
                                          </p:val>
                                        </p:tav>
                                        <p:tav tm="100000">
                                          <p:val>
                                            <p:strVal val="#ppt_h"/>
                                          </p:val>
                                        </p:tav>
                                      </p:tavLst>
                                    </p:anim>
                                    <p:animEffect transition="in" filter="fade">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2000" fill="hold"/>
                                        <p:tgtEl>
                                          <p:spTgt spid="10"/>
                                        </p:tgtEl>
                                        <p:attrNameLst>
                                          <p:attrName>ppt_w</p:attrName>
                                        </p:attrNameLst>
                                      </p:cBhvr>
                                      <p:tavLst>
                                        <p:tav tm="0">
                                          <p:val>
                                            <p:fltVal val="0"/>
                                          </p:val>
                                        </p:tav>
                                        <p:tav tm="100000">
                                          <p:val>
                                            <p:strVal val="#ppt_w"/>
                                          </p:val>
                                        </p:tav>
                                      </p:tavLst>
                                    </p:anim>
                                    <p:anim calcmode="lin" valueType="num">
                                      <p:cBhvr>
                                        <p:cTn id="34" dur="2000" fill="hold"/>
                                        <p:tgtEl>
                                          <p:spTgt spid="10"/>
                                        </p:tgtEl>
                                        <p:attrNameLst>
                                          <p:attrName>ppt_h</p:attrName>
                                        </p:attrNameLst>
                                      </p:cBhvr>
                                      <p:tavLst>
                                        <p:tav tm="0">
                                          <p:val>
                                            <p:fltVal val="0"/>
                                          </p:val>
                                        </p:tav>
                                        <p:tav tm="100000">
                                          <p:val>
                                            <p:strVal val="#ppt_h"/>
                                          </p:val>
                                        </p:tav>
                                      </p:tavLst>
                                    </p:anim>
                                    <p:animEffect transition="in" filter="fade">
                                      <p:cBhvr>
                                        <p:cTn id="35" dur="2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2000" fill="hold"/>
                                        <p:tgtEl>
                                          <p:spTgt spid="11"/>
                                        </p:tgtEl>
                                        <p:attrNameLst>
                                          <p:attrName>ppt_w</p:attrName>
                                        </p:attrNameLst>
                                      </p:cBhvr>
                                      <p:tavLst>
                                        <p:tav tm="0">
                                          <p:val>
                                            <p:fltVal val="0"/>
                                          </p:val>
                                        </p:tav>
                                        <p:tav tm="100000">
                                          <p:val>
                                            <p:strVal val="#ppt_w"/>
                                          </p:val>
                                        </p:tav>
                                      </p:tavLst>
                                    </p:anim>
                                    <p:anim calcmode="lin" valueType="num">
                                      <p:cBhvr>
                                        <p:cTn id="41" dur="2000" fill="hold"/>
                                        <p:tgtEl>
                                          <p:spTgt spid="11"/>
                                        </p:tgtEl>
                                        <p:attrNameLst>
                                          <p:attrName>ppt_h</p:attrName>
                                        </p:attrNameLst>
                                      </p:cBhvr>
                                      <p:tavLst>
                                        <p:tav tm="0">
                                          <p:val>
                                            <p:fltVal val="0"/>
                                          </p:val>
                                        </p:tav>
                                        <p:tav tm="100000">
                                          <p:val>
                                            <p:strVal val="#ppt_h"/>
                                          </p:val>
                                        </p:tav>
                                      </p:tavLst>
                                    </p:anim>
                                    <p:animEffect transition="in" filter="fade">
                                      <p:cBhvr>
                                        <p:cTn id="4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295467" y="618571"/>
            <a:ext cx="9121013"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i="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rPr>
              <a:t>TRAMAS</a:t>
            </a:r>
            <a:endParaRPr lang="es-ES" sz="5400"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endParaRPr>
          </a:p>
        </p:txBody>
      </p:sp>
      <p:sp>
        <p:nvSpPr>
          <p:cNvPr id="6" name="5 Rectángulo"/>
          <p:cNvSpPr/>
          <p:nvPr/>
        </p:nvSpPr>
        <p:spPr>
          <a:xfrm>
            <a:off x="1583499" y="1734023"/>
            <a:ext cx="5926659" cy="1107996"/>
          </a:xfrm>
          <a:prstGeom prst="rect">
            <a:avLst/>
          </a:prstGeom>
          <a:noFill/>
        </p:spPr>
        <p:txBody>
          <a:bodyPr wrap="square" lIns="91440" tIns="45720" rIns="91440" bIns="45720">
            <a:spAutoFit/>
          </a:bodyPr>
          <a:lstStyle/>
          <a:p>
            <a:pPr algn="just"/>
            <a:r>
              <a:rPr lang="es-ES" sz="6600" b="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¿qué es?</a:t>
            </a:r>
          </a:p>
        </p:txBody>
      </p:sp>
      <p:sp>
        <p:nvSpPr>
          <p:cNvPr id="7" name="6 Rectángulo"/>
          <p:cNvSpPr/>
          <p:nvPr/>
        </p:nvSpPr>
        <p:spPr>
          <a:xfrm>
            <a:off x="1546579" y="2675948"/>
            <a:ext cx="10639539" cy="707886"/>
          </a:xfrm>
          <a:prstGeom prst="rect">
            <a:avLst/>
          </a:prstGeom>
          <a:noFill/>
        </p:spPr>
        <p:txBody>
          <a:bodyPr wrap="square" lIns="91440" tIns="45720" rIns="91440" bIns="45720">
            <a:spAutoFit/>
          </a:bodyPr>
          <a:lstStyle/>
          <a:p>
            <a:pPr algn="just"/>
            <a:r>
              <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para que sirve?</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8" name="7 Rectángulo"/>
          <p:cNvSpPr/>
          <p:nvPr/>
        </p:nvSpPr>
        <p:spPr>
          <a:xfrm>
            <a:off x="1586425" y="3383834"/>
            <a:ext cx="7488832"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¿es necesario?</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0" name="9 Rectángulo"/>
          <p:cNvSpPr/>
          <p:nvPr/>
        </p:nvSpPr>
        <p:spPr>
          <a:xfrm>
            <a:off x="1583499" y="4243716"/>
            <a:ext cx="10032437"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¿Cómo se lo realiza?</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1" name="10 Rectángulo"/>
          <p:cNvSpPr/>
          <p:nvPr/>
        </p:nvSpPr>
        <p:spPr>
          <a:xfrm>
            <a:off x="1586424" y="5157192"/>
            <a:ext cx="10605576"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 tipo de tramas hay?</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3473461396"/>
      </p:ext>
    </p:extLst>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233254" y="332657"/>
            <a:ext cx="9121013" cy="646331"/>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3600" b="1" i="1" spc="150" dirty="0" smtClean="0">
                <a:ln w="11430"/>
                <a:solidFill>
                  <a:schemeClr val="accent2"/>
                </a:solidFill>
                <a:effectLst>
                  <a:outerShdw blurRad="25400" algn="tl" rotWithShape="0">
                    <a:srgbClr val="000000">
                      <a:alpha val="43000"/>
                    </a:srgbClr>
                  </a:outerShdw>
                </a:effectLst>
                <a:latin typeface="Wide Latin" pitchFamily="18" charset="0"/>
              </a:rPr>
              <a:t>¿Que es una trama ?</a:t>
            </a:r>
            <a:endParaRPr lang="es-ES" sz="36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pic>
        <p:nvPicPr>
          <p:cNvPr id="1026" name="Picture 2" descr="C:\Users\gustCL\Desktop\capa enlace de datos\interrogac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4032" y="1318228"/>
            <a:ext cx="1708989" cy="1602178"/>
          </a:xfrm>
          <a:prstGeom prst="rect">
            <a:avLst/>
          </a:prstGeom>
          <a:gradFill>
            <a:gsLst>
              <a:gs pos="41265">
                <a:srgbClr val="FF8400"/>
              </a:gs>
              <a:gs pos="0">
                <a:srgbClr val="FFF200"/>
              </a:gs>
              <a:gs pos="45000">
                <a:srgbClr val="FF7A00"/>
              </a:gs>
              <a:gs pos="70000">
                <a:srgbClr val="FF0300"/>
              </a:gs>
              <a:gs pos="100000">
                <a:srgbClr val="4D0808"/>
              </a:gs>
            </a:gsLst>
            <a:lin ang="5400000" scaled="0"/>
          </a:gradFill>
          <a:extLst/>
        </p:spPr>
      </p:pic>
      <p:sp>
        <p:nvSpPr>
          <p:cNvPr id="2" name="1 CuadroTexto"/>
          <p:cNvSpPr txBox="1"/>
          <p:nvPr/>
        </p:nvSpPr>
        <p:spPr>
          <a:xfrm>
            <a:off x="1266003" y="1528603"/>
            <a:ext cx="7518295" cy="646331"/>
          </a:xfrm>
          <a:prstGeom prst="rect">
            <a:avLst/>
          </a:prstGeom>
          <a:noFill/>
        </p:spPr>
        <p:txBody>
          <a:bodyPr wrap="square" rtlCol="0">
            <a:spAutoFit/>
          </a:bodyPr>
          <a:lstStyle/>
          <a:p>
            <a:r>
              <a:rPr lang="es-ES" dirty="0" smtClean="0"/>
              <a:t>Es la unidad de datos q se utiliza en la capa de datos. Es el encapsulamiento del Dato recibido de la capa de res</a:t>
            </a:r>
            <a:endParaRPr lang="es-ES" dirty="0"/>
          </a:p>
        </p:txBody>
      </p:sp>
      <p:sp>
        <p:nvSpPr>
          <p:cNvPr id="3" name="2 CuadroTexto"/>
          <p:cNvSpPr txBox="1"/>
          <p:nvPr/>
        </p:nvSpPr>
        <p:spPr>
          <a:xfrm>
            <a:off x="5967647" y="3140968"/>
            <a:ext cx="5100880" cy="646331"/>
          </a:xfrm>
          <a:prstGeom prst="rect">
            <a:avLst/>
          </a:prstGeom>
          <a:noFill/>
        </p:spPr>
        <p:txBody>
          <a:bodyPr wrap="square" rtlCol="0">
            <a:spAutoFit/>
          </a:bodyPr>
          <a:lstStyle/>
          <a:p>
            <a:r>
              <a:rPr lang="es-ES" dirty="0" smtClean="0"/>
              <a:t>Según el estándar ISO/OSI se la denomina «LPDU (Link Protocol Data Unit)»  </a:t>
            </a:r>
            <a:endParaRPr lang="es-ES" dirty="0"/>
          </a:p>
        </p:txBody>
      </p:sp>
      <p:graphicFrame>
        <p:nvGraphicFramePr>
          <p:cNvPr id="5" name="4 Tabla"/>
          <p:cNvGraphicFramePr>
            <a:graphicFrameLocks noGrp="1"/>
          </p:cNvGraphicFramePr>
          <p:nvPr>
            <p:extLst>
              <p:ext uri="{D42A27DB-BD31-4B8C-83A1-F6EECF244321}">
                <p14:modId xmlns:p14="http://schemas.microsoft.com/office/powerpoint/2010/main" val="2786366877"/>
              </p:ext>
            </p:extLst>
          </p:nvPr>
        </p:nvGraphicFramePr>
        <p:xfrm>
          <a:off x="2063553" y="2708919"/>
          <a:ext cx="2957788" cy="3988435"/>
        </p:xfrm>
        <a:graphic>
          <a:graphicData uri="http://schemas.openxmlformats.org/drawingml/2006/table">
            <a:tbl>
              <a:tblPr firstRow="1" bandRow="1">
                <a:tableStyleId>{5C22544A-7EE6-4342-B048-85BDC9FD1C3A}</a:tableStyleId>
              </a:tblPr>
              <a:tblGrid>
                <a:gridCol w="2957788"/>
              </a:tblGrid>
              <a:tr h="535014">
                <a:tc>
                  <a:txBody>
                    <a:bodyPr/>
                    <a:lstStyle/>
                    <a:p>
                      <a:pPr algn="ctr"/>
                      <a:r>
                        <a:rPr lang="es-ES" b="0" cap="none" spc="0" dirty="0" smtClean="0">
                          <a:ln>
                            <a:noFill/>
                          </a:ln>
                          <a:solidFill>
                            <a:schemeClr val="bg1">
                              <a:lumMod val="95000"/>
                              <a:lumOff val="5000"/>
                            </a:schemeClr>
                          </a:solidFill>
                          <a:effectLst/>
                        </a:rPr>
                        <a:t>Aplicación</a:t>
                      </a:r>
                      <a:r>
                        <a:rPr lang="es-ES" b="0" cap="none" spc="0" baseline="0" dirty="0" smtClean="0">
                          <a:ln>
                            <a:noFill/>
                          </a:ln>
                          <a:solidFill>
                            <a:schemeClr val="bg1">
                              <a:lumMod val="95000"/>
                              <a:lumOff val="5000"/>
                            </a:schemeClr>
                          </a:solidFill>
                          <a:effectLst/>
                        </a:rPr>
                        <a:t> </a:t>
                      </a:r>
                      <a:endParaRPr lang="es-ES" dirty="0">
                        <a:solidFill>
                          <a:schemeClr val="bg1">
                            <a:lumMod val="95000"/>
                            <a:lumOff val="5000"/>
                          </a:schemeClr>
                        </a:solidFill>
                      </a:endParaRPr>
                    </a:p>
                  </a:txBody>
                  <a:tcPr marL="121920" marR="121920">
                    <a:gradFill flip="none" rotWithShape="1">
                      <a:gsLst>
                        <a:gs pos="0">
                          <a:schemeClr val="bg1">
                            <a:lumMod val="85000"/>
                            <a:lumOff val="15000"/>
                            <a:tint val="66000"/>
                            <a:satMod val="160000"/>
                          </a:schemeClr>
                        </a:gs>
                        <a:gs pos="50000">
                          <a:schemeClr val="bg1">
                            <a:lumMod val="85000"/>
                            <a:lumOff val="15000"/>
                            <a:tint val="44500"/>
                            <a:satMod val="160000"/>
                          </a:schemeClr>
                        </a:gs>
                        <a:gs pos="100000">
                          <a:schemeClr val="bg1">
                            <a:lumMod val="85000"/>
                            <a:lumOff val="15000"/>
                            <a:tint val="23500"/>
                            <a:satMod val="160000"/>
                          </a:schemeClr>
                        </a:gs>
                      </a:gsLst>
                      <a:path path="circle">
                        <a:fillToRect l="50000" t="50000" r="50000" b="50000"/>
                      </a:path>
                      <a:tileRect/>
                    </a:gradFill>
                  </a:tcPr>
                </a:tc>
              </a:tr>
              <a:tr h="535014">
                <a:tc>
                  <a:txBody>
                    <a:bodyPr/>
                    <a:lstStyle/>
                    <a:p>
                      <a:pPr algn="ctr"/>
                      <a:r>
                        <a:rPr lang="es-ES" sz="1800" b="0" kern="1200" cap="none" spc="0" baseline="0" dirty="0" smtClean="0">
                          <a:ln>
                            <a:noFill/>
                          </a:ln>
                          <a:solidFill>
                            <a:schemeClr val="bg1">
                              <a:lumMod val="95000"/>
                              <a:lumOff val="5000"/>
                            </a:schemeClr>
                          </a:solidFill>
                          <a:effectLst/>
                          <a:latin typeface="+mn-lt"/>
                          <a:ea typeface="+mn-ea"/>
                          <a:cs typeface="+mn-cs"/>
                        </a:rPr>
                        <a:t>Presentación</a:t>
                      </a:r>
                      <a:endParaRPr lang="es-ES" sz="1800" b="0" kern="1200" cap="none" spc="0" baseline="0" dirty="0">
                        <a:ln>
                          <a:noFill/>
                        </a:ln>
                        <a:solidFill>
                          <a:schemeClr val="bg1">
                            <a:lumMod val="95000"/>
                            <a:lumOff val="5000"/>
                          </a:schemeClr>
                        </a:solidFill>
                        <a:effectLst/>
                        <a:latin typeface="+mn-lt"/>
                        <a:ea typeface="+mn-ea"/>
                        <a:cs typeface="+mn-cs"/>
                      </a:endParaRPr>
                    </a:p>
                  </a:txBody>
                  <a:tcPr marL="121920" marR="12192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tcPr>
                </a:tc>
              </a:tr>
              <a:tr h="495400">
                <a:tc>
                  <a:txBody>
                    <a:bodyPr/>
                    <a:lstStyle/>
                    <a:p>
                      <a:pPr algn="ctr"/>
                      <a:r>
                        <a:rPr lang="es-ES" dirty="0" smtClean="0"/>
                        <a:t>Sesión</a:t>
                      </a:r>
                      <a:endParaRPr lang="es-ES" dirty="0"/>
                    </a:p>
                  </a:txBody>
                  <a:tcPr marL="121920" marR="12192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tcPr>
                </a:tc>
              </a:tr>
              <a:tr h="535014">
                <a:tc>
                  <a:txBody>
                    <a:bodyPr/>
                    <a:lstStyle/>
                    <a:p>
                      <a:pPr algn="ctr"/>
                      <a:r>
                        <a:rPr lang="es-ES" dirty="0" smtClean="0"/>
                        <a:t>Transporte</a:t>
                      </a:r>
                      <a:endParaRPr lang="es-ES" dirty="0"/>
                    </a:p>
                  </a:txBody>
                  <a:tcPr marL="121920" marR="12192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tcPr>
                </a:tc>
              </a:tr>
              <a:tr h="408099">
                <a:tc>
                  <a:txBody>
                    <a:bodyPr/>
                    <a:lstStyle/>
                    <a:p>
                      <a:pPr algn="ctr"/>
                      <a:r>
                        <a:rPr lang="es-ES" dirty="0" smtClean="0"/>
                        <a:t>Red</a:t>
                      </a:r>
                      <a:endParaRPr lang="es-ES" dirty="0"/>
                    </a:p>
                  </a:txBody>
                  <a:tcPr marL="121920" marR="121920">
                    <a:gradFill flip="none" rotWithShape="1">
                      <a:gsLst>
                        <a:gs pos="0">
                          <a:schemeClr val="accent1">
                            <a:tint val="20000"/>
                            <a:shade val="30000"/>
                            <a:satMod val="115000"/>
                          </a:schemeClr>
                        </a:gs>
                        <a:gs pos="50000">
                          <a:schemeClr val="accent1">
                            <a:tint val="20000"/>
                            <a:shade val="67500"/>
                            <a:satMod val="115000"/>
                          </a:schemeClr>
                        </a:gs>
                        <a:gs pos="100000">
                          <a:schemeClr val="accent1">
                            <a:tint val="20000"/>
                            <a:shade val="100000"/>
                            <a:satMod val="115000"/>
                          </a:schemeClr>
                        </a:gs>
                      </a:gsLst>
                      <a:path path="circle">
                        <a:fillToRect l="50000" t="50000" r="50000" b="50000"/>
                      </a:path>
                      <a:tileRect/>
                    </a:gradFill>
                  </a:tcPr>
                </a:tc>
              </a:tr>
              <a:tr h="784827">
                <a:tc>
                  <a:txBody>
                    <a:bodyPr/>
                    <a:lstStyle/>
                    <a:p>
                      <a:pPr algn="ctr">
                        <a:lnSpc>
                          <a:spcPct val="100000"/>
                        </a:lnSpc>
                      </a:pPr>
                      <a:r>
                        <a:rPr lang="es-ES" sz="2800" b="1" i="0" kern="1200" cap="none" spc="0" dirty="0" smtClean="0">
                          <a:ln>
                            <a:noFill/>
                          </a:ln>
                          <a:solidFill>
                            <a:schemeClr val="tx1"/>
                          </a:solidFill>
                          <a:effectLst/>
                          <a:latin typeface="Arial Black" pitchFamily="34" charset="0"/>
                          <a:ea typeface="+mn-ea"/>
                          <a:cs typeface="+mn-cs"/>
                        </a:rPr>
                        <a:t>Enlace de Datos</a:t>
                      </a:r>
                      <a:endParaRPr lang="es-ES" sz="2800" b="1" i="0" kern="1200" cap="none" spc="0" dirty="0">
                        <a:ln>
                          <a:noFill/>
                        </a:ln>
                        <a:solidFill>
                          <a:schemeClr val="tx1"/>
                        </a:solidFill>
                        <a:effectLst/>
                        <a:latin typeface="Arial Black" pitchFamily="34" charset="0"/>
                        <a:ea typeface="+mn-ea"/>
                        <a:cs typeface="+mn-cs"/>
                      </a:endParaRPr>
                    </a:p>
                  </a:txBody>
                  <a:tcPr marL="121920" marR="121920" anchor="ctr">
                    <a:solidFill>
                      <a:srgbClr val="002060"/>
                    </a:solidFill>
                  </a:tcPr>
                </a:tc>
              </a:tr>
              <a:tr h="535014">
                <a:tc>
                  <a:txBody>
                    <a:bodyPr/>
                    <a:lstStyle/>
                    <a:p>
                      <a:pPr marL="0" algn="ctr" defTabSz="914400" rtl="0" eaLnBrk="1" latinLnBrk="0" hangingPunct="1"/>
                      <a:r>
                        <a:rPr lang="es-ES" sz="1800" b="0" kern="1200" cap="none" spc="0" dirty="0" smtClean="0">
                          <a:ln>
                            <a:noFill/>
                          </a:ln>
                          <a:solidFill>
                            <a:schemeClr val="bg1">
                              <a:lumMod val="95000"/>
                              <a:lumOff val="5000"/>
                            </a:schemeClr>
                          </a:solidFill>
                          <a:effectLst/>
                          <a:latin typeface="+mn-lt"/>
                          <a:ea typeface="+mn-ea"/>
                          <a:cs typeface="+mn-cs"/>
                        </a:rPr>
                        <a:t>Física</a:t>
                      </a:r>
                      <a:endParaRPr lang="es-ES" sz="1800" b="0" kern="1200" cap="none" spc="0" dirty="0">
                        <a:ln>
                          <a:noFill/>
                        </a:ln>
                        <a:solidFill>
                          <a:schemeClr val="bg1">
                            <a:lumMod val="95000"/>
                            <a:lumOff val="5000"/>
                          </a:schemeClr>
                        </a:solidFill>
                        <a:effectLst/>
                        <a:latin typeface="+mn-lt"/>
                        <a:ea typeface="+mn-ea"/>
                        <a:cs typeface="+mn-cs"/>
                      </a:endParaRPr>
                    </a:p>
                  </a:txBody>
                  <a:tcPr marL="121920" marR="121920">
                    <a:gradFill flip="none" rotWithShape="1">
                      <a:gsLst>
                        <a:gs pos="0">
                          <a:schemeClr val="accent1">
                            <a:tint val="20000"/>
                            <a:shade val="30000"/>
                            <a:satMod val="115000"/>
                          </a:schemeClr>
                        </a:gs>
                        <a:gs pos="50000">
                          <a:schemeClr val="accent1">
                            <a:tint val="20000"/>
                            <a:shade val="67500"/>
                            <a:satMod val="115000"/>
                          </a:schemeClr>
                        </a:gs>
                        <a:gs pos="100000">
                          <a:schemeClr val="accent1">
                            <a:tint val="20000"/>
                            <a:shade val="100000"/>
                            <a:satMod val="115000"/>
                          </a:schemeClr>
                        </a:gs>
                      </a:gsLst>
                      <a:path path="circle">
                        <a:fillToRect l="50000" t="50000" r="50000" b="50000"/>
                      </a:path>
                      <a:tileRect/>
                    </a:gradFill>
                  </a:tcPr>
                </a:tc>
              </a:tr>
            </a:tbl>
          </a:graphicData>
        </a:graphic>
      </p:graphicFrame>
    </p:spTree>
    <p:extLst>
      <p:ext uri="{BB962C8B-B14F-4D97-AF65-F5344CB8AC3E}">
        <p14:creationId xmlns:p14="http://schemas.microsoft.com/office/powerpoint/2010/main" val="1586451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911424" y="1700808"/>
            <a:ext cx="10177131" cy="4608512"/>
          </a:xfrm>
          <a:prstGeom prst="rect">
            <a:avLst/>
          </a:prstGeom>
          <a:noFill/>
          <a:ln>
            <a:noFill/>
          </a:ln>
        </p:spPr>
      </p:pic>
      <p:sp>
        <p:nvSpPr>
          <p:cNvPr id="5" name="4 Rectángulo"/>
          <p:cNvSpPr/>
          <p:nvPr/>
        </p:nvSpPr>
        <p:spPr>
          <a:xfrm>
            <a:off x="1233254" y="332657"/>
            <a:ext cx="9121013" cy="646331"/>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3600" b="1" i="1" spc="150" dirty="0" smtClean="0">
                <a:ln w="11430"/>
                <a:solidFill>
                  <a:schemeClr val="accent2"/>
                </a:solidFill>
                <a:effectLst>
                  <a:outerShdw blurRad="25400" algn="tl" rotWithShape="0">
                    <a:srgbClr val="000000">
                      <a:alpha val="43000"/>
                    </a:srgbClr>
                  </a:outerShdw>
                </a:effectLst>
                <a:latin typeface="Wide Latin" pitchFamily="18" charset="0"/>
              </a:rPr>
              <a:t>¿Que es una trama ?</a:t>
            </a:r>
            <a:endParaRPr lang="es-ES" sz="36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spTree>
    <p:extLst>
      <p:ext uri="{BB962C8B-B14F-4D97-AF65-F5344CB8AC3E}">
        <p14:creationId xmlns:p14="http://schemas.microsoft.com/office/powerpoint/2010/main" val="212338431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295467" y="618571"/>
            <a:ext cx="9121013"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i="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rPr>
              <a:t>TRAMAS</a:t>
            </a:r>
            <a:endParaRPr lang="es-ES" sz="5400"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endParaRPr>
          </a:p>
        </p:txBody>
      </p:sp>
      <p:sp>
        <p:nvSpPr>
          <p:cNvPr id="6" name="5 Rectángulo"/>
          <p:cNvSpPr/>
          <p:nvPr/>
        </p:nvSpPr>
        <p:spPr>
          <a:xfrm>
            <a:off x="1583499" y="1734024"/>
            <a:ext cx="5926659" cy="830997"/>
          </a:xfrm>
          <a:prstGeom prst="rect">
            <a:avLst/>
          </a:prstGeom>
          <a:noFill/>
        </p:spPr>
        <p:txBody>
          <a:bodyPr wrap="square" lIns="91440" tIns="45720" rIns="91440" bIns="45720">
            <a:spAutoFit/>
          </a:bodyPr>
          <a:lstStyle/>
          <a:p>
            <a:pPr algn="just"/>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r>
              <a:rPr lang="es-ES"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a:t>
            </a:r>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es?</a:t>
            </a:r>
            <a:endParaRPr lang="es-ES"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7" name="6 Rectángulo"/>
          <p:cNvSpPr/>
          <p:nvPr/>
        </p:nvSpPr>
        <p:spPr>
          <a:xfrm>
            <a:off x="1546579" y="2420888"/>
            <a:ext cx="10639539" cy="1107996"/>
          </a:xfrm>
          <a:prstGeom prst="rect">
            <a:avLst/>
          </a:prstGeom>
          <a:noFill/>
        </p:spPr>
        <p:txBody>
          <a:bodyPr wrap="square" lIns="91440" tIns="45720" rIns="91440" bIns="45720">
            <a:spAutoFit/>
          </a:bodyPr>
          <a:lstStyle/>
          <a:p>
            <a:pPr algn="just"/>
            <a:r>
              <a:rPr lang="es-ES" sz="6600" b="1" dirty="0" smtClean="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¿para que sirve?</a:t>
            </a:r>
            <a:endParaRPr lang="es-ES" sz="6600" b="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endParaRPr>
          </a:p>
        </p:txBody>
      </p:sp>
      <p:sp>
        <p:nvSpPr>
          <p:cNvPr id="8" name="7 Rectángulo"/>
          <p:cNvSpPr/>
          <p:nvPr/>
        </p:nvSpPr>
        <p:spPr>
          <a:xfrm>
            <a:off x="1586425" y="3383834"/>
            <a:ext cx="7488832"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¿es necesario?</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0" name="9 Rectángulo"/>
          <p:cNvSpPr/>
          <p:nvPr/>
        </p:nvSpPr>
        <p:spPr>
          <a:xfrm>
            <a:off x="1583499" y="4243716"/>
            <a:ext cx="10032437"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¿Cómo se lo realiza?</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1" name="10 Rectángulo"/>
          <p:cNvSpPr/>
          <p:nvPr/>
        </p:nvSpPr>
        <p:spPr>
          <a:xfrm>
            <a:off x="1586424" y="5157192"/>
            <a:ext cx="10605576"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 tipo de tramas hay?</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39390187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523220"/>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¿Para que sirve una trama ?</a:t>
            </a: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pic>
        <p:nvPicPr>
          <p:cNvPr id="5" name="4 Imagen"/>
          <p:cNvPicPr/>
          <p:nvPr/>
        </p:nvPicPr>
        <p:blipFill>
          <a:blip r:embed="rId2">
            <a:extLst>
              <a:ext uri="{28A0092B-C50C-407E-A947-70E740481C1C}">
                <a14:useLocalDpi xmlns:a14="http://schemas.microsoft.com/office/drawing/2010/main" val="0"/>
              </a:ext>
            </a:extLst>
          </a:blip>
          <a:srcRect/>
          <a:stretch>
            <a:fillRect/>
          </a:stretch>
        </p:blipFill>
        <p:spPr bwMode="auto">
          <a:xfrm>
            <a:off x="719403" y="1988840"/>
            <a:ext cx="5472608" cy="4248472"/>
          </a:xfrm>
          <a:prstGeom prst="rect">
            <a:avLst/>
          </a:prstGeom>
          <a:noFill/>
          <a:ln>
            <a:noFill/>
          </a:ln>
        </p:spPr>
      </p:pic>
      <p:sp>
        <p:nvSpPr>
          <p:cNvPr id="2" name="1 CuadroTexto"/>
          <p:cNvSpPr txBox="1"/>
          <p:nvPr/>
        </p:nvSpPr>
        <p:spPr>
          <a:xfrm>
            <a:off x="6384033" y="2007717"/>
            <a:ext cx="5503393" cy="830997"/>
          </a:xfrm>
          <a:prstGeom prst="rect">
            <a:avLst/>
          </a:prstGeom>
          <a:noFill/>
        </p:spPr>
        <p:txBody>
          <a:bodyPr wrap="square" rtlCol="0">
            <a:spAutoFit/>
          </a:bodyPr>
          <a:lstStyle/>
          <a:p>
            <a:r>
              <a:rPr lang="es-ES" sz="2400" dirty="0" smtClean="0"/>
              <a:t>Facilitar la sincronización de las entidades de la capa de enlace de datos.</a:t>
            </a:r>
            <a:endParaRPr lang="es-ES" sz="2400" dirty="0"/>
          </a:p>
        </p:txBody>
      </p:sp>
      <p:sp>
        <p:nvSpPr>
          <p:cNvPr id="3" name="2 CuadroTexto"/>
          <p:cNvSpPr txBox="1"/>
          <p:nvPr/>
        </p:nvSpPr>
        <p:spPr>
          <a:xfrm>
            <a:off x="6445051" y="3282080"/>
            <a:ext cx="5807968" cy="461665"/>
          </a:xfrm>
          <a:prstGeom prst="rect">
            <a:avLst/>
          </a:prstGeom>
          <a:noFill/>
        </p:spPr>
        <p:txBody>
          <a:bodyPr wrap="square" rtlCol="0">
            <a:spAutoFit/>
          </a:bodyPr>
          <a:lstStyle/>
          <a:p>
            <a:r>
              <a:rPr lang="es-ES" sz="2400" dirty="0" smtClean="0"/>
              <a:t>Dividir los datos que se transmitirán.</a:t>
            </a:r>
            <a:endParaRPr lang="es-ES" sz="2400" dirty="0"/>
          </a:p>
        </p:txBody>
      </p:sp>
      <p:sp>
        <p:nvSpPr>
          <p:cNvPr id="6" name="5 CuadroTexto"/>
          <p:cNvSpPr txBox="1"/>
          <p:nvPr/>
        </p:nvSpPr>
        <p:spPr>
          <a:xfrm>
            <a:off x="6430498" y="4301925"/>
            <a:ext cx="5456927" cy="830997"/>
          </a:xfrm>
          <a:prstGeom prst="rect">
            <a:avLst/>
          </a:prstGeom>
          <a:noFill/>
        </p:spPr>
        <p:txBody>
          <a:bodyPr wrap="square" rtlCol="0">
            <a:spAutoFit/>
          </a:bodyPr>
          <a:lstStyle/>
          <a:p>
            <a:r>
              <a:rPr lang="es-ES" sz="2400" dirty="0" smtClean="0"/>
              <a:t>Facilita detectar Errores en la recepción de datos.</a:t>
            </a:r>
            <a:endParaRPr lang="es-ES" sz="2400" dirty="0"/>
          </a:p>
        </p:txBody>
      </p:sp>
      <p:sp>
        <p:nvSpPr>
          <p:cNvPr id="7" name="6 CuadroTexto"/>
          <p:cNvSpPr txBox="1"/>
          <p:nvPr/>
        </p:nvSpPr>
        <p:spPr>
          <a:xfrm>
            <a:off x="6617412" y="5445225"/>
            <a:ext cx="5018435" cy="830997"/>
          </a:xfrm>
          <a:prstGeom prst="rect">
            <a:avLst/>
          </a:prstGeom>
          <a:noFill/>
        </p:spPr>
        <p:txBody>
          <a:bodyPr wrap="square" rtlCol="0">
            <a:spAutoFit/>
          </a:bodyPr>
          <a:lstStyle/>
          <a:p>
            <a:r>
              <a:rPr lang="es-ES" sz="2400" dirty="0" smtClean="0"/>
              <a:t>Facilitan a corregir los errores detectados</a:t>
            </a:r>
            <a:endParaRPr lang="es-ES" sz="2400" dirty="0"/>
          </a:p>
        </p:txBody>
      </p:sp>
    </p:spTree>
    <p:extLst>
      <p:ext uri="{BB962C8B-B14F-4D97-AF65-F5344CB8AC3E}">
        <p14:creationId xmlns:p14="http://schemas.microsoft.com/office/powerpoint/2010/main" val="25741423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295467" y="618571"/>
            <a:ext cx="9121013"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i="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rPr>
              <a:t>TRAMAS</a:t>
            </a:r>
            <a:endParaRPr lang="es-ES" sz="5400"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endParaRPr>
          </a:p>
        </p:txBody>
      </p:sp>
      <p:sp>
        <p:nvSpPr>
          <p:cNvPr id="6" name="5 Rectángulo"/>
          <p:cNvSpPr/>
          <p:nvPr/>
        </p:nvSpPr>
        <p:spPr>
          <a:xfrm>
            <a:off x="1583499" y="1734024"/>
            <a:ext cx="5926659" cy="830997"/>
          </a:xfrm>
          <a:prstGeom prst="rect">
            <a:avLst/>
          </a:prstGeom>
          <a:noFill/>
        </p:spPr>
        <p:txBody>
          <a:bodyPr wrap="square" lIns="91440" tIns="45720" rIns="91440" bIns="45720">
            <a:spAutoFit/>
          </a:bodyPr>
          <a:lstStyle/>
          <a:p>
            <a:pPr algn="just"/>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r>
              <a:rPr lang="es-ES"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a:t>
            </a:r>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es?</a:t>
            </a:r>
            <a:endParaRPr lang="es-ES"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7" name="6 Rectángulo"/>
          <p:cNvSpPr/>
          <p:nvPr/>
        </p:nvSpPr>
        <p:spPr>
          <a:xfrm>
            <a:off x="1546579" y="2420888"/>
            <a:ext cx="10639539" cy="707886"/>
          </a:xfrm>
          <a:prstGeom prst="rect">
            <a:avLst/>
          </a:prstGeom>
          <a:noFill/>
        </p:spPr>
        <p:txBody>
          <a:bodyPr wrap="square" lIns="91440" tIns="45720" rIns="91440" bIns="45720">
            <a:spAutoFit/>
          </a:bodyPr>
          <a:lstStyle/>
          <a:p>
            <a:pPr algn="just"/>
            <a:r>
              <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¿para que sirve?</a:t>
            </a:r>
          </a:p>
        </p:txBody>
      </p:sp>
      <p:sp>
        <p:nvSpPr>
          <p:cNvPr id="8" name="7 Rectángulo"/>
          <p:cNvSpPr/>
          <p:nvPr/>
        </p:nvSpPr>
        <p:spPr>
          <a:xfrm>
            <a:off x="1589380" y="3128774"/>
            <a:ext cx="9019121" cy="1107996"/>
          </a:xfrm>
          <a:prstGeom prst="rect">
            <a:avLst/>
          </a:prstGeom>
          <a:noFill/>
        </p:spPr>
        <p:txBody>
          <a:bodyPr wrap="square" lIns="91440" tIns="45720" rIns="91440" bIns="45720">
            <a:spAutoFit/>
          </a:bodyPr>
          <a:lstStyle/>
          <a:p>
            <a:pPr algn="just"/>
            <a:r>
              <a:rPr lang="es-ES" sz="6600" b="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¿es necesario?</a:t>
            </a:r>
          </a:p>
        </p:txBody>
      </p:sp>
      <p:sp>
        <p:nvSpPr>
          <p:cNvPr id="10" name="9 Rectángulo"/>
          <p:cNvSpPr/>
          <p:nvPr/>
        </p:nvSpPr>
        <p:spPr>
          <a:xfrm>
            <a:off x="1583499" y="4243716"/>
            <a:ext cx="10032437"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¿Cómo se lo realiza?</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1" name="10 Rectángulo"/>
          <p:cNvSpPr/>
          <p:nvPr/>
        </p:nvSpPr>
        <p:spPr>
          <a:xfrm>
            <a:off x="1586424" y="5157192"/>
            <a:ext cx="10605576"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 tipo de tramas hay?</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1020497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523220"/>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¿Es necesario el uso de tramas ?</a:t>
            </a: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sp>
        <p:nvSpPr>
          <p:cNvPr id="2" name="1 CuadroTexto"/>
          <p:cNvSpPr txBox="1"/>
          <p:nvPr/>
        </p:nvSpPr>
        <p:spPr>
          <a:xfrm>
            <a:off x="539696" y="1628801"/>
            <a:ext cx="11521280" cy="830997"/>
          </a:xfrm>
          <a:prstGeom prst="rect">
            <a:avLst/>
          </a:prstGeom>
          <a:noFill/>
        </p:spPr>
        <p:txBody>
          <a:bodyPr wrap="square" rtlCol="0">
            <a:spAutoFit/>
          </a:bodyPr>
          <a:lstStyle/>
          <a:p>
            <a:r>
              <a:rPr lang="es-ES" sz="2400" dirty="0" smtClean="0"/>
              <a:t>El objetivo principal del entramado es </a:t>
            </a:r>
            <a:r>
              <a:rPr lang="es-ES" sz="2400" b="1" i="1" dirty="0" smtClean="0"/>
              <a:t>lograr una comunicación transparente </a:t>
            </a:r>
            <a:r>
              <a:rPr lang="es-ES" sz="2400" dirty="0" smtClean="0"/>
              <a:t> de los datos, sin q la inclusión de información de control afecte a estos.</a:t>
            </a:r>
            <a:endParaRPr lang="es-ES" sz="2400" dirty="0"/>
          </a:p>
        </p:txBody>
      </p:sp>
      <p:pic>
        <p:nvPicPr>
          <p:cNvPr id="9" name="8 Imagen"/>
          <p:cNvPicPr/>
          <p:nvPr/>
        </p:nvPicPr>
        <p:blipFill>
          <a:blip r:embed="rId2">
            <a:extLst>
              <a:ext uri="{28A0092B-C50C-407E-A947-70E740481C1C}">
                <a14:useLocalDpi xmlns:a14="http://schemas.microsoft.com/office/drawing/2010/main" val="0"/>
              </a:ext>
            </a:extLst>
          </a:blip>
          <a:srcRect/>
          <a:stretch>
            <a:fillRect/>
          </a:stretch>
        </p:blipFill>
        <p:spPr bwMode="auto">
          <a:xfrm>
            <a:off x="1607162" y="3068960"/>
            <a:ext cx="9001339" cy="3240360"/>
          </a:xfrm>
          <a:prstGeom prst="rect">
            <a:avLst/>
          </a:prstGeom>
          <a:noFill/>
          <a:ln>
            <a:noFill/>
          </a:ln>
        </p:spPr>
      </p:pic>
    </p:spTree>
    <p:extLst>
      <p:ext uri="{BB962C8B-B14F-4D97-AF65-F5344CB8AC3E}">
        <p14:creationId xmlns:p14="http://schemas.microsoft.com/office/powerpoint/2010/main" val="14989816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295467" y="633462"/>
            <a:ext cx="9121013"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i="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rPr>
              <a:t>TRAMAS</a:t>
            </a:r>
            <a:endParaRPr lang="es-ES" sz="5400"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Wide Latin" pitchFamily="18" charset="0"/>
            </a:endParaRPr>
          </a:p>
        </p:txBody>
      </p:sp>
      <p:sp>
        <p:nvSpPr>
          <p:cNvPr id="6" name="5 Rectángulo"/>
          <p:cNvSpPr/>
          <p:nvPr/>
        </p:nvSpPr>
        <p:spPr>
          <a:xfrm>
            <a:off x="328364" y="1734022"/>
            <a:ext cx="5926659" cy="830997"/>
          </a:xfrm>
          <a:prstGeom prst="rect">
            <a:avLst/>
          </a:prstGeom>
          <a:noFill/>
        </p:spPr>
        <p:txBody>
          <a:bodyPr wrap="square" lIns="91440" tIns="45720" rIns="91440" bIns="45720">
            <a:spAutoFit/>
          </a:bodyPr>
          <a:lstStyle/>
          <a:p>
            <a:pPr algn="just"/>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r>
              <a:rPr lang="es-ES"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a:t>
            </a:r>
            <a:r>
              <a:rPr lang="es-ES"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es?</a:t>
            </a:r>
            <a:endParaRPr lang="es-ES"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7" name="6 Rectángulo"/>
          <p:cNvSpPr/>
          <p:nvPr/>
        </p:nvSpPr>
        <p:spPr>
          <a:xfrm>
            <a:off x="365283" y="2398826"/>
            <a:ext cx="10639539" cy="707886"/>
          </a:xfrm>
          <a:prstGeom prst="rect">
            <a:avLst/>
          </a:prstGeom>
          <a:noFill/>
        </p:spPr>
        <p:txBody>
          <a:bodyPr wrap="square" lIns="91440" tIns="45720" rIns="91440" bIns="45720">
            <a:spAutoFit/>
          </a:bodyPr>
          <a:lstStyle/>
          <a:p>
            <a:pPr algn="just"/>
            <a:r>
              <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¿para que sirve?</a:t>
            </a:r>
          </a:p>
        </p:txBody>
      </p:sp>
      <p:sp>
        <p:nvSpPr>
          <p:cNvPr id="8" name="7 Rectángulo"/>
          <p:cNvSpPr/>
          <p:nvPr/>
        </p:nvSpPr>
        <p:spPr>
          <a:xfrm>
            <a:off x="365284" y="3159505"/>
            <a:ext cx="9019121" cy="707886"/>
          </a:xfrm>
          <a:prstGeom prst="rect">
            <a:avLst/>
          </a:prstGeom>
          <a:noFill/>
        </p:spPr>
        <p:txBody>
          <a:bodyPr wrap="square" lIns="91440" tIns="45720" rIns="91440" bIns="45720">
            <a:spAutoFit/>
          </a:bodyPr>
          <a:lstStyle/>
          <a:p>
            <a:pPr algn="just"/>
            <a:r>
              <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¿es necesario?</a:t>
            </a:r>
          </a:p>
        </p:txBody>
      </p:sp>
      <p:sp>
        <p:nvSpPr>
          <p:cNvPr id="10" name="9 Rectángulo"/>
          <p:cNvSpPr/>
          <p:nvPr/>
        </p:nvSpPr>
        <p:spPr>
          <a:xfrm>
            <a:off x="278697" y="4017710"/>
            <a:ext cx="11952651" cy="1107996"/>
          </a:xfrm>
          <a:prstGeom prst="rect">
            <a:avLst/>
          </a:prstGeom>
          <a:noFill/>
        </p:spPr>
        <p:txBody>
          <a:bodyPr wrap="square" lIns="91440" tIns="45720" rIns="91440" bIns="45720">
            <a:spAutoFit/>
          </a:bodyPr>
          <a:lstStyle/>
          <a:p>
            <a:pPr algn="just"/>
            <a:r>
              <a:rPr lang="es-ES" sz="6600" b="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a:t>
            </a:r>
            <a:r>
              <a:rPr lang="es-ES" sz="6600" b="1" dirty="0" smtClean="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Cómo se lo </a:t>
            </a:r>
            <a:r>
              <a:rPr lang="es-ES" sz="6600" b="1" dirty="0">
                <a:ln w="900" cmpd="sng">
                  <a:solidFill>
                    <a:schemeClr val="accent1">
                      <a:satMod val="190000"/>
                      <a:alpha val="55000"/>
                    </a:schemeClr>
                  </a:solidFill>
                  <a:prstDash val="solid"/>
                </a:ln>
                <a:solidFill>
                  <a:srgbClr val="FFFF00"/>
                </a:solidFill>
                <a:effectLst>
                  <a:innerShdw blurRad="101600" dist="76200" dir="5400000">
                    <a:schemeClr val="accent1">
                      <a:satMod val="190000"/>
                      <a:tint val="100000"/>
                      <a:alpha val="74000"/>
                    </a:schemeClr>
                  </a:innerShdw>
                </a:effectLst>
              </a:rPr>
              <a:t>realiza?</a:t>
            </a:r>
          </a:p>
        </p:txBody>
      </p:sp>
      <p:sp>
        <p:nvSpPr>
          <p:cNvPr id="11" name="10 Rectángulo"/>
          <p:cNvSpPr/>
          <p:nvPr/>
        </p:nvSpPr>
        <p:spPr>
          <a:xfrm>
            <a:off x="365283" y="5158878"/>
            <a:ext cx="10605576" cy="707886"/>
          </a:xfrm>
          <a:prstGeom prst="rect">
            <a:avLst/>
          </a:prstGeom>
          <a:noFill/>
        </p:spPr>
        <p:txBody>
          <a:bodyPr wrap="square" lIns="91440" tIns="45720" rIns="91440" bIns="45720">
            <a:spAutoFit/>
          </a:bodyPr>
          <a:lstStyle/>
          <a:p>
            <a:pPr algn="just"/>
            <a:r>
              <a:rPr lang="es-E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¿qué tipo de tramas hay?</a:t>
            </a:r>
            <a:endParaRPr lang="es-E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40106706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p:cNvSpPr txBox="1">
            <a:spLocks/>
          </p:cNvSpPr>
          <p:nvPr/>
        </p:nvSpPr>
        <p:spPr>
          <a:xfrm>
            <a:off x="4008459" y="179559"/>
            <a:ext cx="3369803" cy="55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BO" sz="2400" b="1" dirty="0" smtClean="0">
                <a:solidFill>
                  <a:schemeClr val="accent1">
                    <a:lumMod val="75000"/>
                  </a:schemeClr>
                </a:solidFill>
              </a:rPr>
              <a:t>CAPA ENLACE DE DATOS</a:t>
            </a:r>
            <a:endParaRPr lang="es-ES" sz="2400" b="1" dirty="0">
              <a:solidFill>
                <a:schemeClr val="accent1">
                  <a:lumMod val="75000"/>
                </a:schemeClr>
              </a:solidFill>
            </a:endParaRPr>
          </a:p>
        </p:txBody>
      </p:sp>
      <p:sp>
        <p:nvSpPr>
          <p:cNvPr id="5" name="CuadroTexto 4"/>
          <p:cNvSpPr txBox="1"/>
          <p:nvPr/>
        </p:nvSpPr>
        <p:spPr>
          <a:xfrm>
            <a:off x="3562001" y="490486"/>
            <a:ext cx="4262718" cy="400110"/>
          </a:xfrm>
          <a:prstGeom prst="rect">
            <a:avLst/>
          </a:prstGeom>
          <a:noFill/>
        </p:spPr>
        <p:txBody>
          <a:bodyPr wrap="square" rtlCol="0">
            <a:spAutoFit/>
          </a:bodyPr>
          <a:lstStyle/>
          <a:p>
            <a:r>
              <a:rPr lang="es-BO" sz="2000" b="1" dirty="0" smtClean="0"/>
              <a:t>INTRODUCCIÓN A ENLACE DE  DATOS</a:t>
            </a:r>
            <a:endParaRPr lang="es-ES" sz="2000" b="1" dirty="0"/>
          </a:p>
        </p:txBody>
      </p:sp>
      <p:sp>
        <p:nvSpPr>
          <p:cNvPr id="6" name="CuadroTexto 5"/>
          <p:cNvSpPr txBox="1"/>
          <p:nvPr/>
        </p:nvSpPr>
        <p:spPr>
          <a:xfrm>
            <a:off x="2393692" y="889195"/>
            <a:ext cx="5676705" cy="707886"/>
          </a:xfrm>
          <a:prstGeom prst="rect">
            <a:avLst/>
          </a:prstGeom>
          <a:noFill/>
        </p:spPr>
        <p:txBody>
          <a:bodyPr wrap="square" rtlCol="0">
            <a:spAutoFit/>
          </a:bodyPr>
          <a:lstStyle/>
          <a:p>
            <a:r>
              <a:rPr lang="es-BO" sz="2000" b="1" dirty="0" smtClean="0"/>
              <a:t>                 DETECCION Y CORRECCIÓN DE ERRORES</a:t>
            </a:r>
          </a:p>
          <a:p>
            <a:r>
              <a:rPr lang="es-BO" sz="2000" b="1" dirty="0"/>
              <a:t> </a:t>
            </a:r>
            <a:r>
              <a:rPr lang="es-BO" sz="2000" b="1" dirty="0" smtClean="0"/>
              <a:t>                                 “CODIGO HAMMING”</a:t>
            </a:r>
            <a:endParaRPr lang="es-ES" sz="2000" b="1" dirty="0"/>
          </a:p>
        </p:txBody>
      </p:sp>
      <p:graphicFrame>
        <p:nvGraphicFramePr>
          <p:cNvPr id="7" name="Tabla 6"/>
          <p:cNvGraphicFramePr>
            <a:graphicFrameLocks noGrp="1"/>
          </p:cNvGraphicFramePr>
          <p:nvPr>
            <p:extLst>
              <p:ext uri="{D42A27DB-BD31-4B8C-83A1-F6EECF244321}">
                <p14:modId xmlns:p14="http://schemas.microsoft.com/office/powerpoint/2010/main" val="3295447107"/>
              </p:ext>
            </p:extLst>
          </p:nvPr>
        </p:nvGraphicFramePr>
        <p:xfrm>
          <a:off x="464457" y="2280378"/>
          <a:ext cx="11435892" cy="4141445"/>
        </p:xfrm>
        <a:graphic>
          <a:graphicData uri="http://schemas.openxmlformats.org/drawingml/2006/table">
            <a:tbl>
              <a:tblPr firstRow="1" bandRow="1">
                <a:tableStyleId>{5940675A-B579-460E-94D1-54222C63F5DA}</a:tableStyleId>
              </a:tblPr>
              <a:tblGrid>
                <a:gridCol w="991853"/>
                <a:gridCol w="914129"/>
                <a:gridCol w="952991"/>
                <a:gridCol w="952991"/>
                <a:gridCol w="952991"/>
                <a:gridCol w="952991"/>
                <a:gridCol w="952991"/>
                <a:gridCol w="952991"/>
                <a:gridCol w="952991"/>
                <a:gridCol w="952991"/>
                <a:gridCol w="952991"/>
                <a:gridCol w="952991"/>
              </a:tblGrid>
              <a:tr h="433793">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693966">
                <a:tc>
                  <a:txBody>
                    <a:bodyPr/>
                    <a:lstStyle/>
                    <a:p>
                      <a:r>
                        <a:rPr lang="es-BO" dirty="0" smtClean="0"/>
                        <a:t>Posición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0001</a:t>
                      </a:r>
                    </a:p>
                    <a:p>
                      <a:pPr algn="ctr"/>
                      <a:r>
                        <a:rPr lang="es-BO" dirty="0" smtClean="0"/>
                        <a:t>(1)</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0010</a:t>
                      </a:r>
                    </a:p>
                    <a:p>
                      <a:pPr algn="ctr"/>
                      <a:r>
                        <a:rPr lang="es-BO" dirty="0" smtClean="0"/>
                        <a:t>(2)</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0011</a:t>
                      </a:r>
                    </a:p>
                    <a:p>
                      <a:pPr algn="ctr"/>
                      <a:r>
                        <a:rPr lang="es-BO" dirty="0" smtClean="0"/>
                        <a:t>(3)</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0100</a:t>
                      </a:r>
                    </a:p>
                    <a:p>
                      <a:pPr algn="ctr"/>
                      <a:r>
                        <a:rPr lang="es-BO" dirty="0" smtClean="0"/>
                        <a:t>(4)</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0101</a:t>
                      </a:r>
                    </a:p>
                    <a:p>
                      <a:pPr algn="ctr"/>
                      <a:r>
                        <a:rPr lang="es-BO" dirty="0" smtClean="0"/>
                        <a:t>(5)</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0110</a:t>
                      </a:r>
                    </a:p>
                    <a:p>
                      <a:pPr algn="ctr"/>
                      <a:r>
                        <a:rPr lang="es-BO" dirty="0" smtClean="0"/>
                        <a:t>(6)</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0111</a:t>
                      </a:r>
                    </a:p>
                    <a:p>
                      <a:pPr algn="ctr"/>
                      <a:r>
                        <a:rPr lang="es-BO" dirty="0" smtClean="0"/>
                        <a:t>(7)</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1000</a:t>
                      </a:r>
                    </a:p>
                    <a:p>
                      <a:pPr algn="ctr"/>
                      <a:r>
                        <a:rPr lang="es-BO" dirty="0" smtClean="0"/>
                        <a:t>(8)</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1001</a:t>
                      </a:r>
                    </a:p>
                    <a:p>
                      <a:pPr algn="ctr"/>
                      <a:r>
                        <a:rPr lang="es-BO" dirty="0" smtClean="0"/>
                        <a:t>(9)</a:t>
                      </a:r>
                    </a:p>
                    <a:p>
                      <a:pPr algn="ct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1010</a:t>
                      </a:r>
                    </a:p>
                    <a:p>
                      <a:pPr algn="ctr"/>
                      <a:r>
                        <a:rPr lang="es-BO" dirty="0" smtClean="0"/>
                        <a:t>(10)</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BO" dirty="0" smtClean="0"/>
                        <a:t>1011</a:t>
                      </a:r>
                    </a:p>
                    <a:p>
                      <a:pPr algn="ctr"/>
                      <a:r>
                        <a:rPr lang="es-BO" b="0" dirty="0" smtClean="0"/>
                        <a:t>(11)</a:t>
                      </a:r>
                      <a:endParaRPr lang="es-E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65542">
                <a:tc>
                  <a:txBody>
                    <a:bodyPr/>
                    <a:lstStyle/>
                    <a:p>
                      <a:r>
                        <a:rPr lang="es-BO" dirty="0" smtClean="0"/>
                        <a:t>Palabra</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BO" dirty="0" smtClean="0"/>
                        <a:t> </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65542">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65542">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65542">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65542">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65542">
                <a:tc>
                  <a:txBody>
                    <a:bodyPr/>
                    <a:lstStyle/>
                    <a:p>
                      <a:r>
                        <a:rPr lang="es-BO" dirty="0" err="1" smtClean="0"/>
                        <a:t>Pal+par</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CuadroTexto 7"/>
          <p:cNvSpPr txBox="1"/>
          <p:nvPr/>
        </p:nvSpPr>
        <p:spPr>
          <a:xfrm>
            <a:off x="1698852" y="2335238"/>
            <a:ext cx="667657" cy="400110"/>
          </a:xfrm>
          <a:prstGeom prst="rect">
            <a:avLst/>
          </a:prstGeom>
          <a:noFill/>
        </p:spPr>
        <p:txBody>
          <a:bodyPr wrap="square" rtlCol="0">
            <a:spAutoFit/>
          </a:bodyPr>
          <a:lstStyle/>
          <a:p>
            <a:r>
              <a:rPr lang="es-BO" sz="2000" b="1" dirty="0" smtClean="0"/>
              <a:t>P1</a:t>
            </a:r>
            <a:endParaRPr lang="es-ES" sz="2000" b="1" dirty="0"/>
          </a:p>
        </p:txBody>
      </p:sp>
      <p:sp>
        <p:nvSpPr>
          <p:cNvPr id="9" name="CuadroTexto 8"/>
          <p:cNvSpPr txBox="1"/>
          <p:nvPr/>
        </p:nvSpPr>
        <p:spPr>
          <a:xfrm>
            <a:off x="2681514" y="2322286"/>
            <a:ext cx="667657" cy="400110"/>
          </a:xfrm>
          <a:prstGeom prst="rect">
            <a:avLst/>
          </a:prstGeom>
          <a:noFill/>
        </p:spPr>
        <p:txBody>
          <a:bodyPr wrap="square" rtlCol="0">
            <a:spAutoFit/>
          </a:bodyPr>
          <a:lstStyle/>
          <a:p>
            <a:r>
              <a:rPr lang="es-BO" sz="2000" b="1" dirty="0" smtClean="0"/>
              <a:t>P2</a:t>
            </a:r>
            <a:endParaRPr lang="es-ES" sz="2000" b="1" dirty="0"/>
          </a:p>
        </p:txBody>
      </p:sp>
      <p:sp>
        <p:nvSpPr>
          <p:cNvPr id="10" name="CuadroTexto 9"/>
          <p:cNvSpPr txBox="1"/>
          <p:nvPr/>
        </p:nvSpPr>
        <p:spPr>
          <a:xfrm>
            <a:off x="4477657" y="2336801"/>
            <a:ext cx="667657" cy="400110"/>
          </a:xfrm>
          <a:prstGeom prst="rect">
            <a:avLst/>
          </a:prstGeom>
          <a:noFill/>
        </p:spPr>
        <p:txBody>
          <a:bodyPr wrap="square" rtlCol="0">
            <a:spAutoFit/>
          </a:bodyPr>
          <a:lstStyle/>
          <a:p>
            <a:r>
              <a:rPr lang="es-BO" sz="2000" b="1" dirty="0" smtClean="0"/>
              <a:t>P3</a:t>
            </a:r>
            <a:endParaRPr lang="es-ES" sz="2000" b="1" dirty="0"/>
          </a:p>
        </p:txBody>
      </p:sp>
      <p:sp>
        <p:nvSpPr>
          <p:cNvPr id="11" name="CuadroTexto 10"/>
          <p:cNvSpPr txBox="1"/>
          <p:nvPr/>
        </p:nvSpPr>
        <p:spPr>
          <a:xfrm>
            <a:off x="8273142" y="2333656"/>
            <a:ext cx="667657" cy="400110"/>
          </a:xfrm>
          <a:prstGeom prst="rect">
            <a:avLst/>
          </a:prstGeom>
          <a:noFill/>
        </p:spPr>
        <p:txBody>
          <a:bodyPr wrap="square" rtlCol="0">
            <a:spAutoFit/>
          </a:bodyPr>
          <a:lstStyle/>
          <a:p>
            <a:r>
              <a:rPr lang="es-BO" sz="2000" b="1" dirty="0" smtClean="0"/>
              <a:t>P4</a:t>
            </a:r>
            <a:endParaRPr lang="es-ES" sz="2000" b="1" dirty="0"/>
          </a:p>
        </p:txBody>
      </p:sp>
      <p:sp>
        <p:nvSpPr>
          <p:cNvPr id="12" name="CuadroTexto 11"/>
          <p:cNvSpPr txBox="1"/>
          <p:nvPr/>
        </p:nvSpPr>
        <p:spPr>
          <a:xfrm>
            <a:off x="3512456" y="2322286"/>
            <a:ext cx="801915" cy="369332"/>
          </a:xfrm>
          <a:prstGeom prst="rect">
            <a:avLst/>
          </a:prstGeom>
          <a:noFill/>
        </p:spPr>
        <p:txBody>
          <a:bodyPr wrap="square" rtlCol="0">
            <a:spAutoFit/>
          </a:bodyPr>
          <a:lstStyle/>
          <a:p>
            <a:r>
              <a:rPr lang="es-BO" b="1" dirty="0" smtClean="0"/>
              <a:t>D1</a:t>
            </a:r>
            <a:endParaRPr lang="es-ES" b="1" dirty="0"/>
          </a:p>
        </p:txBody>
      </p:sp>
      <p:sp>
        <p:nvSpPr>
          <p:cNvPr id="14" name="CuadroTexto 13"/>
          <p:cNvSpPr txBox="1"/>
          <p:nvPr/>
        </p:nvSpPr>
        <p:spPr>
          <a:xfrm>
            <a:off x="5433136" y="2330511"/>
            <a:ext cx="801915" cy="369332"/>
          </a:xfrm>
          <a:prstGeom prst="rect">
            <a:avLst/>
          </a:prstGeom>
          <a:noFill/>
        </p:spPr>
        <p:txBody>
          <a:bodyPr wrap="square" rtlCol="0">
            <a:spAutoFit/>
          </a:bodyPr>
          <a:lstStyle/>
          <a:p>
            <a:r>
              <a:rPr lang="es-BO" b="1" dirty="0" smtClean="0"/>
              <a:t>D2</a:t>
            </a:r>
            <a:endParaRPr lang="es-ES" b="1" dirty="0"/>
          </a:p>
        </p:txBody>
      </p:sp>
      <p:sp>
        <p:nvSpPr>
          <p:cNvPr id="15" name="CuadroTexto 14"/>
          <p:cNvSpPr txBox="1"/>
          <p:nvPr/>
        </p:nvSpPr>
        <p:spPr>
          <a:xfrm>
            <a:off x="6332505" y="2322286"/>
            <a:ext cx="801915" cy="369332"/>
          </a:xfrm>
          <a:prstGeom prst="rect">
            <a:avLst/>
          </a:prstGeom>
          <a:noFill/>
        </p:spPr>
        <p:txBody>
          <a:bodyPr wrap="square" rtlCol="0">
            <a:spAutoFit/>
          </a:bodyPr>
          <a:lstStyle/>
          <a:p>
            <a:r>
              <a:rPr lang="es-BO" b="1" dirty="0" smtClean="0"/>
              <a:t>D3</a:t>
            </a:r>
            <a:endParaRPr lang="es-ES" b="1" dirty="0"/>
          </a:p>
        </p:txBody>
      </p:sp>
      <p:sp>
        <p:nvSpPr>
          <p:cNvPr id="16" name="CuadroTexto 15"/>
          <p:cNvSpPr txBox="1"/>
          <p:nvPr/>
        </p:nvSpPr>
        <p:spPr>
          <a:xfrm>
            <a:off x="7284292" y="2341006"/>
            <a:ext cx="801915" cy="369332"/>
          </a:xfrm>
          <a:prstGeom prst="rect">
            <a:avLst/>
          </a:prstGeom>
          <a:noFill/>
        </p:spPr>
        <p:txBody>
          <a:bodyPr wrap="square" rtlCol="0">
            <a:spAutoFit/>
          </a:bodyPr>
          <a:lstStyle/>
          <a:p>
            <a:r>
              <a:rPr lang="es-BO" b="1" dirty="0" smtClean="0"/>
              <a:t>D4</a:t>
            </a:r>
            <a:endParaRPr lang="es-ES" b="1" dirty="0"/>
          </a:p>
        </p:txBody>
      </p:sp>
      <p:sp>
        <p:nvSpPr>
          <p:cNvPr id="17" name="CuadroTexto 16"/>
          <p:cNvSpPr txBox="1"/>
          <p:nvPr/>
        </p:nvSpPr>
        <p:spPr>
          <a:xfrm>
            <a:off x="9224929" y="2322286"/>
            <a:ext cx="801915" cy="369332"/>
          </a:xfrm>
          <a:prstGeom prst="rect">
            <a:avLst/>
          </a:prstGeom>
          <a:noFill/>
        </p:spPr>
        <p:txBody>
          <a:bodyPr wrap="square" rtlCol="0">
            <a:spAutoFit/>
          </a:bodyPr>
          <a:lstStyle/>
          <a:p>
            <a:r>
              <a:rPr lang="es-BO" b="1" dirty="0" smtClean="0"/>
              <a:t>D5</a:t>
            </a:r>
            <a:endParaRPr lang="es-ES" b="1" dirty="0"/>
          </a:p>
        </p:txBody>
      </p:sp>
      <p:sp>
        <p:nvSpPr>
          <p:cNvPr id="18" name="CuadroTexto 17"/>
          <p:cNvSpPr txBox="1"/>
          <p:nvPr/>
        </p:nvSpPr>
        <p:spPr>
          <a:xfrm>
            <a:off x="10093971" y="2318267"/>
            <a:ext cx="588543" cy="369332"/>
          </a:xfrm>
          <a:prstGeom prst="rect">
            <a:avLst/>
          </a:prstGeom>
          <a:noFill/>
        </p:spPr>
        <p:txBody>
          <a:bodyPr wrap="square" rtlCol="0">
            <a:spAutoFit/>
          </a:bodyPr>
          <a:lstStyle/>
          <a:p>
            <a:r>
              <a:rPr lang="es-BO" b="1" dirty="0" smtClean="0"/>
              <a:t>D6</a:t>
            </a:r>
            <a:endParaRPr lang="es-ES" b="1" dirty="0"/>
          </a:p>
        </p:txBody>
      </p:sp>
      <p:sp>
        <p:nvSpPr>
          <p:cNvPr id="19" name="CuadroTexto 18"/>
          <p:cNvSpPr txBox="1"/>
          <p:nvPr/>
        </p:nvSpPr>
        <p:spPr>
          <a:xfrm>
            <a:off x="11098435" y="2318267"/>
            <a:ext cx="801915" cy="369332"/>
          </a:xfrm>
          <a:prstGeom prst="rect">
            <a:avLst/>
          </a:prstGeom>
          <a:solidFill>
            <a:srgbClr val="92D050"/>
          </a:solidFill>
        </p:spPr>
        <p:txBody>
          <a:bodyPr wrap="square" rtlCol="0">
            <a:spAutoFit/>
          </a:bodyPr>
          <a:lstStyle/>
          <a:p>
            <a:r>
              <a:rPr lang="es-BO" b="1" dirty="0" smtClean="0"/>
              <a:t>D7</a:t>
            </a:r>
            <a:endParaRPr lang="es-ES" b="1" dirty="0"/>
          </a:p>
        </p:txBody>
      </p:sp>
      <p:sp>
        <p:nvSpPr>
          <p:cNvPr id="20" name="CuadroTexto 19"/>
          <p:cNvSpPr txBox="1"/>
          <p:nvPr/>
        </p:nvSpPr>
        <p:spPr>
          <a:xfrm>
            <a:off x="4127555" y="1713885"/>
            <a:ext cx="6373758" cy="461665"/>
          </a:xfrm>
          <a:prstGeom prst="rect">
            <a:avLst/>
          </a:prstGeom>
          <a:noFill/>
        </p:spPr>
        <p:txBody>
          <a:bodyPr wrap="square" rtlCol="0">
            <a:spAutoFit/>
          </a:bodyPr>
          <a:lstStyle/>
          <a:p>
            <a:pPr lvl="2"/>
            <a:r>
              <a:rPr lang="es-BO" dirty="0" smtClean="0"/>
              <a:t>DATO A ENVIAR :  </a:t>
            </a:r>
            <a:r>
              <a:rPr lang="es-BO" sz="2400" b="1" dirty="0" smtClean="0">
                <a:ln w="0"/>
                <a:effectLst>
                  <a:outerShdw blurRad="38100" dist="19050" dir="2700000" algn="tl" rotWithShape="0">
                    <a:schemeClr val="dk1">
                      <a:alpha val="40000"/>
                    </a:schemeClr>
                  </a:outerShdw>
                </a:effectLst>
              </a:rPr>
              <a:t>0101001</a:t>
            </a:r>
            <a:endParaRPr lang="es-ES" sz="2400" b="1" dirty="0">
              <a:ln w="0"/>
              <a:effectLst>
                <a:outerShdw blurRad="38100" dist="19050" dir="2700000" algn="tl" rotWithShape="0">
                  <a:schemeClr val="dk1">
                    <a:alpha val="40000"/>
                  </a:schemeClr>
                </a:outerShdw>
              </a:effectLst>
            </a:endParaRPr>
          </a:p>
        </p:txBody>
      </p:sp>
      <p:sp>
        <p:nvSpPr>
          <p:cNvPr id="21" name="CuadroTexto 20"/>
          <p:cNvSpPr txBox="1"/>
          <p:nvPr/>
        </p:nvSpPr>
        <p:spPr>
          <a:xfrm>
            <a:off x="617538" y="4113238"/>
            <a:ext cx="667657" cy="400110"/>
          </a:xfrm>
          <a:prstGeom prst="rect">
            <a:avLst/>
          </a:prstGeom>
          <a:noFill/>
        </p:spPr>
        <p:txBody>
          <a:bodyPr wrap="square" rtlCol="0">
            <a:spAutoFit/>
          </a:bodyPr>
          <a:lstStyle/>
          <a:p>
            <a:r>
              <a:rPr lang="es-BO" sz="2000" b="1" dirty="0" smtClean="0"/>
              <a:t>P1</a:t>
            </a:r>
            <a:endParaRPr lang="es-ES" sz="2000" b="1" dirty="0"/>
          </a:p>
        </p:txBody>
      </p:sp>
      <p:sp>
        <p:nvSpPr>
          <p:cNvPr id="22" name="CuadroTexto 21"/>
          <p:cNvSpPr txBox="1"/>
          <p:nvPr/>
        </p:nvSpPr>
        <p:spPr>
          <a:xfrm>
            <a:off x="581933" y="4619154"/>
            <a:ext cx="667657" cy="400110"/>
          </a:xfrm>
          <a:prstGeom prst="rect">
            <a:avLst/>
          </a:prstGeom>
          <a:noFill/>
        </p:spPr>
        <p:txBody>
          <a:bodyPr wrap="square" rtlCol="0">
            <a:spAutoFit/>
          </a:bodyPr>
          <a:lstStyle/>
          <a:p>
            <a:r>
              <a:rPr lang="es-BO" sz="2000" b="1" dirty="0" smtClean="0"/>
              <a:t>P2</a:t>
            </a:r>
            <a:endParaRPr lang="es-ES" sz="2000" b="1" dirty="0"/>
          </a:p>
        </p:txBody>
      </p:sp>
      <p:sp>
        <p:nvSpPr>
          <p:cNvPr id="23" name="CuadroTexto 22"/>
          <p:cNvSpPr txBox="1"/>
          <p:nvPr/>
        </p:nvSpPr>
        <p:spPr>
          <a:xfrm>
            <a:off x="581932" y="5125070"/>
            <a:ext cx="667657" cy="400110"/>
          </a:xfrm>
          <a:prstGeom prst="rect">
            <a:avLst/>
          </a:prstGeom>
          <a:noFill/>
        </p:spPr>
        <p:txBody>
          <a:bodyPr wrap="square" rtlCol="0">
            <a:spAutoFit/>
          </a:bodyPr>
          <a:lstStyle/>
          <a:p>
            <a:r>
              <a:rPr lang="es-BO" sz="2000" b="1" dirty="0" smtClean="0"/>
              <a:t>P3</a:t>
            </a:r>
            <a:endParaRPr lang="es-ES" sz="2000" b="1" dirty="0"/>
          </a:p>
        </p:txBody>
      </p:sp>
      <p:sp>
        <p:nvSpPr>
          <p:cNvPr id="24" name="CuadroTexto 23"/>
          <p:cNvSpPr txBox="1"/>
          <p:nvPr/>
        </p:nvSpPr>
        <p:spPr>
          <a:xfrm>
            <a:off x="581931" y="5566640"/>
            <a:ext cx="667657" cy="400110"/>
          </a:xfrm>
          <a:prstGeom prst="rect">
            <a:avLst/>
          </a:prstGeom>
          <a:noFill/>
        </p:spPr>
        <p:txBody>
          <a:bodyPr wrap="square" rtlCol="0">
            <a:spAutoFit/>
          </a:bodyPr>
          <a:lstStyle/>
          <a:p>
            <a:r>
              <a:rPr lang="es-BO" sz="2000" b="1" dirty="0" smtClean="0"/>
              <a:t>P4</a:t>
            </a:r>
            <a:endParaRPr lang="es-ES" sz="2000" b="1" dirty="0"/>
          </a:p>
        </p:txBody>
      </p:sp>
      <p:sp>
        <p:nvSpPr>
          <p:cNvPr id="25" name="CuadroTexto 24"/>
          <p:cNvSpPr txBox="1"/>
          <p:nvPr/>
        </p:nvSpPr>
        <p:spPr>
          <a:xfrm>
            <a:off x="3512456" y="3528463"/>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27" name="CuadroTexto 26"/>
          <p:cNvSpPr txBox="1"/>
          <p:nvPr/>
        </p:nvSpPr>
        <p:spPr>
          <a:xfrm>
            <a:off x="5232044" y="3528463"/>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28" name="CuadroTexto 27"/>
          <p:cNvSpPr txBox="1"/>
          <p:nvPr/>
        </p:nvSpPr>
        <p:spPr>
          <a:xfrm>
            <a:off x="6386859" y="3528462"/>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30" name="CuadroTexto 29"/>
          <p:cNvSpPr txBox="1"/>
          <p:nvPr/>
        </p:nvSpPr>
        <p:spPr>
          <a:xfrm>
            <a:off x="7285192" y="3528461"/>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31" name="CuadroTexto 30"/>
          <p:cNvSpPr txBox="1"/>
          <p:nvPr/>
        </p:nvSpPr>
        <p:spPr>
          <a:xfrm>
            <a:off x="10093971" y="3528461"/>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32" name="CuadroTexto 31"/>
          <p:cNvSpPr txBox="1"/>
          <p:nvPr/>
        </p:nvSpPr>
        <p:spPr>
          <a:xfrm>
            <a:off x="9212292" y="3528461"/>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33" name="CuadroTexto 32"/>
          <p:cNvSpPr txBox="1"/>
          <p:nvPr/>
        </p:nvSpPr>
        <p:spPr>
          <a:xfrm>
            <a:off x="11139392" y="3528460"/>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34" name="CuadroTexto 33"/>
          <p:cNvSpPr txBox="1"/>
          <p:nvPr/>
        </p:nvSpPr>
        <p:spPr>
          <a:xfrm>
            <a:off x="3502467" y="4034379"/>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35" name="CuadroTexto 34"/>
          <p:cNvSpPr txBox="1"/>
          <p:nvPr/>
        </p:nvSpPr>
        <p:spPr>
          <a:xfrm>
            <a:off x="5227513" y="4034378"/>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36" name="CuadroTexto 35"/>
          <p:cNvSpPr txBox="1"/>
          <p:nvPr/>
        </p:nvSpPr>
        <p:spPr>
          <a:xfrm>
            <a:off x="7285192" y="4034378"/>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37" name="CuadroTexto 36"/>
          <p:cNvSpPr txBox="1"/>
          <p:nvPr/>
        </p:nvSpPr>
        <p:spPr>
          <a:xfrm>
            <a:off x="9224929" y="4020905"/>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38" name="CuadroTexto 37"/>
          <p:cNvSpPr txBox="1"/>
          <p:nvPr/>
        </p:nvSpPr>
        <p:spPr>
          <a:xfrm>
            <a:off x="11124141" y="4034377"/>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39" name="CuadroTexto 38"/>
          <p:cNvSpPr txBox="1"/>
          <p:nvPr/>
        </p:nvSpPr>
        <p:spPr>
          <a:xfrm>
            <a:off x="1598951" y="4020904"/>
            <a:ext cx="647142" cy="584775"/>
          </a:xfrm>
          <a:prstGeom prst="rect">
            <a:avLst/>
          </a:prstGeom>
          <a:noFill/>
        </p:spPr>
        <p:txBody>
          <a:bodyPr wrap="square" rtlCol="0">
            <a:spAutoFit/>
          </a:bodyPr>
          <a:lstStyle/>
          <a:p>
            <a:pPr algn="ctr"/>
            <a:r>
              <a:rPr lang="es-BO" sz="3200" b="1" dirty="0" smtClean="0">
                <a:solidFill>
                  <a:srgbClr val="0070C0"/>
                </a:solidFill>
              </a:rPr>
              <a:t>1</a:t>
            </a:r>
            <a:endParaRPr lang="es-ES" sz="3200" b="1" dirty="0">
              <a:solidFill>
                <a:srgbClr val="0070C0"/>
              </a:solidFill>
            </a:endParaRPr>
          </a:p>
        </p:txBody>
      </p:sp>
      <p:sp>
        <p:nvSpPr>
          <p:cNvPr id="40" name="CuadroTexto 39"/>
          <p:cNvSpPr txBox="1"/>
          <p:nvPr/>
        </p:nvSpPr>
        <p:spPr>
          <a:xfrm>
            <a:off x="3493405" y="4537758"/>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41" name="CuadroTexto 40"/>
          <p:cNvSpPr txBox="1"/>
          <p:nvPr/>
        </p:nvSpPr>
        <p:spPr>
          <a:xfrm>
            <a:off x="6384363" y="4465796"/>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42" name="CuadroTexto 41"/>
          <p:cNvSpPr txBox="1"/>
          <p:nvPr/>
        </p:nvSpPr>
        <p:spPr>
          <a:xfrm>
            <a:off x="7297179" y="4509609"/>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43" name="CuadroTexto 42"/>
          <p:cNvSpPr txBox="1"/>
          <p:nvPr/>
        </p:nvSpPr>
        <p:spPr>
          <a:xfrm>
            <a:off x="11124141" y="4566787"/>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44" name="CuadroTexto 43"/>
          <p:cNvSpPr txBox="1"/>
          <p:nvPr/>
        </p:nvSpPr>
        <p:spPr>
          <a:xfrm>
            <a:off x="10100561" y="4526821"/>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45" name="CuadroTexto 44"/>
          <p:cNvSpPr txBox="1"/>
          <p:nvPr/>
        </p:nvSpPr>
        <p:spPr>
          <a:xfrm>
            <a:off x="2561986" y="4526820"/>
            <a:ext cx="647142" cy="584775"/>
          </a:xfrm>
          <a:prstGeom prst="rect">
            <a:avLst/>
          </a:prstGeom>
          <a:noFill/>
        </p:spPr>
        <p:txBody>
          <a:bodyPr wrap="square" rtlCol="0">
            <a:spAutoFit/>
          </a:bodyPr>
          <a:lstStyle/>
          <a:p>
            <a:pPr algn="ctr"/>
            <a:r>
              <a:rPr lang="es-BO" sz="3200" b="1" dirty="0" smtClean="0">
                <a:solidFill>
                  <a:srgbClr val="0070C0"/>
                </a:solidFill>
              </a:rPr>
              <a:t>0</a:t>
            </a:r>
            <a:endParaRPr lang="es-ES" sz="3200" b="1" dirty="0">
              <a:solidFill>
                <a:srgbClr val="0070C0"/>
              </a:solidFill>
            </a:endParaRPr>
          </a:p>
        </p:txBody>
      </p:sp>
      <p:sp>
        <p:nvSpPr>
          <p:cNvPr id="47" name="CuadroTexto 46"/>
          <p:cNvSpPr txBox="1"/>
          <p:nvPr/>
        </p:nvSpPr>
        <p:spPr>
          <a:xfrm>
            <a:off x="5280812" y="4981865"/>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48" name="CuadroTexto 47"/>
          <p:cNvSpPr txBox="1"/>
          <p:nvPr/>
        </p:nvSpPr>
        <p:spPr>
          <a:xfrm>
            <a:off x="7297179" y="4986426"/>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49" name="CuadroTexto 48"/>
          <p:cNvSpPr txBox="1"/>
          <p:nvPr/>
        </p:nvSpPr>
        <p:spPr>
          <a:xfrm>
            <a:off x="6364848" y="4981864"/>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50" name="CuadroTexto 49"/>
          <p:cNvSpPr txBox="1"/>
          <p:nvPr/>
        </p:nvSpPr>
        <p:spPr>
          <a:xfrm>
            <a:off x="4445451" y="4981864"/>
            <a:ext cx="647142" cy="584775"/>
          </a:xfrm>
          <a:prstGeom prst="rect">
            <a:avLst/>
          </a:prstGeom>
          <a:noFill/>
        </p:spPr>
        <p:txBody>
          <a:bodyPr wrap="square" rtlCol="0">
            <a:spAutoFit/>
          </a:bodyPr>
          <a:lstStyle/>
          <a:p>
            <a:pPr algn="ctr"/>
            <a:r>
              <a:rPr lang="es-BO" sz="3200" b="1" dirty="0" smtClean="0">
                <a:solidFill>
                  <a:srgbClr val="0070C0"/>
                </a:solidFill>
              </a:rPr>
              <a:t>0</a:t>
            </a:r>
            <a:endParaRPr lang="es-ES" sz="3200" b="1" dirty="0">
              <a:solidFill>
                <a:srgbClr val="0070C0"/>
              </a:solidFill>
            </a:endParaRPr>
          </a:p>
        </p:txBody>
      </p:sp>
      <p:sp>
        <p:nvSpPr>
          <p:cNvPr id="51" name="CuadroTexto 50"/>
          <p:cNvSpPr txBox="1"/>
          <p:nvPr/>
        </p:nvSpPr>
        <p:spPr>
          <a:xfrm>
            <a:off x="9210660" y="5375644"/>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52" name="CuadroTexto 51"/>
          <p:cNvSpPr txBox="1"/>
          <p:nvPr/>
        </p:nvSpPr>
        <p:spPr>
          <a:xfrm>
            <a:off x="10100561" y="5375644"/>
            <a:ext cx="647142" cy="584775"/>
          </a:xfrm>
          <a:prstGeom prst="rect">
            <a:avLst/>
          </a:prstGeom>
          <a:noFill/>
        </p:spPr>
        <p:txBody>
          <a:bodyPr wrap="square" rtlCol="0">
            <a:spAutoFit/>
          </a:bodyPr>
          <a:lstStyle/>
          <a:p>
            <a:pPr algn="ctr"/>
            <a:r>
              <a:rPr lang="es-BO" sz="3200" dirty="0" smtClean="0"/>
              <a:t>0</a:t>
            </a:r>
            <a:endParaRPr lang="es-ES" sz="3200" dirty="0"/>
          </a:p>
        </p:txBody>
      </p:sp>
      <p:sp>
        <p:nvSpPr>
          <p:cNvPr id="53" name="CuadroTexto 52"/>
          <p:cNvSpPr txBox="1"/>
          <p:nvPr/>
        </p:nvSpPr>
        <p:spPr>
          <a:xfrm>
            <a:off x="11128955" y="5431913"/>
            <a:ext cx="647142" cy="584775"/>
          </a:xfrm>
          <a:prstGeom prst="rect">
            <a:avLst/>
          </a:prstGeom>
          <a:noFill/>
        </p:spPr>
        <p:txBody>
          <a:bodyPr wrap="square" rtlCol="0">
            <a:spAutoFit/>
          </a:bodyPr>
          <a:lstStyle/>
          <a:p>
            <a:pPr algn="ctr"/>
            <a:r>
              <a:rPr lang="es-BO" sz="3200" dirty="0" smtClean="0"/>
              <a:t>1</a:t>
            </a:r>
            <a:endParaRPr lang="es-ES" sz="3200" dirty="0"/>
          </a:p>
        </p:txBody>
      </p:sp>
      <p:sp>
        <p:nvSpPr>
          <p:cNvPr id="54" name="CuadroTexto 53"/>
          <p:cNvSpPr txBox="1"/>
          <p:nvPr/>
        </p:nvSpPr>
        <p:spPr>
          <a:xfrm>
            <a:off x="8295286" y="5443786"/>
            <a:ext cx="647142" cy="584775"/>
          </a:xfrm>
          <a:prstGeom prst="rect">
            <a:avLst/>
          </a:prstGeom>
          <a:noFill/>
        </p:spPr>
        <p:txBody>
          <a:bodyPr wrap="square" rtlCol="0">
            <a:spAutoFit/>
          </a:bodyPr>
          <a:lstStyle/>
          <a:p>
            <a:pPr algn="ctr"/>
            <a:r>
              <a:rPr lang="es-BO" sz="3200" b="1" dirty="0" smtClean="0">
                <a:solidFill>
                  <a:srgbClr val="0070C0"/>
                </a:solidFill>
              </a:rPr>
              <a:t>1</a:t>
            </a:r>
            <a:endParaRPr lang="es-ES" sz="3200" b="1" dirty="0">
              <a:solidFill>
                <a:srgbClr val="0070C0"/>
              </a:solidFill>
            </a:endParaRPr>
          </a:p>
        </p:txBody>
      </p:sp>
      <p:sp>
        <p:nvSpPr>
          <p:cNvPr id="55" name="CuadroTexto 54"/>
          <p:cNvSpPr txBox="1"/>
          <p:nvPr/>
        </p:nvSpPr>
        <p:spPr>
          <a:xfrm>
            <a:off x="1598951" y="5891235"/>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56" name="CuadroTexto 55"/>
          <p:cNvSpPr txBox="1"/>
          <p:nvPr/>
        </p:nvSpPr>
        <p:spPr>
          <a:xfrm>
            <a:off x="5267935" y="5891234"/>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57" name="CuadroTexto 56"/>
          <p:cNvSpPr txBox="1"/>
          <p:nvPr/>
        </p:nvSpPr>
        <p:spPr>
          <a:xfrm>
            <a:off x="7286092" y="5905300"/>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58" name="CuadroTexto 57"/>
          <p:cNvSpPr txBox="1"/>
          <p:nvPr/>
        </p:nvSpPr>
        <p:spPr>
          <a:xfrm>
            <a:off x="11135927" y="5885465"/>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59" name="CuadroTexto 58"/>
          <p:cNvSpPr txBox="1"/>
          <p:nvPr/>
        </p:nvSpPr>
        <p:spPr>
          <a:xfrm>
            <a:off x="2577777" y="5905300"/>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60" name="CuadroTexto 59"/>
          <p:cNvSpPr txBox="1"/>
          <p:nvPr/>
        </p:nvSpPr>
        <p:spPr>
          <a:xfrm>
            <a:off x="3480414" y="5905299"/>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61" name="CuadroTexto 60"/>
          <p:cNvSpPr txBox="1"/>
          <p:nvPr/>
        </p:nvSpPr>
        <p:spPr>
          <a:xfrm>
            <a:off x="4448866" y="5885465"/>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62" name="CuadroTexto 61"/>
          <p:cNvSpPr txBox="1"/>
          <p:nvPr/>
        </p:nvSpPr>
        <p:spPr>
          <a:xfrm>
            <a:off x="6364848" y="5885465"/>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63" name="CuadroTexto 62"/>
          <p:cNvSpPr txBox="1"/>
          <p:nvPr/>
        </p:nvSpPr>
        <p:spPr>
          <a:xfrm>
            <a:off x="8280830" y="5905299"/>
            <a:ext cx="647142" cy="584775"/>
          </a:xfrm>
          <a:prstGeom prst="rect">
            <a:avLst/>
          </a:prstGeom>
          <a:noFill/>
        </p:spPr>
        <p:txBody>
          <a:bodyPr wrap="square" rtlCol="0">
            <a:spAutoFit/>
          </a:bodyPr>
          <a:lstStyle/>
          <a:p>
            <a:pPr algn="ctr"/>
            <a:r>
              <a:rPr lang="es-BO" sz="3200" b="1" dirty="0" smtClean="0"/>
              <a:t>1</a:t>
            </a:r>
            <a:endParaRPr lang="es-ES" sz="3200" b="1" dirty="0"/>
          </a:p>
        </p:txBody>
      </p:sp>
      <p:sp>
        <p:nvSpPr>
          <p:cNvPr id="64" name="CuadroTexto 63"/>
          <p:cNvSpPr txBox="1"/>
          <p:nvPr/>
        </p:nvSpPr>
        <p:spPr>
          <a:xfrm>
            <a:off x="9223162" y="5905298"/>
            <a:ext cx="647142" cy="584775"/>
          </a:xfrm>
          <a:prstGeom prst="rect">
            <a:avLst/>
          </a:prstGeom>
          <a:noFill/>
        </p:spPr>
        <p:txBody>
          <a:bodyPr wrap="square" rtlCol="0">
            <a:spAutoFit/>
          </a:bodyPr>
          <a:lstStyle/>
          <a:p>
            <a:pPr algn="ctr"/>
            <a:r>
              <a:rPr lang="es-BO" sz="3200" b="1" dirty="0" smtClean="0"/>
              <a:t>0</a:t>
            </a:r>
            <a:endParaRPr lang="es-ES" sz="3200" b="1" dirty="0"/>
          </a:p>
        </p:txBody>
      </p:sp>
      <p:sp>
        <p:nvSpPr>
          <p:cNvPr id="65" name="CuadroTexto 64"/>
          <p:cNvSpPr txBox="1"/>
          <p:nvPr/>
        </p:nvSpPr>
        <p:spPr>
          <a:xfrm>
            <a:off x="10123318" y="5905298"/>
            <a:ext cx="647142" cy="584775"/>
          </a:xfrm>
          <a:prstGeom prst="rect">
            <a:avLst/>
          </a:prstGeom>
          <a:noFill/>
        </p:spPr>
        <p:txBody>
          <a:bodyPr wrap="square" rtlCol="0">
            <a:spAutoFit/>
          </a:bodyPr>
          <a:lstStyle/>
          <a:p>
            <a:pPr algn="ctr"/>
            <a:r>
              <a:rPr lang="es-BO" sz="3200" b="1" dirty="0" smtClean="0"/>
              <a:t>0</a:t>
            </a:r>
            <a:endParaRPr lang="es-ES" sz="3200" b="1" dirty="0"/>
          </a:p>
        </p:txBody>
      </p:sp>
    </p:spTree>
    <p:extLst>
      <p:ext uri="{BB962C8B-B14F-4D97-AF65-F5344CB8AC3E}">
        <p14:creationId xmlns:p14="http://schemas.microsoft.com/office/powerpoint/2010/main" val="323743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animEffect transition="in" filter="fade">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p:cTn id="98" dur="500" fill="hold"/>
                                        <p:tgtEl>
                                          <p:spTgt spid="40"/>
                                        </p:tgtEl>
                                        <p:attrNameLst>
                                          <p:attrName>ppt_w</p:attrName>
                                        </p:attrNameLst>
                                      </p:cBhvr>
                                      <p:tavLst>
                                        <p:tav tm="0">
                                          <p:val>
                                            <p:fltVal val="0"/>
                                          </p:val>
                                        </p:tav>
                                        <p:tav tm="100000">
                                          <p:val>
                                            <p:strVal val="#ppt_w"/>
                                          </p:val>
                                        </p:tav>
                                      </p:tavLst>
                                    </p:anim>
                                    <p:anim calcmode="lin" valueType="num">
                                      <p:cBhvr>
                                        <p:cTn id="99" dur="500" fill="hold"/>
                                        <p:tgtEl>
                                          <p:spTgt spid="40"/>
                                        </p:tgtEl>
                                        <p:attrNameLst>
                                          <p:attrName>ppt_h</p:attrName>
                                        </p:attrNameLst>
                                      </p:cBhvr>
                                      <p:tavLst>
                                        <p:tav tm="0">
                                          <p:val>
                                            <p:fltVal val="0"/>
                                          </p:val>
                                        </p:tav>
                                        <p:tav tm="100000">
                                          <p:val>
                                            <p:strVal val="#ppt_h"/>
                                          </p:val>
                                        </p:tav>
                                      </p:tavLst>
                                    </p:anim>
                                    <p:animEffect transition="in" filter="fade">
                                      <p:cBhvr>
                                        <p:cTn id="100" dur="500"/>
                                        <p:tgtEl>
                                          <p:spTgt spid="40"/>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 calcmode="lin" valueType="num">
                                      <p:cBhvr>
                                        <p:cTn id="103" dur="500" fill="hold"/>
                                        <p:tgtEl>
                                          <p:spTgt spid="41"/>
                                        </p:tgtEl>
                                        <p:attrNameLst>
                                          <p:attrName>ppt_w</p:attrName>
                                        </p:attrNameLst>
                                      </p:cBhvr>
                                      <p:tavLst>
                                        <p:tav tm="0">
                                          <p:val>
                                            <p:fltVal val="0"/>
                                          </p:val>
                                        </p:tav>
                                        <p:tav tm="100000">
                                          <p:val>
                                            <p:strVal val="#ppt_w"/>
                                          </p:val>
                                        </p:tav>
                                      </p:tavLst>
                                    </p:anim>
                                    <p:anim calcmode="lin" valueType="num">
                                      <p:cBhvr>
                                        <p:cTn id="104" dur="500" fill="hold"/>
                                        <p:tgtEl>
                                          <p:spTgt spid="41"/>
                                        </p:tgtEl>
                                        <p:attrNameLst>
                                          <p:attrName>ppt_h</p:attrName>
                                        </p:attrNameLst>
                                      </p:cBhvr>
                                      <p:tavLst>
                                        <p:tav tm="0">
                                          <p:val>
                                            <p:fltVal val="0"/>
                                          </p:val>
                                        </p:tav>
                                        <p:tav tm="100000">
                                          <p:val>
                                            <p:strVal val="#ppt_h"/>
                                          </p:val>
                                        </p:tav>
                                      </p:tavLst>
                                    </p:anim>
                                    <p:animEffect transition="in" filter="fade">
                                      <p:cBhvr>
                                        <p:cTn id="105" dur="500"/>
                                        <p:tgtEl>
                                          <p:spTgt spid="41"/>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 calcmode="lin" valueType="num">
                                      <p:cBhvr>
                                        <p:cTn id="113" dur="500" fill="hold"/>
                                        <p:tgtEl>
                                          <p:spTgt spid="44"/>
                                        </p:tgtEl>
                                        <p:attrNameLst>
                                          <p:attrName>ppt_w</p:attrName>
                                        </p:attrNameLst>
                                      </p:cBhvr>
                                      <p:tavLst>
                                        <p:tav tm="0">
                                          <p:val>
                                            <p:fltVal val="0"/>
                                          </p:val>
                                        </p:tav>
                                        <p:tav tm="100000">
                                          <p:val>
                                            <p:strVal val="#ppt_w"/>
                                          </p:val>
                                        </p:tav>
                                      </p:tavLst>
                                    </p:anim>
                                    <p:anim calcmode="lin" valueType="num">
                                      <p:cBhvr>
                                        <p:cTn id="114" dur="500" fill="hold"/>
                                        <p:tgtEl>
                                          <p:spTgt spid="44"/>
                                        </p:tgtEl>
                                        <p:attrNameLst>
                                          <p:attrName>ppt_h</p:attrName>
                                        </p:attrNameLst>
                                      </p:cBhvr>
                                      <p:tavLst>
                                        <p:tav tm="0">
                                          <p:val>
                                            <p:fltVal val="0"/>
                                          </p:val>
                                        </p:tav>
                                        <p:tav tm="100000">
                                          <p:val>
                                            <p:strVal val="#ppt_h"/>
                                          </p:val>
                                        </p:tav>
                                      </p:tavLst>
                                    </p:anim>
                                    <p:animEffect transition="in" filter="fade">
                                      <p:cBhvr>
                                        <p:cTn id="115" dur="500"/>
                                        <p:tgtEl>
                                          <p:spTgt spid="44"/>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 calcmode="lin" valueType="num">
                                      <p:cBhvr>
                                        <p:cTn id="118" dur="500" fill="hold"/>
                                        <p:tgtEl>
                                          <p:spTgt spid="43"/>
                                        </p:tgtEl>
                                        <p:attrNameLst>
                                          <p:attrName>ppt_w</p:attrName>
                                        </p:attrNameLst>
                                      </p:cBhvr>
                                      <p:tavLst>
                                        <p:tav tm="0">
                                          <p:val>
                                            <p:fltVal val="0"/>
                                          </p:val>
                                        </p:tav>
                                        <p:tav tm="100000">
                                          <p:val>
                                            <p:strVal val="#ppt_w"/>
                                          </p:val>
                                        </p:tav>
                                      </p:tavLst>
                                    </p:anim>
                                    <p:anim calcmode="lin" valueType="num">
                                      <p:cBhvr>
                                        <p:cTn id="119" dur="500" fill="hold"/>
                                        <p:tgtEl>
                                          <p:spTgt spid="43"/>
                                        </p:tgtEl>
                                        <p:attrNameLst>
                                          <p:attrName>ppt_h</p:attrName>
                                        </p:attrNameLst>
                                      </p:cBhvr>
                                      <p:tavLst>
                                        <p:tav tm="0">
                                          <p:val>
                                            <p:fltVal val="0"/>
                                          </p:val>
                                        </p:tav>
                                        <p:tav tm="100000">
                                          <p:val>
                                            <p:strVal val="#ppt_h"/>
                                          </p:val>
                                        </p:tav>
                                      </p:tavLst>
                                    </p:anim>
                                    <p:animEffect transition="in" filter="fade">
                                      <p:cBhvr>
                                        <p:cTn id="120" dur="500"/>
                                        <p:tgtEl>
                                          <p:spTgt spid="43"/>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grpId="0" nodeType="clickEffect">
                                  <p:stCondLst>
                                    <p:cond delay="0"/>
                                  </p:stCondLst>
                                  <p:childTnLst>
                                    <p:set>
                                      <p:cBhvr>
                                        <p:cTn id="124" dur="1" fill="hold">
                                          <p:stCondLst>
                                            <p:cond delay="0"/>
                                          </p:stCondLst>
                                        </p:cTn>
                                        <p:tgtEl>
                                          <p:spTgt spid="45"/>
                                        </p:tgtEl>
                                        <p:attrNameLst>
                                          <p:attrName>style.visibility</p:attrName>
                                        </p:attrNameLst>
                                      </p:cBhvr>
                                      <p:to>
                                        <p:strVal val="visible"/>
                                      </p:to>
                                    </p:set>
                                    <p:anim calcmode="lin" valueType="num">
                                      <p:cBhvr>
                                        <p:cTn id="125" dur="500" fill="hold"/>
                                        <p:tgtEl>
                                          <p:spTgt spid="45"/>
                                        </p:tgtEl>
                                        <p:attrNameLst>
                                          <p:attrName>ppt_w</p:attrName>
                                        </p:attrNameLst>
                                      </p:cBhvr>
                                      <p:tavLst>
                                        <p:tav tm="0">
                                          <p:val>
                                            <p:fltVal val="0"/>
                                          </p:val>
                                        </p:tav>
                                        <p:tav tm="100000">
                                          <p:val>
                                            <p:strVal val="#ppt_w"/>
                                          </p:val>
                                        </p:tav>
                                      </p:tavLst>
                                    </p:anim>
                                    <p:anim calcmode="lin" valueType="num">
                                      <p:cBhvr>
                                        <p:cTn id="126" dur="500" fill="hold"/>
                                        <p:tgtEl>
                                          <p:spTgt spid="45"/>
                                        </p:tgtEl>
                                        <p:attrNameLst>
                                          <p:attrName>ppt_h</p:attrName>
                                        </p:attrNameLst>
                                      </p:cBhvr>
                                      <p:tavLst>
                                        <p:tav tm="0">
                                          <p:val>
                                            <p:fltVal val="0"/>
                                          </p:val>
                                        </p:tav>
                                        <p:tav tm="100000">
                                          <p:val>
                                            <p:strVal val="#ppt_h"/>
                                          </p:val>
                                        </p:tav>
                                      </p:tavLst>
                                    </p:anim>
                                    <p:animEffect transition="in" filter="fade">
                                      <p:cBhvr>
                                        <p:cTn id="127" dur="500"/>
                                        <p:tgtEl>
                                          <p:spTgt spid="45"/>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grpId="0" nodeType="clickEffect">
                                  <p:stCondLst>
                                    <p:cond delay="0"/>
                                  </p:stCondLst>
                                  <p:childTnLst>
                                    <p:set>
                                      <p:cBhvr>
                                        <p:cTn id="131" dur="1" fill="hold">
                                          <p:stCondLst>
                                            <p:cond delay="0"/>
                                          </p:stCondLst>
                                        </p:cTn>
                                        <p:tgtEl>
                                          <p:spTgt spid="47"/>
                                        </p:tgtEl>
                                        <p:attrNameLst>
                                          <p:attrName>style.visibility</p:attrName>
                                        </p:attrNameLst>
                                      </p:cBhvr>
                                      <p:to>
                                        <p:strVal val="visible"/>
                                      </p:to>
                                    </p:set>
                                    <p:anim calcmode="lin" valueType="num">
                                      <p:cBhvr>
                                        <p:cTn id="132" dur="500" fill="hold"/>
                                        <p:tgtEl>
                                          <p:spTgt spid="47"/>
                                        </p:tgtEl>
                                        <p:attrNameLst>
                                          <p:attrName>ppt_w</p:attrName>
                                        </p:attrNameLst>
                                      </p:cBhvr>
                                      <p:tavLst>
                                        <p:tav tm="0">
                                          <p:val>
                                            <p:fltVal val="0"/>
                                          </p:val>
                                        </p:tav>
                                        <p:tav tm="100000">
                                          <p:val>
                                            <p:strVal val="#ppt_w"/>
                                          </p:val>
                                        </p:tav>
                                      </p:tavLst>
                                    </p:anim>
                                    <p:anim calcmode="lin" valueType="num">
                                      <p:cBhvr>
                                        <p:cTn id="133" dur="500" fill="hold"/>
                                        <p:tgtEl>
                                          <p:spTgt spid="47"/>
                                        </p:tgtEl>
                                        <p:attrNameLst>
                                          <p:attrName>ppt_h</p:attrName>
                                        </p:attrNameLst>
                                      </p:cBhvr>
                                      <p:tavLst>
                                        <p:tav tm="0">
                                          <p:val>
                                            <p:fltVal val="0"/>
                                          </p:val>
                                        </p:tav>
                                        <p:tav tm="100000">
                                          <p:val>
                                            <p:strVal val="#ppt_h"/>
                                          </p:val>
                                        </p:tav>
                                      </p:tavLst>
                                    </p:anim>
                                    <p:animEffect transition="in" filter="fade">
                                      <p:cBhvr>
                                        <p:cTn id="134" dur="500"/>
                                        <p:tgtEl>
                                          <p:spTgt spid="4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 calcmode="lin" valueType="num">
                                      <p:cBhvr>
                                        <p:cTn id="137" dur="500" fill="hold"/>
                                        <p:tgtEl>
                                          <p:spTgt spid="49"/>
                                        </p:tgtEl>
                                        <p:attrNameLst>
                                          <p:attrName>ppt_w</p:attrName>
                                        </p:attrNameLst>
                                      </p:cBhvr>
                                      <p:tavLst>
                                        <p:tav tm="0">
                                          <p:val>
                                            <p:fltVal val="0"/>
                                          </p:val>
                                        </p:tav>
                                        <p:tav tm="100000">
                                          <p:val>
                                            <p:strVal val="#ppt_w"/>
                                          </p:val>
                                        </p:tav>
                                      </p:tavLst>
                                    </p:anim>
                                    <p:anim calcmode="lin" valueType="num">
                                      <p:cBhvr>
                                        <p:cTn id="138" dur="500" fill="hold"/>
                                        <p:tgtEl>
                                          <p:spTgt spid="49"/>
                                        </p:tgtEl>
                                        <p:attrNameLst>
                                          <p:attrName>ppt_h</p:attrName>
                                        </p:attrNameLst>
                                      </p:cBhvr>
                                      <p:tavLst>
                                        <p:tav tm="0">
                                          <p:val>
                                            <p:fltVal val="0"/>
                                          </p:val>
                                        </p:tav>
                                        <p:tav tm="100000">
                                          <p:val>
                                            <p:strVal val="#ppt_h"/>
                                          </p:val>
                                        </p:tav>
                                      </p:tavLst>
                                    </p:anim>
                                    <p:animEffect transition="in" filter="fade">
                                      <p:cBhvr>
                                        <p:cTn id="139" dur="500"/>
                                        <p:tgtEl>
                                          <p:spTgt spid="49"/>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 calcmode="lin" valueType="num">
                                      <p:cBhvr>
                                        <p:cTn id="142" dur="500" fill="hold"/>
                                        <p:tgtEl>
                                          <p:spTgt spid="48"/>
                                        </p:tgtEl>
                                        <p:attrNameLst>
                                          <p:attrName>ppt_w</p:attrName>
                                        </p:attrNameLst>
                                      </p:cBhvr>
                                      <p:tavLst>
                                        <p:tav tm="0">
                                          <p:val>
                                            <p:fltVal val="0"/>
                                          </p:val>
                                        </p:tav>
                                        <p:tav tm="100000">
                                          <p:val>
                                            <p:strVal val="#ppt_w"/>
                                          </p:val>
                                        </p:tav>
                                      </p:tavLst>
                                    </p:anim>
                                    <p:anim calcmode="lin" valueType="num">
                                      <p:cBhvr>
                                        <p:cTn id="143" dur="500" fill="hold"/>
                                        <p:tgtEl>
                                          <p:spTgt spid="48"/>
                                        </p:tgtEl>
                                        <p:attrNameLst>
                                          <p:attrName>ppt_h</p:attrName>
                                        </p:attrNameLst>
                                      </p:cBhvr>
                                      <p:tavLst>
                                        <p:tav tm="0">
                                          <p:val>
                                            <p:fltVal val="0"/>
                                          </p:val>
                                        </p:tav>
                                        <p:tav tm="100000">
                                          <p:val>
                                            <p:strVal val="#ppt_h"/>
                                          </p:val>
                                        </p:tav>
                                      </p:tavLst>
                                    </p:anim>
                                    <p:animEffect transition="in" filter="fade">
                                      <p:cBhvr>
                                        <p:cTn id="144" dur="500"/>
                                        <p:tgtEl>
                                          <p:spTgt spid="48"/>
                                        </p:tgtEl>
                                      </p:cBhvr>
                                    </p:animEffect>
                                  </p:childTnLst>
                                </p:cTn>
                              </p:par>
                            </p:childTnLst>
                          </p:cTn>
                        </p:par>
                      </p:childTnLst>
                    </p:cTn>
                  </p:par>
                  <p:par>
                    <p:cTn id="145" fill="hold">
                      <p:stCondLst>
                        <p:cond delay="indefinite"/>
                      </p:stCondLst>
                      <p:childTnLst>
                        <p:par>
                          <p:cTn id="146" fill="hold">
                            <p:stCondLst>
                              <p:cond delay="0"/>
                            </p:stCondLst>
                            <p:childTnLst>
                              <p:par>
                                <p:cTn id="147" presetID="53" presetClass="entr" presetSubtype="16" fill="hold" grpId="0" nodeType="clickEffect">
                                  <p:stCondLst>
                                    <p:cond delay="0"/>
                                  </p:stCondLst>
                                  <p:childTnLst>
                                    <p:set>
                                      <p:cBhvr>
                                        <p:cTn id="148" dur="1" fill="hold">
                                          <p:stCondLst>
                                            <p:cond delay="0"/>
                                          </p:stCondLst>
                                        </p:cTn>
                                        <p:tgtEl>
                                          <p:spTgt spid="50"/>
                                        </p:tgtEl>
                                        <p:attrNameLst>
                                          <p:attrName>style.visibility</p:attrName>
                                        </p:attrNameLst>
                                      </p:cBhvr>
                                      <p:to>
                                        <p:strVal val="visible"/>
                                      </p:to>
                                    </p:set>
                                    <p:anim calcmode="lin" valueType="num">
                                      <p:cBhvr>
                                        <p:cTn id="149" dur="500" fill="hold"/>
                                        <p:tgtEl>
                                          <p:spTgt spid="50"/>
                                        </p:tgtEl>
                                        <p:attrNameLst>
                                          <p:attrName>ppt_w</p:attrName>
                                        </p:attrNameLst>
                                      </p:cBhvr>
                                      <p:tavLst>
                                        <p:tav tm="0">
                                          <p:val>
                                            <p:fltVal val="0"/>
                                          </p:val>
                                        </p:tav>
                                        <p:tav tm="100000">
                                          <p:val>
                                            <p:strVal val="#ppt_w"/>
                                          </p:val>
                                        </p:tav>
                                      </p:tavLst>
                                    </p:anim>
                                    <p:anim calcmode="lin" valueType="num">
                                      <p:cBhvr>
                                        <p:cTn id="150" dur="500" fill="hold"/>
                                        <p:tgtEl>
                                          <p:spTgt spid="50"/>
                                        </p:tgtEl>
                                        <p:attrNameLst>
                                          <p:attrName>ppt_h</p:attrName>
                                        </p:attrNameLst>
                                      </p:cBhvr>
                                      <p:tavLst>
                                        <p:tav tm="0">
                                          <p:val>
                                            <p:fltVal val="0"/>
                                          </p:val>
                                        </p:tav>
                                        <p:tav tm="100000">
                                          <p:val>
                                            <p:strVal val="#ppt_h"/>
                                          </p:val>
                                        </p:tav>
                                      </p:tavLst>
                                    </p:anim>
                                    <p:animEffect transition="in" filter="fade">
                                      <p:cBhvr>
                                        <p:cTn id="151" dur="500"/>
                                        <p:tgtEl>
                                          <p:spTgt spid="50"/>
                                        </p:tgtEl>
                                      </p:cBhvr>
                                    </p:animEffect>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51"/>
                                        </p:tgtEl>
                                        <p:attrNameLst>
                                          <p:attrName>style.visibility</p:attrName>
                                        </p:attrNameLst>
                                      </p:cBhvr>
                                      <p:to>
                                        <p:strVal val="visible"/>
                                      </p:to>
                                    </p:set>
                                    <p:anim calcmode="lin" valueType="num">
                                      <p:cBhvr>
                                        <p:cTn id="156" dur="500" fill="hold"/>
                                        <p:tgtEl>
                                          <p:spTgt spid="51"/>
                                        </p:tgtEl>
                                        <p:attrNameLst>
                                          <p:attrName>ppt_w</p:attrName>
                                        </p:attrNameLst>
                                      </p:cBhvr>
                                      <p:tavLst>
                                        <p:tav tm="0">
                                          <p:val>
                                            <p:fltVal val="0"/>
                                          </p:val>
                                        </p:tav>
                                        <p:tav tm="100000">
                                          <p:val>
                                            <p:strVal val="#ppt_w"/>
                                          </p:val>
                                        </p:tav>
                                      </p:tavLst>
                                    </p:anim>
                                    <p:anim calcmode="lin" valueType="num">
                                      <p:cBhvr>
                                        <p:cTn id="157" dur="500" fill="hold"/>
                                        <p:tgtEl>
                                          <p:spTgt spid="51"/>
                                        </p:tgtEl>
                                        <p:attrNameLst>
                                          <p:attrName>ppt_h</p:attrName>
                                        </p:attrNameLst>
                                      </p:cBhvr>
                                      <p:tavLst>
                                        <p:tav tm="0">
                                          <p:val>
                                            <p:fltVal val="0"/>
                                          </p:val>
                                        </p:tav>
                                        <p:tav tm="100000">
                                          <p:val>
                                            <p:strVal val="#ppt_h"/>
                                          </p:val>
                                        </p:tav>
                                      </p:tavLst>
                                    </p:anim>
                                    <p:animEffect transition="in" filter="fade">
                                      <p:cBhvr>
                                        <p:cTn id="158" dur="500"/>
                                        <p:tgtEl>
                                          <p:spTgt spid="51"/>
                                        </p:tgtEl>
                                      </p:cBhvr>
                                    </p:animEffect>
                                  </p:childTnLst>
                                </p:cTn>
                              </p:par>
                              <p:par>
                                <p:cTn id="159" presetID="53" presetClass="entr" presetSubtype="16" fill="hold" grpId="0" nodeType="withEffect">
                                  <p:stCondLst>
                                    <p:cond delay="0"/>
                                  </p:stCondLst>
                                  <p:childTnLst>
                                    <p:set>
                                      <p:cBhvr>
                                        <p:cTn id="160" dur="1" fill="hold">
                                          <p:stCondLst>
                                            <p:cond delay="0"/>
                                          </p:stCondLst>
                                        </p:cTn>
                                        <p:tgtEl>
                                          <p:spTgt spid="52"/>
                                        </p:tgtEl>
                                        <p:attrNameLst>
                                          <p:attrName>style.visibility</p:attrName>
                                        </p:attrNameLst>
                                      </p:cBhvr>
                                      <p:to>
                                        <p:strVal val="visible"/>
                                      </p:to>
                                    </p:set>
                                    <p:anim calcmode="lin" valueType="num">
                                      <p:cBhvr>
                                        <p:cTn id="161" dur="500" fill="hold"/>
                                        <p:tgtEl>
                                          <p:spTgt spid="52"/>
                                        </p:tgtEl>
                                        <p:attrNameLst>
                                          <p:attrName>ppt_w</p:attrName>
                                        </p:attrNameLst>
                                      </p:cBhvr>
                                      <p:tavLst>
                                        <p:tav tm="0">
                                          <p:val>
                                            <p:fltVal val="0"/>
                                          </p:val>
                                        </p:tav>
                                        <p:tav tm="100000">
                                          <p:val>
                                            <p:strVal val="#ppt_w"/>
                                          </p:val>
                                        </p:tav>
                                      </p:tavLst>
                                    </p:anim>
                                    <p:anim calcmode="lin" valueType="num">
                                      <p:cBhvr>
                                        <p:cTn id="162" dur="500" fill="hold"/>
                                        <p:tgtEl>
                                          <p:spTgt spid="52"/>
                                        </p:tgtEl>
                                        <p:attrNameLst>
                                          <p:attrName>ppt_h</p:attrName>
                                        </p:attrNameLst>
                                      </p:cBhvr>
                                      <p:tavLst>
                                        <p:tav tm="0">
                                          <p:val>
                                            <p:fltVal val="0"/>
                                          </p:val>
                                        </p:tav>
                                        <p:tav tm="100000">
                                          <p:val>
                                            <p:strVal val="#ppt_h"/>
                                          </p:val>
                                        </p:tav>
                                      </p:tavLst>
                                    </p:anim>
                                    <p:animEffect transition="in" filter="fade">
                                      <p:cBhvr>
                                        <p:cTn id="163" dur="500"/>
                                        <p:tgtEl>
                                          <p:spTgt spid="52"/>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53"/>
                                        </p:tgtEl>
                                        <p:attrNameLst>
                                          <p:attrName>style.visibility</p:attrName>
                                        </p:attrNameLst>
                                      </p:cBhvr>
                                      <p:to>
                                        <p:strVal val="visible"/>
                                      </p:to>
                                    </p:set>
                                    <p:anim calcmode="lin" valueType="num">
                                      <p:cBhvr>
                                        <p:cTn id="166" dur="500" fill="hold"/>
                                        <p:tgtEl>
                                          <p:spTgt spid="53"/>
                                        </p:tgtEl>
                                        <p:attrNameLst>
                                          <p:attrName>ppt_w</p:attrName>
                                        </p:attrNameLst>
                                      </p:cBhvr>
                                      <p:tavLst>
                                        <p:tav tm="0">
                                          <p:val>
                                            <p:fltVal val="0"/>
                                          </p:val>
                                        </p:tav>
                                        <p:tav tm="100000">
                                          <p:val>
                                            <p:strVal val="#ppt_w"/>
                                          </p:val>
                                        </p:tav>
                                      </p:tavLst>
                                    </p:anim>
                                    <p:anim calcmode="lin" valueType="num">
                                      <p:cBhvr>
                                        <p:cTn id="167" dur="500" fill="hold"/>
                                        <p:tgtEl>
                                          <p:spTgt spid="53"/>
                                        </p:tgtEl>
                                        <p:attrNameLst>
                                          <p:attrName>ppt_h</p:attrName>
                                        </p:attrNameLst>
                                      </p:cBhvr>
                                      <p:tavLst>
                                        <p:tav tm="0">
                                          <p:val>
                                            <p:fltVal val="0"/>
                                          </p:val>
                                        </p:tav>
                                        <p:tav tm="100000">
                                          <p:val>
                                            <p:strVal val="#ppt_h"/>
                                          </p:val>
                                        </p:tav>
                                      </p:tavLst>
                                    </p:anim>
                                    <p:animEffect transition="in" filter="fade">
                                      <p:cBhvr>
                                        <p:cTn id="168" dur="500"/>
                                        <p:tgtEl>
                                          <p:spTgt spid="53"/>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grpId="0" nodeType="clickEffect">
                                  <p:stCondLst>
                                    <p:cond delay="0"/>
                                  </p:stCondLst>
                                  <p:childTnLst>
                                    <p:set>
                                      <p:cBhvr>
                                        <p:cTn id="172" dur="1" fill="hold">
                                          <p:stCondLst>
                                            <p:cond delay="0"/>
                                          </p:stCondLst>
                                        </p:cTn>
                                        <p:tgtEl>
                                          <p:spTgt spid="54"/>
                                        </p:tgtEl>
                                        <p:attrNameLst>
                                          <p:attrName>style.visibility</p:attrName>
                                        </p:attrNameLst>
                                      </p:cBhvr>
                                      <p:to>
                                        <p:strVal val="visible"/>
                                      </p:to>
                                    </p:set>
                                    <p:anim calcmode="lin" valueType="num">
                                      <p:cBhvr>
                                        <p:cTn id="173" dur="500" fill="hold"/>
                                        <p:tgtEl>
                                          <p:spTgt spid="54"/>
                                        </p:tgtEl>
                                        <p:attrNameLst>
                                          <p:attrName>ppt_w</p:attrName>
                                        </p:attrNameLst>
                                      </p:cBhvr>
                                      <p:tavLst>
                                        <p:tav tm="0">
                                          <p:val>
                                            <p:fltVal val="0"/>
                                          </p:val>
                                        </p:tav>
                                        <p:tav tm="100000">
                                          <p:val>
                                            <p:strVal val="#ppt_w"/>
                                          </p:val>
                                        </p:tav>
                                      </p:tavLst>
                                    </p:anim>
                                    <p:anim calcmode="lin" valueType="num">
                                      <p:cBhvr>
                                        <p:cTn id="174" dur="500" fill="hold"/>
                                        <p:tgtEl>
                                          <p:spTgt spid="54"/>
                                        </p:tgtEl>
                                        <p:attrNameLst>
                                          <p:attrName>ppt_h</p:attrName>
                                        </p:attrNameLst>
                                      </p:cBhvr>
                                      <p:tavLst>
                                        <p:tav tm="0">
                                          <p:val>
                                            <p:fltVal val="0"/>
                                          </p:val>
                                        </p:tav>
                                        <p:tav tm="100000">
                                          <p:val>
                                            <p:strVal val="#ppt_h"/>
                                          </p:val>
                                        </p:tav>
                                      </p:tavLst>
                                    </p:anim>
                                    <p:animEffect transition="in" filter="fade">
                                      <p:cBhvr>
                                        <p:cTn id="175" dur="500"/>
                                        <p:tgtEl>
                                          <p:spTgt spid="54"/>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55"/>
                                        </p:tgtEl>
                                        <p:attrNameLst>
                                          <p:attrName>style.visibility</p:attrName>
                                        </p:attrNameLst>
                                      </p:cBhvr>
                                      <p:to>
                                        <p:strVal val="visible"/>
                                      </p:to>
                                    </p:set>
                                    <p:anim calcmode="lin" valueType="num">
                                      <p:cBhvr>
                                        <p:cTn id="180" dur="500" fill="hold"/>
                                        <p:tgtEl>
                                          <p:spTgt spid="55"/>
                                        </p:tgtEl>
                                        <p:attrNameLst>
                                          <p:attrName>ppt_w</p:attrName>
                                        </p:attrNameLst>
                                      </p:cBhvr>
                                      <p:tavLst>
                                        <p:tav tm="0">
                                          <p:val>
                                            <p:fltVal val="0"/>
                                          </p:val>
                                        </p:tav>
                                        <p:tav tm="100000">
                                          <p:val>
                                            <p:strVal val="#ppt_w"/>
                                          </p:val>
                                        </p:tav>
                                      </p:tavLst>
                                    </p:anim>
                                    <p:anim calcmode="lin" valueType="num">
                                      <p:cBhvr>
                                        <p:cTn id="181" dur="500" fill="hold"/>
                                        <p:tgtEl>
                                          <p:spTgt spid="55"/>
                                        </p:tgtEl>
                                        <p:attrNameLst>
                                          <p:attrName>ppt_h</p:attrName>
                                        </p:attrNameLst>
                                      </p:cBhvr>
                                      <p:tavLst>
                                        <p:tav tm="0">
                                          <p:val>
                                            <p:fltVal val="0"/>
                                          </p:val>
                                        </p:tav>
                                        <p:tav tm="100000">
                                          <p:val>
                                            <p:strVal val="#ppt_h"/>
                                          </p:val>
                                        </p:tav>
                                      </p:tavLst>
                                    </p:anim>
                                    <p:animEffect transition="in" filter="fade">
                                      <p:cBhvr>
                                        <p:cTn id="182" dur="500"/>
                                        <p:tgtEl>
                                          <p:spTgt spid="55"/>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 calcmode="lin" valueType="num">
                                      <p:cBhvr>
                                        <p:cTn id="185" dur="500" fill="hold"/>
                                        <p:tgtEl>
                                          <p:spTgt spid="59"/>
                                        </p:tgtEl>
                                        <p:attrNameLst>
                                          <p:attrName>ppt_w</p:attrName>
                                        </p:attrNameLst>
                                      </p:cBhvr>
                                      <p:tavLst>
                                        <p:tav tm="0">
                                          <p:val>
                                            <p:fltVal val="0"/>
                                          </p:val>
                                        </p:tav>
                                        <p:tav tm="100000">
                                          <p:val>
                                            <p:strVal val="#ppt_w"/>
                                          </p:val>
                                        </p:tav>
                                      </p:tavLst>
                                    </p:anim>
                                    <p:anim calcmode="lin" valueType="num">
                                      <p:cBhvr>
                                        <p:cTn id="186" dur="500" fill="hold"/>
                                        <p:tgtEl>
                                          <p:spTgt spid="59"/>
                                        </p:tgtEl>
                                        <p:attrNameLst>
                                          <p:attrName>ppt_h</p:attrName>
                                        </p:attrNameLst>
                                      </p:cBhvr>
                                      <p:tavLst>
                                        <p:tav tm="0">
                                          <p:val>
                                            <p:fltVal val="0"/>
                                          </p:val>
                                        </p:tav>
                                        <p:tav tm="100000">
                                          <p:val>
                                            <p:strVal val="#ppt_h"/>
                                          </p:val>
                                        </p:tav>
                                      </p:tavLst>
                                    </p:anim>
                                    <p:animEffect transition="in" filter="fade">
                                      <p:cBhvr>
                                        <p:cTn id="187" dur="500"/>
                                        <p:tgtEl>
                                          <p:spTgt spid="59"/>
                                        </p:tgtEl>
                                      </p:cBhvr>
                                    </p:animEffect>
                                  </p:childTnLst>
                                </p:cTn>
                              </p:par>
                              <p:par>
                                <p:cTn id="188" presetID="53" presetClass="entr" presetSubtype="16" fill="hold" grpId="0" nodeType="withEffect">
                                  <p:stCondLst>
                                    <p:cond delay="0"/>
                                  </p:stCondLst>
                                  <p:childTnLst>
                                    <p:set>
                                      <p:cBhvr>
                                        <p:cTn id="189" dur="1" fill="hold">
                                          <p:stCondLst>
                                            <p:cond delay="0"/>
                                          </p:stCondLst>
                                        </p:cTn>
                                        <p:tgtEl>
                                          <p:spTgt spid="60"/>
                                        </p:tgtEl>
                                        <p:attrNameLst>
                                          <p:attrName>style.visibility</p:attrName>
                                        </p:attrNameLst>
                                      </p:cBhvr>
                                      <p:to>
                                        <p:strVal val="visible"/>
                                      </p:to>
                                    </p:set>
                                    <p:anim calcmode="lin" valueType="num">
                                      <p:cBhvr>
                                        <p:cTn id="190" dur="500" fill="hold"/>
                                        <p:tgtEl>
                                          <p:spTgt spid="60"/>
                                        </p:tgtEl>
                                        <p:attrNameLst>
                                          <p:attrName>ppt_w</p:attrName>
                                        </p:attrNameLst>
                                      </p:cBhvr>
                                      <p:tavLst>
                                        <p:tav tm="0">
                                          <p:val>
                                            <p:fltVal val="0"/>
                                          </p:val>
                                        </p:tav>
                                        <p:tav tm="100000">
                                          <p:val>
                                            <p:strVal val="#ppt_w"/>
                                          </p:val>
                                        </p:tav>
                                      </p:tavLst>
                                    </p:anim>
                                    <p:anim calcmode="lin" valueType="num">
                                      <p:cBhvr>
                                        <p:cTn id="191" dur="500" fill="hold"/>
                                        <p:tgtEl>
                                          <p:spTgt spid="60"/>
                                        </p:tgtEl>
                                        <p:attrNameLst>
                                          <p:attrName>ppt_h</p:attrName>
                                        </p:attrNameLst>
                                      </p:cBhvr>
                                      <p:tavLst>
                                        <p:tav tm="0">
                                          <p:val>
                                            <p:fltVal val="0"/>
                                          </p:val>
                                        </p:tav>
                                        <p:tav tm="100000">
                                          <p:val>
                                            <p:strVal val="#ppt_h"/>
                                          </p:val>
                                        </p:tav>
                                      </p:tavLst>
                                    </p:anim>
                                    <p:animEffect transition="in" filter="fade">
                                      <p:cBhvr>
                                        <p:cTn id="192" dur="500"/>
                                        <p:tgtEl>
                                          <p:spTgt spid="60"/>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61"/>
                                        </p:tgtEl>
                                        <p:attrNameLst>
                                          <p:attrName>style.visibility</p:attrName>
                                        </p:attrNameLst>
                                      </p:cBhvr>
                                      <p:to>
                                        <p:strVal val="visible"/>
                                      </p:to>
                                    </p:set>
                                    <p:anim calcmode="lin" valueType="num">
                                      <p:cBhvr>
                                        <p:cTn id="195" dur="500" fill="hold"/>
                                        <p:tgtEl>
                                          <p:spTgt spid="61"/>
                                        </p:tgtEl>
                                        <p:attrNameLst>
                                          <p:attrName>ppt_w</p:attrName>
                                        </p:attrNameLst>
                                      </p:cBhvr>
                                      <p:tavLst>
                                        <p:tav tm="0">
                                          <p:val>
                                            <p:fltVal val="0"/>
                                          </p:val>
                                        </p:tav>
                                        <p:tav tm="100000">
                                          <p:val>
                                            <p:strVal val="#ppt_w"/>
                                          </p:val>
                                        </p:tav>
                                      </p:tavLst>
                                    </p:anim>
                                    <p:anim calcmode="lin" valueType="num">
                                      <p:cBhvr>
                                        <p:cTn id="196" dur="500" fill="hold"/>
                                        <p:tgtEl>
                                          <p:spTgt spid="61"/>
                                        </p:tgtEl>
                                        <p:attrNameLst>
                                          <p:attrName>ppt_h</p:attrName>
                                        </p:attrNameLst>
                                      </p:cBhvr>
                                      <p:tavLst>
                                        <p:tav tm="0">
                                          <p:val>
                                            <p:fltVal val="0"/>
                                          </p:val>
                                        </p:tav>
                                        <p:tav tm="100000">
                                          <p:val>
                                            <p:strVal val="#ppt_h"/>
                                          </p:val>
                                        </p:tav>
                                      </p:tavLst>
                                    </p:anim>
                                    <p:animEffect transition="in" filter="fade">
                                      <p:cBhvr>
                                        <p:cTn id="197" dur="500"/>
                                        <p:tgtEl>
                                          <p:spTgt spid="61"/>
                                        </p:tgtEl>
                                      </p:cBhvr>
                                    </p:animEffect>
                                  </p:childTnLst>
                                </p:cTn>
                              </p:par>
                              <p:par>
                                <p:cTn id="198" presetID="53" presetClass="entr" presetSubtype="16" fill="hold" grpId="0" nodeType="withEffect">
                                  <p:stCondLst>
                                    <p:cond delay="0"/>
                                  </p:stCondLst>
                                  <p:childTnLst>
                                    <p:set>
                                      <p:cBhvr>
                                        <p:cTn id="199" dur="1" fill="hold">
                                          <p:stCondLst>
                                            <p:cond delay="0"/>
                                          </p:stCondLst>
                                        </p:cTn>
                                        <p:tgtEl>
                                          <p:spTgt spid="56"/>
                                        </p:tgtEl>
                                        <p:attrNameLst>
                                          <p:attrName>style.visibility</p:attrName>
                                        </p:attrNameLst>
                                      </p:cBhvr>
                                      <p:to>
                                        <p:strVal val="visible"/>
                                      </p:to>
                                    </p:set>
                                    <p:anim calcmode="lin" valueType="num">
                                      <p:cBhvr>
                                        <p:cTn id="200" dur="500" fill="hold"/>
                                        <p:tgtEl>
                                          <p:spTgt spid="56"/>
                                        </p:tgtEl>
                                        <p:attrNameLst>
                                          <p:attrName>ppt_w</p:attrName>
                                        </p:attrNameLst>
                                      </p:cBhvr>
                                      <p:tavLst>
                                        <p:tav tm="0">
                                          <p:val>
                                            <p:fltVal val="0"/>
                                          </p:val>
                                        </p:tav>
                                        <p:tav tm="100000">
                                          <p:val>
                                            <p:strVal val="#ppt_w"/>
                                          </p:val>
                                        </p:tav>
                                      </p:tavLst>
                                    </p:anim>
                                    <p:anim calcmode="lin" valueType="num">
                                      <p:cBhvr>
                                        <p:cTn id="201" dur="500" fill="hold"/>
                                        <p:tgtEl>
                                          <p:spTgt spid="56"/>
                                        </p:tgtEl>
                                        <p:attrNameLst>
                                          <p:attrName>ppt_h</p:attrName>
                                        </p:attrNameLst>
                                      </p:cBhvr>
                                      <p:tavLst>
                                        <p:tav tm="0">
                                          <p:val>
                                            <p:fltVal val="0"/>
                                          </p:val>
                                        </p:tav>
                                        <p:tav tm="100000">
                                          <p:val>
                                            <p:strVal val="#ppt_h"/>
                                          </p:val>
                                        </p:tav>
                                      </p:tavLst>
                                    </p:anim>
                                    <p:animEffect transition="in" filter="fade">
                                      <p:cBhvr>
                                        <p:cTn id="202" dur="500"/>
                                        <p:tgtEl>
                                          <p:spTgt spid="56"/>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62"/>
                                        </p:tgtEl>
                                        <p:attrNameLst>
                                          <p:attrName>style.visibility</p:attrName>
                                        </p:attrNameLst>
                                      </p:cBhvr>
                                      <p:to>
                                        <p:strVal val="visible"/>
                                      </p:to>
                                    </p:set>
                                    <p:anim calcmode="lin" valueType="num">
                                      <p:cBhvr>
                                        <p:cTn id="205" dur="500" fill="hold"/>
                                        <p:tgtEl>
                                          <p:spTgt spid="62"/>
                                        </p:tgtEl>
                                        <p:attrNameLst>
                                          <p:attrName>ppt_w</p:attrName>
                                        </p:attrNameLst>
                                      </p:cBhvr>
                                      <p:tavLst>
                                        <p:tav tm="0">
                                          <p:val>
                                            <p:fltVal val="0"/>
                                          </p:val>
                                        </p:tav>
                                        <p:tav tm="100000">
                                          <p:val>
                                            <p:strVal val="#ppt_w"/>
                                          </p:val>
                                        </p:tav>
                                      </p:tavLst>
                                    </p:anim>
                                    <p:anim calcmode="lin" valueType="num">
                                      <p:cBhvr>
                                        <p:cTn id="206" dur="500" fill="hold"/>
                                        <p:tgtEl>
                                          <p:spTgt spid="62"/>
                                        </p:tgtEl>
                                        <p:attrNameLst>
                                          <p:attrName>ppt_h</p:attrName>
                                        </p:attrNameLst>
                                      </p:cBhvr>
                                      <p:tavLst>
                                        <p:tav tm="0">
                                          <p:val>
                                            <p:fltVal val="0"/>
                                          </p:val>
                                        </p:tav>
                                        <p:tav tm="100000">
                                          <p:val>
                                            <p:strVal val="#ppt_h"/>
                                          </p:val>
                                        </p:tav>
                                      </p:tavLst>
                                    </p:anim>
                                    <p:animEffect transition="in" filter="fade">
                                      <p:cBhvr>
                                        <p:cTn id="207" dur="500"/>
                                        <p:tgtEl>
                                          <p:spTgt spid="62"/>
                                        </p:tgtEl>
                                      </p:cBhvr>
                                    </p:animEffect>
                                  </p:childTnLst>
                                </p:cTn>
                              </p:par>
                              <p:par>
                                <p:cTn id="208" presetID="53" presetClass="entr" presetSubtype="16" fill="hold" grpId="0" nodeType="withEffect">
                                  <p:stCondLst>
                                    <p:cond delay="0"/>
                                  </p:stCondLst>
                                  <p:childTnLst>
                                    <p:set>
                                      <p:cBhvr>
                                        <p:cTn id="209" dur="1" fill="hold">
                                          <p:stCondLst>
                                            <p:cond delay="0"/>
                                          </p:stCondLst>
                                        </p:cTn>
                                        <p:tgtEl>
                                          <p:spTgt spid="57"/>
                                        </p:tgtEl>
                                        <p:attrNameLst>
                                          <p:attrName>style.visibility</p:attrName>
                                        </p:attrNameLst>
                                      </p:cBhvr>
                                      <p:to>
                                        <p:strVal val="visible"/>
                                      </p:to>
                                    </p:set>
                                    <p:anim calcmode="lin" valueType="num">
                                      <p:cBhvr>
                                        <p:cTn id="210" dur="500" fill="hold"/>
                                        <p:tgtEl>
                                          <p:spTgt spid="57"/>
                                        </p:tgtEl>
                                        <p:attrNameLst>
                                          <p:attrName>ppt_w</p:attrName>
                                        </p:attrNameLst>
                                      </p:cBhvr>
                                      <p:tavLst>
                                        <p:tav tm="0">
                                          <p:val>
                                            <p:fltVal val="0"/>
                                          </p:val>
                                        </p:tav>
                                        <p:tav tm="100000">
                                          <p:val>
                                            <p:strVal val="#ppt_w"/>
                                          </p:val>
                                        </p:tav>
                                      </p:tavLst>
                                    </p:anim>
                                    <p:anim calcmode="lin" valueType="num">
                                      <p:cBhvr>
                                        <p:cTn id="211" dur="500" fill="hold"/>
                                        <p:tgtEl>
                                          <p:spTgt spid="57"/>
                                        </p:tgtEl>
                                        <p:attrNameLst>
                                          <p:attrName>ppt_h</p:attrName>
                                        </p:attrNameLst>
                                      </p:cBhvr>
                                      <p:tavLst>
                                        <p:tav tm="0">
                                          <p:val>
                                            <p:fltVal val="0"/>
                                          </p:val>
                                        </p:tav>
                                        <p:tav tm="100000">
                                          <p:val>
                                            <p:strVal val="#ppt_h"/>
                                          </p:val>
                                        </p:tav>
                                      </p:tavLst>
                                    </p:anim>
                                    <p:animEffect transition="in" filter="fade">
                                      <p:cBhvr>
                                        <p:cTn id="212" dur="500"/>
                                        <p:tgtEl>
                                          <p:spTgt spid="57"/>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63"/>
                                        </p:tgtEl>
                                        <p:attrNameLst>
                                          <p:attrName>style.visibility</p:attrName>
                                        </p:attrNameLst>
                                      </p:cBhvr>
                                      <p:to>
                                        <p:strVal val="visible"/>
                                      </p:to>
                                    </p:set>
                                    <p:anim calcmode="lin" valueType="num">
                                      <p:cBhvr>
                                        <p:cTn id="215" dur="500" fill="hold"/>
                                        <p:tgtEl>
                                          <p:spTgt spid="63"/>
                                        </p:tgtEl>
                                        <p:attrNameLst>
                                          <p:attrName>ppt_w</p:attrName>
                                        </p:attrNameLst>
                                      </p:cBhvr>
                                      <p:tavLst>
                                        <p:tav tm="0">
                                          <p:val>
                                            <p:fltVal val="0"/>
                                          </p:val>
                                        </p:tav>
                                        <p:tav tm="100000">
                                          <p:val>
                                            <p:strVal val="#ppt_w"/>
                                          </p:val>
                                        </p:tav>
                                      </p:tavLst>
                                    </p:anim>
                                    <p:anim calcmode="lin" valueType="num">
                                      <p:cBhvr>
                                        <p:cTn id="216" dur="500" fill="hold"/>
                                        <p:tgtEl>
                                          <p:spTgt spid="63"/>
                                        </p:tgtEl>
                                        <p:attrNameLst>
                                          <p:attrName>ppt_h</p:attrName>
                                        </p:attrNameLst>
                                      </p:cBhvr>
                                      <p:tavLst>
                                        <p:tav tm="0">
                                          <p:val>
                                            <p:fltVal val="0"/>
                                          </p:val>
                                        </p:tav>
                                        <p:tav tm="100000">
                                          <p:val>
                                            <p:strVal val="#ppt_h"/>
                                          </p:val>
                                        </p:tav>
                                      </p:tavLst>
                                    </p:anim>
                                    <p:animEffect transition="in" filter="fade">
                                      <p:cBhvr>
                                        <p:cTn id="217" dur="500"/>
                                        <p:tgtEl>
                                          <p:spTgt spid="63"/>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64"/>
                                        </p:tgtEl>
                                        <p:attrNameLst>
                                          <p:attrName>style.visibility</p:attrName>
                                        </p:attrNameLst>
                                      </p:cBhvr>
                                      <p:to>
                                        <p:strVal val="visible"/>
                                      </p:to>
                                    </p:set>
                                    <p:anim calcmode="lin" valueType="num">
                                      <p:cBhvr>
                                        <p:cTn id="220" dur="500" fill="hold"/>
                                        <p:tgtEl>
                                          <p:spTgt spid="64"/>
                                        </p:tgtEl>
                                        <p:attrNameLst>
                                          <p:attrName>ppt_w</p:attrName>
                                        </p:attrNameLst>
                                      </p:cBhvr>
                                      <p:tavLst>
                                        <p:tav tm="0">
                                          <p:val>
                                            <p:fltVal val="0"/>
                                          </p:val>
                                        </p:tav>
                                        <p:tav tm="100000">
                                          <p:val>
                                            <p:strVal val="#ppt_w"/>
                                          </p:val>
                                        </p:tav>
                                      </p:tavLst>
                                    </p:anim>
                                    <p:anim calcmode="lin" valueType="num">
                                      <p:cBhvr>
                                        <p:cTn id="221" dur="500" fill="hold"/>
                                        <p:tgtEl>
                                          <p:spTgt spid="64"/>
                                        </p:tgtEl>
                                        <p:attrNameLst>
                                          <p:attrName>ppt_h</p:attrName>
                                        </p:attrNameLst>
                                      </p:cBhvr>
                                      <p:tavLst>
                                        <p:tav tm="0">
                                          <p:val>
                                            <p:fltVal val="0"/>
                                          </p:val>
                                        </p:tav>
                                        <p:tav tm="100000">
                                          <p:val>
                                            <p:strVal val="#ppt_h"/>
                                          </p:val>
                                        </p:tav>
                                      </p:tavLst>
                                    </p:anim>
                                    <p:animEffect transition="in" filter="fade">
                                      <p:cBhvr>
                                        <p:cTn id="222" dur="500"/>
                                        <p:tgtEl>
                                          <p:spTgt spid="64"/>
                                        </p:tgtEl>
                                      </p:cBhvr>
                                    </p:animEffect>
                                  </p:childTnLst>
                                </p:cTn>
                              </p:par>
                              <p:par>
                                <p:cTn id="223" presetID="53" presetClass="entr" presetSubtype="16" fill="hold" grpId="0" nodeType="withEffect">
                                  <p:stCondLst>
                                    <p:cond delay="0"/>
                                  </p:stCondLst>
                                  <p:childTnLst>
                                    <p:set>
                                      <p:cBhvr>
                                        <p:cTn id="224" dur="1" fill="hold">
                                          <p:stCondLst>
                                            <p:cond delay="0"/>
                                          </p:stCondLst>
                                        </p:cTn>
                                        <p:tgtEl>
                                          <p:spTgt spid="65"/>
                                        </p:tgtEl>
                                        <p:attrNameLst>
                                          <p:attrName>style.visibility</p:attrName>
                                        </p:attrNameLst>
                                      </p:cBhvr>
                                      <p:to>
                                        <p:strVal val="visible"/>
                                      </p:to>
                                    </p:set>
                                    <p:anim calcmode="lin" valueType="num">
                                      <p:cBhvr>
                                        <p:cTn id="225" dur="500" fill="hold"/>
                                        <p:tgtEl>
                                          <p:spTgt spid="65"/>
                                        </p:tgtEl>
                                        <p:attrNameLst>
                                          <p:attrName>ppt_w</p:attrName>
                                        </p:attrNameLst>
                                      </p:cBhvr>
                                      <p:tavLst>
                                        <p:tav tm="0">
                                          <p:val>
                                            <p:fltVal val="0"/>
                                          </p:val>
                                        </p:tav>
                                        <p:tav tm="100000">
                                          <p:val>
                                            <p:strVal val="#ppt_w"/>
                                          </p:val>
                                        </p:tav>
                                      </p:tavLst>
                                    </p:anim>
                                    <p:anim calcmode="lin" valueType="num">
                                      <p:cBhvr>
                                        <p:cTn id="226" dur="500" fill="hold"/>
                                        <p:tgtEl>
                                          <p:spTgt spid="65"/>
                                        </p:tgtEl>
                                        <p:attrNameLst>
                                          <p:attrName>ppt_h</p:attrName>
                                        </p:attrNameLst>
                                      </p:cBhvr>
                                      <p:tavLst>
                                        <p:tav tm="0">
                                          <p:val>
                                            <p:fltVal val="0"/>
                                          </p:val>
                                        </p:tav>
                                        <p:tav tm="100000">
                                          <p:val>
                                            <p:strVal val="#ppt_h"/>
                                          </p:val>
                                        </p:tav>
                                      </p:tavLst>
                                    </p:anim>
                                    <p:animEffect transition="in" filter="fade">
                                      <p:cBhvr>
                                        <p:cTn id="227" dur="500"/>
                                        <p:tgtEl>
                                          <p:spTgt spid="65"/>
                                        </p:tgtEl>
                                      </p:cBhvr>
                                    </p:animEffect>
                                  </p:childTnLst>
                                </p:cTn>
                              </p:par>
                              <p:par>
                                <p:cTn id="228" presetID="53" presetClass="entr" presetSubtype="16" fill="hold" grpId="0" nodeType="withEffect">
                                  <p:stCondLst>
                                    <p:cond delay="0"/>
                                  </p:stCondLst>
                                  <p:childTnLst>
                                    <p:set>
                                      <p:cBhvr>
                                        <p:cTn id="229" dur="1" fill="hold">
                                          <p:stCondLst>
                                            <p:cond delay="0"/>
                                          </p:stCondLst>
                                        </p:cTn>
                                        <p:tgtEl>
                                          <p:spTgt spid="58"/>
                                        </p:tgtEl>
                                        <p:attrNameLst>
                                          <p:attrName>style.visibility</p:attrName>
                                        </p:attrNameLst>
                                      </p:cBhvr>
                                      <p:to>
                                        <p:strVal val="visible"/>
                                      </p:to>
                                    </p:set>
                                    <p:anim calcmode="lin" valueType="num">
                                      <p:cBhvr>
                                        <p:cTn id="230" dur="500" fill="hold"/>
                                        <p:tgtEl>
                                          <p:spTgt spid="58"/>
                                        </p:tgtEl>
                                        <p:attrNameLst>
                                          <p:attrName>ppt_w</p:attrName>
                                        </p:attrNameLst>
                                      </p:cBhvr>
                                      <p:tavLst>
                                        <p:tav tm="0">
                                          <p:val>
                                            <p:fltVal val="0"/>
                                          </p:val>
                                        </p:tav>
                                        <p:tav tm="100000">
                                          <p:val>
                                            <p:strVal val="#ppt_w"/>
                                          </p:val>
                                        </p:tav>
                                      </p:tavLst>
                                    </p:anim>
                                    <p:anim calcmode="lin" valueType="num">
                                      <p:cBhvr>
                                        <p:cTn id="231" dur="500" fill="hold"/>
                                        <p:tgtEl>
                                          <p:spTgt spid="58"/>
                                        </p:tgtEl>
                                        <p:attrNameLst>
                                          <p:attrName>ppt_h</p:attrName>
                                        </p:attrNameLst>
                                      </p:cBhvr>
                                      <p:tavLst>
                                        <p:tav tm="0">
                                          <p:val>
                                            <p:fltVal val="0"/>
                                          </p:val>
                                        </p:tav>
                                        <p:tav tm="100000">
                                          <p:val>
                                            <p:strVal val="#ppt_h"/>
                                          </p:val>
                                        </p:tav>
                                      </p:tavLst>
                                    </p:anim>
                                    <p:animEffect transition="in" filter="fade">
                                      <p:cBhvr>
                                        <p:cTn id="23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523220"/>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800" b="1" i="1" spc="150" dirty="0" smtClean="0">
                <a:ln w="11430"/>
                <a:solidFill>
                  <a:schemeClr val="accent2"/>
                </a:solidFill>
                <a:effectLst>
                  <a:outerShdw blurRad="25400" algn="tl" rotWithShape="0">
                    <a:srgbClr val="000000">
                      <a:alpha val="43000"/>
                    </a:srgbClr>
                  </a:outerShdw>
                </a:effectLst>
                <a:latin typeface="Wide Latin" pitchFamily="18" charset="0"/>
              </a:rPr>
              <a:t>¿Cómo se realiza el entramado ?</a:t>
            </a:r>
            <a:endParaRPr lang="es-ES" sz="28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sp>
        <p:nvSpPr>
          <p:cNvPr id="5" name="4 CuadroTexto"/>
          <p:cNvSpPr txBox="1"/>
          <p:nvPr/>
        </p:nvSpPr>
        <p:spPr>
          <a:xfrm>
            <a:off x="2351585" y="1388154"/>
            <a:ext cx="7165903" cy="369332"/>
          </a:xfrm>
          <a:prstGeom prst="rect">
            <a:avLst/>
          </a:prstGeom>
          <a:noFill/>
        </p:spPr>
        <p:txBody>
          <a:bodyPr wrap="square" rtlCol="0">
            <a:spAutoFit/>
          </a:bodyPr>
          <a:lstStyle/>
          <a:p>
            <a:r>
              <a:rPr lang="es-ES" dirty="0" smtClean="0"/>
              <a:t>Preparar el paquete recibido de la capa de red</a:t>
            </a:r>
            <a:endParaRPr lang="es-ES" dirty="0"/>
          </a:p>
        </p:txBody>
      </p:sp>
      <p:sp>
        <p:nvSpPr>
          <p:cNvPr id="6" name="5 CuadroTexto"/>
          <p:cNvSpPr txBox="1"/>
          <p:nvPr/>
        </p:nvSpPr>
        <p:spPr>
          <a:xfrm>
            <a:off x="2290504" y="3502750"/>
            <a:ext cx="5679953" cy="646331"/>
          </a:xfrm>
          <a:prstGeom prst="rect">
            <a:avLst/>
          </a:prstGeom>
          <a:noFill/>
        </p:spPr>
        <p:txBody>
          <a:bodyPr wrap="none" rtlCol="0">
            <a:spAutoFit/>
          </a:bodyPr>
          <a:lstStyle/>
          <a:p>
            <a:r>
              <a:rPr lang="es-ES" dirty="0" smtClean="0"/>
              <a:t>Básicamente encapsula entre </a:t>
            </a:r>
          </a:p>
          <a:p>
            <a:r>
              <a:rPr lang="es-ES" dirty="0"/>
              <a:t>	</a:t>
            </a:r>
            <a:r>
              <a:rPr lang="es-ES" dirty="0" smtClean="0"/>
              <a:t>Un «encabezado»  y *Una Cola llamada «Tráiler»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177" y="1988624"/>
            <a:ext cx="643271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189" y="4653137"/>
            <a:ext cx="105918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14951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461665"/>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400" b="1" i="1" spc="150" dirty="0" smtClean="0">
                <a:ln w="11430"/>
                <a:solidFill>
                  <a:schemeClr val="accent2"/>
                </a:solidFill>
                <a:effectLst>
                  <a:outerShdw blurRad="25400" algn="tl" rotWithShape="0">
                    <a:srgbClr val="000000">
                      <a:alpha val="43000"/>
                    </a:srgbClr>
                  </a:outerShdw>
                </a:effectLst>
                <a:latin typeface="Wide Latin" pitchFamily="18" charset="0"/>
              </a:rPr>
              <a:t>¿Cómo se realiza el entramado ?</a:t>
            </a:r>
            <a:endParaRPr lang="es-ES" sz="24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403" y="2708920"/>
            <a:ext cx="10742575"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CuadroTexto"/>
          <p:cNvSpPr txBox="1"/>
          <p:nvPr/>
        </p:nvSpPr>
        <p:spPr>
          <a:xfrm>
            <a:off x="911424" y="1556793"/>
            <a:ext cx="9601067" cy="707886"/>
          </a:xfrm>
          <a:prstGeom prst="rect">
            <a:avLst/>
          </a:prstGeom>
          <a:noFill/>
        </p:spPr>
        <p:txBody>
          <a:bodyPr wrap="square" rtlCol="0">
            <a:spAutoFit/>
          </a:bodyPr>
          <a:lstStyle/>
          <a:p>
            <a:pPr algn="ctr"/>
            <a:r>
              <a:rPr lang="es-ES" sz="2000" dirty="0" smtClean="0">
                <a:solidFill>
                  <a:srgbClr val="FFFF00"/>
                </a:solidFill>
              </a:rPr>
              <a:t>En ambiente Frágil </a:t>
            </a:r>
            <a:r>
              <a:rPr lang="es-ES" sz="2000" dirty="0" smtClean="0"/>
              <a:t>mayor control . Los campos del encabezado son mas grande por que se necesita  mas información de control</a:t>
            </a:r>
            <a:endParaRPr lang="es-ES" sz="2000" dirty="0">
              <a:solidFill>
                <a:srgbClr val="FFFF00"/>
              </a:solidFill>
            </a:endParaRPr>
          </a:p>
        </p:txBody>
      </p:sp>
    </p:spTree>
    <p:extLst>
      <p:ext uri="{BB962C8B-B14F-4D97-AF65-F5344CB8AC3E}">
        <p14:creationId xmlns:p14="http://schemas.microsoft.com/office/powerpoint/2010/main" val="24800316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43339" y="404665"/>
            <a:ext cx="10800523" cy="461665"/>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s-ES" sz="2400" b="1" i="1" spc="150" dirty="0" smtClean="0">
                <a:ln w="11430"/>
                <a:solidFill>
                  <a:schemeClr val="accent2"/>
                </a:solidFill>
                <a:effectLst>
                  <a:outerShdw blurRad="25400" algn="tl" rotWithShape="0">
                    <a:srgbClr val="000000">
                      <a:alpha val="43000"/>
                    </a:srgbClr>
                  </a:outerShdw>
                </a:effectLst>
                <a:latin typeface="Wide Latin" pitchFamily="18" charset="0"/>
              </a:rPr>
              <a:t>¿Cómo se realiza el entramado ?</a:t>
            </a:r>
            <a:endParaRPr lang="es-ES" sz="2400" b="1" i="1" cap="none" spc="150" dirty="0">
              <a:ln w="11430"/>
              <a:solidFill>
                <a:schemeClr val="accent2"/>
              </a:solidFill>
              <a:effectLst>
                <a:outerShdw blurRad="25400" algn="tl" rotWithShape="0">
                  <a:srgbClr val="000000">
                    <a:alpha val="43000"/>
                  </a:srgbClr>
                </a:outerShdw>
              </a:effectLst>
              <a:latin typeface="Wide Lati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7" y="2564905"/>
            <a:ext cx="10062559" cy="385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911424" y="1556792"/>
            <a:ext cx="9601067" cy="707886"/>
          </a:xfrm>
          <a:prstGeom prst="rect">
            <a:avLst/>
          </a:prstGeom>
          <a:noFill/>
        </p:spPr>
        <p:txBody>
          <a:bodyPr wrap="square" rtlCol="0">
            <a:spAutoFit/>
          </a:bodyPr>
          <a:lstStyle/>
          <a:p>
            <a:pPr algn="ctr"/>
            <a:r>
              <a:rPr lang="es-ES" sz="2000" dirty="0" smtClean="0">
                <a:solidFill>
                  <a:srgbClr val="FFFF00"/>
                </a:solidFill>
              </a:rPr>
              <a:t>En ambiente Protegido , </a:t>
            </a:r>
            <a:r>
              <a:rPr lang="es-ES" sz="2000" dirty="0" smtClean="0"/>
              <a:t> menos control. Significa campos mas pequeños y por consecuencia tramas mas pequeñas.</a:t>
            </a:r>
            <a:endParaRPr lang="es-ES" sz="2000" dirty="0">
              <a:solidFill>
                <a:srgbClr val="FFFF00"/>
              </a:solidFill>
            </a:endParaRPr>
          </a:p>
        </p:txBody>
      </p:sp>
    </p:spTree>
    <p:extLst>
      <p:ext uri="{BB962C8B-B14F-4D97-AF65-F5344CB8AC3E}">
        <p14:creationId xmlns:p14="http://schemas.microsoft.com/office/powerpoint/2010/main" val="1936499065"/>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583499" y="404665"/>
            <a:ext cx="8544949" cy="461665"/>
          </a:xfrm>
          <a:prstGeom prst="rect">
            <a:avLst/>
          </a:prstGeom>
        </p:spPr>
        <p:txBody>
          <a:bodyPr wrap="square">
            <a:spAutoFit/>
          </a:bodyPr>
          <a:lstStyle/>
          <a:p>
            <a:pPr algn="ctr"/>
            <a:r>
              <a:rPr lang="es-ES" sz="2400" b="1" i="1" spc="150" dirty="0">
                <a:ln w="11430"/>
                <a:solidFill>
                  <a:schemeClr val="accent2"/>
                </a:solidFill>
                <a:effectLst>
                  <a:outerShdw blurRad="25400" algn="tl" rotWithShape="0">
                    <a:srgbClr val="000000">
                      <a:alpha val="43000"/>
                    </a:srgbClr>
                  </a:outerShdw>
                </a:effectLst>
                <a:latin typeface="Wide Latin" pitchFamily="18" charset="0"/>
              </a:rPr>
              <a:t>¿Cómo se realiza el entramado ?</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904" y="1484784"/>
            <a:ext cx="675640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253473" y="1645738"/>
            <a:ext cx="4842312" cy="2585323"/>
          </a:xfrm>
          <a:prstGeom prst="rect">
            <a:avLst/>
          </a:prstGeom>
          <a:noFill/>
        </p:spPr>
        <p:txBody>
          <a:bodyPr wrap="square" rtlCol="0">
            <a:spAutoFit/>
          </a:bodyPr>
          <a:lstStyle/>
          <a:p>
            <a:r>
              <a:rPr lang="es-ES" b="1" i="1" dirty="0"/>
              <a:t>ENCABEZADO:</a:t>
            </a:r>
            <a:endParaRPr lang="es-ES" dirty="0"/>
          </a:p>
          <a:p>
            <a:r>
              <a:rPr lang="es-ES" dirty="0"/>
              <a:t>Está ubicado al comienzo de la trama y contiene información como:</a:t>
            </a:r>
          </a:p>
          <a:p>
            <a:r>
              <a:rPr lang="es-ES" dirty="0"/>
              <a:t>	*inicio de trama</a:t>
            </a:r>
          </a:p>
          <a:p>
            <a:r>
              <a:rPr lang="es-ES" dirty="0"/>
              <a:t>	*dirección origen y </a:t>
            </a:r>
            <a:r>
              <a:rPr lang="es-ES" dirty="0" smtClean="0"/>
              <a:t>  	destino </a:t>
            </a:r>
            <a:r>
              <a:rPr lang="es-ES" dirty="0"/>
              <a:t>de la trama </a:t>
            </a:r>
          </a:p>
          <a:p>
            <a:r>
              <a:rPr lang="es-ES" dirty="0"/>
              <a:t>	*Tipo de paquete que </a:t>
            </a:r>
            <a:r>
              <a:rPr lang="es-ES" dirty="0" smtClean="0"/>
              <a:t>	transporta</a:t>
            </a:r>
            <a:endParaRPr lang="es-ES" dirty="0"/>
          </a:p>
          <a:p>
            <a:r>
              <a:rPr lang="es-ES" dirty="0"/>
              <a:t>	*Control de flujo</a:t>
            </a:r>
          </a:p>
          <a:p>
            <a:endParaRPr lang="es-ES" dirty="0"/>
          </a:p>
        </p:txBody>
      </p:sp>
    </p:spTree>
    <p:extLst>
      <p:ext uri="{BB962C8B-B14F-4D97-AF65-F5344CB8AC3E}">
        <p14:creationId xmlns:p14="http://schemas.microsoft.com/office/powerpoint/2010/main" val="1434061088"/>
      </p:ext>
    </p:extLst>
  </p:cSld>
  <p:clrMapOvr>
    <a:masterClrMapping/>
  </p:clrMapOvr>
  <p:transition spd="slow">
    <p:randomBar dir="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583499" y="404665"/>
            <a:ext cx="8544949" cy="461665"/>
          </a:xfrm>
          <a:prstGeom prst="rect">
            <a:avLst/>
          </a:prstGeom>
        </p:spPr>
        <p:txBody>
          <a:bodyPr wrap="square">
            <a:spAutoFit/>
          </a:bodyPr>
          <a:lstStyle/>
          <a:p>
            <a:pPr algn="ctr"/>
            <a:r>
              <a:rPr lang="es-ES" sz="2400" b="1" i="1" spc="150" dirty="0">
                <a:ln w="11430"/>
                <a:solidFill>
                  <a:schemeClr val="accent2"/>
                </a:solidFill>
                <a:effectLst>
                  <a:outerShdw blurRad="25400" algn="tl" rotWithShape="0">
                    <a:srgbClr val="000000">
                      <a:alpha val="43000"/>
                    </a:srgbClr>
                  </a:outerShdw>
                </a:effectLst>
                <a:latin typeface="Wide Latin" pitchFamily="18" charset="0"/>
              </a:rPr>
              <a:t>¿Cómo se realiza el entramado ?</a:t>
            </a:r>
          </a:p>
        </p:txBody>
      </p:sp>
      <p:sp>
        <p:nvSpPr>
          <p:cNvPr id="5" name="4 Rectángulo"/>
          <p:cNvSpPr/>
          <p:nvPr/>
        </p:nvSpPr>
        <p:spPr>
          <a:xfrm>
            <a:off x="1007435" y="1626516"/>
            <a:ext cx="3840427" cy="646331"/>
          </a:xfrm>
          <a:prstGeom prst="rect">
            <a:avLst/>
          </a:prstGeom>
          <a:noFill/>
        </p:spPr>
        <p:txBody>
          <a:bodyPr wrap="square" lIns="91440" tIns="45720" rIns="91440" bIns="45720">
            <a:spAutoFit/>
          </a:bodyPr>
          <a:lstStyle/>
          <a:p>
            <a:r>
              <a:rPr lang="es-ES" sz="3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Encabezado:</a:t>
            </a:r>
            <a:endParaRPr lang="es-ES" sz="3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6" name="5 Tabla"/>
          <p:cNvGraphicFramePr>
            <a:graphicFrameLocks noGrp="1"/>
          </p:cNvGraphicFramePr>
          <p:nvPr>
            <p:extLst>
              <p:ext uri="{D42A27DB-BD31-4B8C-83A1-F6EECF244321}">
                <p14:modId xmlns:p14="http://schemas.microsoft.com/office/powerpoint/2010/main" val="1571849661"/>
              </p:ext>
            </p:extLst>
          </p:nvPr>
        </p:nvGraphicFramePr>
        <p:xfrm>
          <a:off x="1391478" y="2564904"/>
          <a:ext cx="9409045" cy="3046168"/>
        </p:xfrm>
        <a:graphic>
          <a:graphicData uri="http://schemas.openxmlformats.org/drawingml/2006/table">
            <a:tbl>
              <a:tblPr firstRow="1" bandRow="1">
                <a:effectLst>
                  <a:innerShdw blurRad="114300">
                    <a:prstClr val="black"/>
                  </a:innerShdw>
                </a:effectLst>
                <a:tableStyleId>{5C22544A-7EE6-4342-B048-85BDC9FD1C3A}</a:tableStyleId>
              </a:tblPr>
              <a:tblGrid>
                <a:gridCol w="9409045"/>
              </a:tblGrid>
              <a:tr h="1239199">
                <a:tc>
                  <a:txBody>
                    <a:bodyPr/>
                    <a:lstStyle/>
                    <a:p>
                      <a:r>
                        <a:rPr lang="es-ES" sz="3200" dirty="0" smtClean="0">
                          <a:solidFill>
                            <a:srgbClr val="FFFF00"/>
                          </a:solidFill>
                          <a:latin typeface="Bodoni MT Black" pitchFamily="18" charset="0"/>
                        </a:rPr>
                        <a:t>Inicio de Trama</a:t>
                      </a:r>
                      <a:r>
                        <a:rPr lang="es-ES" sz="3200" b="1" kern="1200" dirty="0" smtClean="0">
                          <a:solidFill>
                            <a:srgbClr val="FFFF00"/>
                          </a:solidFill>
                          <a:latin typeface="Bodoni MT Black" pitchFamily="18" charset="0"/>
                          <a:ea typeface="+mn-ea"/>
                          <a:cs typeface="+mn-cs"/>
                        </a:rPr>
                        <a:t>:</a:t>
                      </a:r>
                      <a:r>
                        <a:rPr lang="es-ES" dirty="0" smtClean="0">
                          <a:solidFill>
                            <a:srgbClr val="FFFF00"/>
                          </a:solidFill>
                        </a:rPr>
                        <a:t>  </a:t>
                      </a:r>
                      <a:r>
                        <a:rPr lang="es-ES" sz="2200" i="1" dirty="0" smtClean="0"/>
                        <a:t>Indica a los dispositivos de la red que esta llegando una trama</a:t>
                      </a:r>
                      <a:r>
                        <a:rPr lang="es-ES" sz="2200" i="1" baseline="0" dirty="0" smtClean="0"/>
                        <a:t> a través del medio.</a:t>
                      </a:r>
                      <a:endParaRPr lang="es-ES" sz="2200" i="1" dirty="0"/>
                    </a:p>
                  </a:txBody>
                  <a:tcPr marL="121920" marR="121920">
                    <a:pattFill prst="pct5">
                      <a:fgClr>
                        <a:schemeClr val="accent1">
                          <a:tint val="40000"/>
                        </a:schemeClr>
                      </a:fgClr>
                      <a:bgClr>
                        <a:schemeClr val="bg1"/>
                      </a:bgClr>
                    </a:pattFill>
                  </a:tcPr>
                </a:tc>
              </a:tr>
              <a:tr h="892569">
                <a:tc>
                  <a:txBody>
                    <a:bodyPr/>
                    <a:lstStyle/>
                    <a:p>
                      <a:r>
                        <a:rPr lang="es-ES" sz="3200" b="1" kern="1200" dirty="0" smtClean="0">
                          <a:solidFill>
                            <a:srgbClr val="FFFF00"/>
                          </a:solidFill>
                          <a:latin typeface="Bodoni MT Black" pitchFamily="18" charset="0"/>
                          <a:ea typeface="+mn-ea"/>
                          <a:cs typeface="+mn-cs"/>
                        </a:rPr>
                        <a:t>Dirección : </a:t>
                      </a:r>
                      <a:r>
                        <a:rPr lang="es-ES" sz="2200" b="1" i="1" kern="1200" dirty="0" smtClean="0">
                          <a:solidFill>
                            <a:schemeClr val="lt1"/>
                          </a:solidFill>
                          <a:latin typeface="+mn-lt"/>
                          <a:ea typeface="+mn-ea"/>
                          <a:cs typeface="+mn-cs"/>
                        </a:rPr>
                        <a:t>Almacena la direcciones de enlace  de origen y destino</a:t>
                      </a:r>
                      <a:r>
                        <a:rPr lang="es-ES" baseline="0" dirty="0" smtClean="0"/>
                        <a:t> </a:t>
                      </a:r>
                      <a:endParaRPr lang="es-ES" dirty="0"/>
                    </a:p>
                  </a:txBody>
                  <a:tcPr marL="121920" marR="121920">
                    <a:pattFill prst="narVert">
                      <a:fgClr>
                        <a:schemeClr val="tx2">
                          <a:lumMod val="50000"/>
                        </a:schemeClr>
                      </a:fgClr>
                      <a:bgClr>
                        <a:schemeClr val="bg2">
                          <a:lumMod val="90000"/>
                          <a:lumOff val="10000"/>
                        </a:schemeClr>
                      </a:bgClr>
                    </a:pattFill>
                  </a:tcPr>
                </a:tc>
              </a:tr>
              <a:tr h="892569">
                <a:tc>
                  <a:txBody>
                    <a:bodyPr/>
                    <a:lstStyle/>
                    <a:p>
                      <a:r>
                        <a:rPr lang="es-ES" sz="3200" b="1" kern="1200" dirty="0" smtClean="0">
                          <a:solidFill>
                            <a:srgbClr val="FFFF00"/>
                          </a:solidFill>
                          <a:latin typeface="Bodoni MT Black" pitchFamily="18" charset="0"/>
                          <a:ea typeface="+mn-ea"/>
                          <a:cs typeface="+mn-cs"/>
                        </a:rPr>
                        <a:t>Tipo/Longitud:</a:t>
                      </a:r>
                      <a:r>
                        <a:rPr lang="es-ES" baseline="0" dirty="0" smtClean="0"/>
                        <a:t> </a:t>
                      </a:r>
                      <a:r>
                        <a:rPr lang="es-ES" sz="2200" b="1" i="1" kern="1200" dirty="0" smtClean="0">
                          <a:solidFill>
                            <a:schemeClr val="lt1"/>
                          </a:solidFill>
                          <a:latin typeface="+mn-lt"/>
                          <a:ea typeface="+mn-ea"/>
                          <a:cs typeface="+mn-cs"/>
                        </a:rPr>
                        <a:t>Establece que tipo de datos esta ingresando o posiblemente la longitud de la trama</a:t>
                      </a:r>
                      <a:endParaRPr lang="es-ES" sz="2200" b="1" i="1" kern="1200" dirty="0">
                        <a:solidFill>
                          <a:schemeClr val="lt1"/>
                        </a:solidFill>
                        <a:latin typeface="+mn-lt"/>
                        <a:ea typeface="+mn-ea"/>
                        <a:cs typeface="+mn-cs"/>
                      </a:endParaRPr>
                    </a:p>
                  </a:txBody>
                  <a:tcPr marL="121920" marR="121920">
                    <a:pattFill prst="pct5">
                      <a:fgClr>
                        <a:schemeClr val="accent1">
                          <a:tint val="20000"/>
                        </a:schemeClr>
                      </a:fgClr>
                      <a:bgClr>
                        <a:schemeClr val="accent3">
                          <a:lumMod val="50000"/>
                        </a:schemeClr>
                      </a:bgClr>
                    </a:pattFill>
                  </a:tcPr>
                </a:tc>
              </a:tr>
            </a:tbl>
          </a:graphicData>
        </a:graphic>
      </p:graphicFrame>
    </p:spTree>
    <p:extLst>
      <p:ext uri="{BB962C8B-B14F-4D97-AF65-F5344CB8AC3E}">
        <p14:creationId xmlns:p14="http://schemas.microsoft.com/office/powerpoint/2010/main" val="4272197752"/>
      </p:ext>
    </p:extLst>
  </p:cSld>
  <p:clrMapOvr>
    <a:masterClrMapping/>
  </p:clrMapOvr>
  <p:transition spd="slow">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1" y="1268761"/>
            <a:ext cx="11570201" cy="376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1583499" y="404665"/>
            <a:ext cx="8544949" cy="461665"/>
          </a:xfrm>
          <a:prstGeom prst="rect">
            <a:avLst/>
          </a:prstGeom>
        </p:spPr>
        <p:txBody>
          <a:bodyPr wrap="square">
            <a:spAutoFit/>
          </a:bodyPr>
          <a:lstStyle/>
          <a:p>
            <a:pPr algn="ctr"/>
            <a:r>
              <a:rPr lang="es-ES" sz="2400" b="1" i="1" spc="150" dirty="0">
                <a:ln w="11430"/>
                <a:solidFill>
                  <a:schemeClr val="accent2"/>
                </a:solidFill>
                <a:effectLst>
                  <a:outerShdw blurRad="25400" algn="tl" rotWithShape="0">
                    <a:srgbClr val="000000">
                      <a:alpha val="43000"/>
                    </a:srgbClr>
                  </a:outerShdw>
                </a:effectLst>
                <a:latin typeface="Wide Latin" pitchFamily="18" charset="0"/>
              </a:rPr>
              <a:t>¿Cómo se realiza el entramado ?</a:t>
            </a:r>
          </a:p>
        </p:txBody>
      </p:sp>
      <p:sp>
        <p:nvSpPr>
          <p:cNvPr id="4" name="3 CuadroTexto"/>
          <p:cNvSpPr txBox="1"/>
          <p:nvPr/>
        </p:nvSpPr>
        <p:spPr>
          <a:xfrm>
            <a:off x="1229221" y="5373217"/>
            <a:ext cx="8928992" cy="830997"/>
          </a:xfrm>
          <a:prstGeom prst="rect">
            <a:avLst/>
          </a:prstGeom>
          <a:noFill/>
        </p:spPr>
        <p:txBody>
          <a:bodyPr wrap="square" rtlCol="0">
            <a:spAutoFit/>
          </a:bodyPr>
          <a:lstStyle/>
          <a:p>
            <a:r>
              <a:rPr lang="es-ES" sz="2400" dirty="0" smtClean="0"/>
              <a:t>Datos es el contenido, que  generalmente son paquetes los cuales se transportaran atreves de los medios</a:t>
            </a:r>
            <a:endParaRPr lang="es-ES" sz="2400" dirty="0"/>
          </a:p>
        </p:txBody>
      </p:sp>
    </p:spTree>
    <p:extLst>
      <p:ext uri="{BB962C8B-B14F-4D97-AF65-F5344CB8AC3E}">
        <p14:creationId xmlns:p14="http://schemas.microsoft.com/office/powerpoint/2010/main" val="345346108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39" y="1412776"/>
            <a:ext cx="852333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1583499" y="404665"/>
            <a:ext cx="8544949" cy="461665"/>
          </a:xfrm>
          <a:prstGeom prst="rect">
            <a:avLst/>
          </a:prstGeom>
        </p:spPr>
        <p:txBody>
          <a:bodyPr wrap="square">
            <a:spAutoFit/>
          </a:bodyPr>
          <a:lstStyle/>
          <a:p>
            <a:pPr algn="ctr"/>
            <a:r>
              <a:rPr lang="es-ES" sz="2400" b="1" i="1" spc="150" dirty="0">
                <a:ln w="11430"/>
                <a:solidFill>
                  <a:schemeClr val="accent2"/>
                </a:solidFill>
                <a:effectLst>
                  <a:outerShdw blurRad="25400" algn="tl" rotWithShape="0">
                    <a:srgbClr val="000000">
                      <a:alpha val="43000"/>
                    </a:srgbClr>
                  </a:outerShdw>
                </a:effectLst>
                <a:latin typeface="Wide Latin" pitchFamily="18" charset="0"/>
              </a:rPr>
              <a:t>¿Cómo se realiza el entramado ?</a:t>
            </a:r>
          </a:p>
        </p:txBody>
      </p:sp>
      <p:cxnSp>
        <p:nvCxnSpPr>
          <p:cNvPr id="6" name="5 Conector recto de flecha"/>
          <p:cNvCxnSpPr>
            <a:endCxn id="8" idx="3"/>
          </p:cNvCxnSpPr>
          <p:nvPr/>
        </p:nvCxnSpPr>
        <p:spPr>
          <a:xfrm flipV="1">
            <a:off x="8285000" y="3646523"/>
            <a:ext cx="1245200" cy="596826"/>
          </a:xfrm>
          <a:prstGeom prst="straightConnector1">
            <a:avLst/>
          </a:prstGeom>
          <a:ln w="111125" cap="rnd">
            <a:solidFill>
              <a:srgbClr val="FF0000">
                <a:alpha val="95000"/>
              </a:srgb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 name="7 Elipse"/>
          <p:cNvSpPr/>
          <p:nvPr/>
        </p:nvSpPr>
        <p:spPr>
          <a:xfrm>
            <a:off x="9114574" y="1556792"/>
            <a:ext cx="2838076" cy="2448272"/>
          </a:xfrm>
          <a:prstGeom prst="ellipse">
            <a:avLst/>
          </a:prstGeom>
          <a:blipFill dpi="0" rotWithShape="1">
            <a:blip r:embed="rId3">
              <a:alphaModFix amt="98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smtClean="0"/>
              <a:t>Indica final de una trama cuando ya se transmitió</a:t>
            </a:r>
            <a:endParaRPr lang="es-ES" sz="2000" dirty="0"/>
          </a:p>
        </p:txBody>
      </p:sp>
      <p:cxnSp>
        <p:nvCxnSpPr>
          <p:cNvPr id="16" name="15 Conector recto de flecha"/>
          <p:cNvCxnSpPr/>
          <p:nvPr/>
        </p:nvCxnSpPr>
        <p:spPr>
          <a:xfrm flipH="1">
            <a:off x="5951984" y="4243350"/>
            <a:ext cx="432048" cy="985851"/>
          </a:xfrm>
          <a:prstGeom prst="straightConnector1">
            <a:avLst/>
          </a:prstGeom>
          <a:ln w="111125" cap="rnd">
            <a:solidFill>
              <a:srgbClr val="FF0000">
                <a:alpha val="95000"/>
              </a:srgb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16 Elipse"/>
          <p:cNvSpPr/>
          <p:nvPr/>
        </p:nvSpPr>
        <p:spPr>
          <a:xfrm>
            <a:off x="2320002" y="5203101"/>
            <a:ext cx="6794573" cy="1440160"/>
          </a:xfrm>
          <a:prstGeom prst="ellipse">
            <a:avLst/>
          </a:prstGeom>
          <a:blipFill>
            <a:blip r:embed="rId3">
              <a:alphaModFix amt="98000"/>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t>Campo para controlar errores de recepción de tramas</a:t>
            </a:r>
            <a:endParaRPr lang="es-ES" sz="2400" b="1" dirty="0"/>
          </a:p>
        </p:txBody>
      </p:sp>
    </p:spTree>
    <p:extLst>
      <p:ext uri="{BB962C8B-B14F-4D97-AF65-F5344CB8AC3E}">
        <p14:creationId xmlns:p14="http://schemas.microsoft.com/office/powerpoint/2010/main" val="4049801129"/>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583499" y="404665"/>
            <a:ext cx="8544949" cy="461665"/>
          </a:xfrm>
          <a:prstGeom prst="rect">
            <a:avLst/>
          </a:prstGeom>
        </p:spPr>
        <p:txBody>
          <a:bodyPr wrap="square">
            <a:spAutoFit/>
          </a:bodyPr>
          <a:lstStyle/>
          <a:p>
            <a:pPr algn="ctr"/>
            <a:r>
              <a:rPr lang="es-ES" sz="2400" b="1" i="1" spc="150" dirty="0">
                <a:ln w="11430"/>
                <a:solidFill>
                  <a:schemeClr val="accent2"/>
                </a:solidFill>
                <a:effectLst>
                  <a:outerShdw blurRad="25400" algn="tl" rotWithShape="0">
                    <a:srgbClr val="000000">
                      <a:alpha val="43000"/>
                    </a:srgbClr>
                  </a:outerShdw>
                </a:effectLst>
                <a:latin typeface="Wide Latin" pitchFamily="18" charset="0"/>
              </a:rPr>
              <a:t>¿Cómo se realiza el entramado ?</a:t>
            </a:r>
          </a:p>
        </p:txBody>
      </p:sp>
      <p:sp>
        <p:nvSpPr>
          <p:cNvPr id="5" name="4 CuadroTexto"/>
          <p:cNvSpPr txBox="1"/>
          <p:nvPr/>
        </p:nvSpPr>
        <p:spPr>
          <a:xfrm>
            <a:off x="1599790" y="1737682"/>
            <a:ext cx="9104721" cy="369332"/>
          </a:xfrm>
          <a:prstGeom prst="rect">
            <a:avLst/>
          </a:prstGeom>
          <a:noFill/>
        </p:spPr>
        <p:txBody>
          <a:bodyPr wrap="square" rtlCol="0">
            <a:spAutoFit/>
          </a:bodyPr>
          <a:lstStyle/>
          <a:p>
            <a:r>
              <a:rPr lang="es-BO" b="1" dirty="0"/>
              <a:t>MÉTODOS PARA INDICAR EL INICIO Y FIN DE CADA TRAMA</a:t>
            </a:r>
            <a:endParaRPr lang="es-ES" dirty="0"/>
          </a:p>
        </p:txBody>
      </p:sp>
      <p:sp>
        <p:nvSpPr>
          <p:cNvPr id="8" name="2 Marcador de contenido"/>
          <p:cNvSpPr>
            <a:spLocks noGrp="1"/>
          </p:cNvSpPr>
          <p:nvPr>
            <p:ph idx="1"/>
          </p:nvPr>
        </p:nvSpPr>
        <p:spPr>
          <a:xfrm>
            <a:off x="1240565" y="2636912"/>
            <a:ext cx="9230816" cy="3471664"/>
          </a:xfrm>
        </p:spPr>
        <p:txBody>
          <a:bodyPr>
            <a:normAutofit/>
          </a:bodyPr>
          <a:lstStyle/>
          <a:p>
            <a:pPr algn="just"/>
            <a:r>
              <a:rPr lang="es-BO" sz="2800" b="1" dirty="0" smtClean="0"/>
              <a:t>Conteo de caracteres: </a:t>
            </a:r>
            <a:r>
              <a:rPr lang="es-BO" sz="2400" dirty="0" smtClean="0"/>
              <a:t>Un carácter indica la longitud de caracteres de datos de la trama y por tanto, sabe cuando termina</a:t>
            </a:r>
          </a:p>
          <a:p>
            <a:pPr>
              <a:buNone/>
            </a:pPr>
            <a:endParaRPr lang="es-BO" sz="4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749" y="4005064"/>
            <a:ext cx="8301699" cy="230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16555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609600" y="1340768"/>
            <a:ext cx="10972800" cy="4983832"/>
          </a:xfrm>
        </p:spPr>
        <p:txBody>
          <a:bodyPr/>
          <a:lstStyle/>
          <a:p>
            <a:r>
              <a:rPr lang="es-BO" sz="2800" b="1" dirty="0" smtClean="0"/>
              <a:t>Conteo de caracteres</a:t>
            </a:r>
          </a:p>
          <a:p>
            <a:pPr>
              <a:buNone/>
            </a:pPr>
            <a:r>
              <a:rPr lang="es-BO" sz="2800" b="1" dirty="0" smtClean="0"/>
              <a:t>    Problema: </a:t>
            </a:r>
            <a:r>
              <a:rPr lang="es-BO" sz="2800" dirty="0" smtClean="0"/>
              <a:t>puede alterarse el carácter longitud…</a:t>
            </a:r>
          </a:p>
          <a:p>
            <a:pPr>
              <a:buNone/>
            </a:pPr>
            <a:endParaRPr lang="es-BO"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3" y="3068960"/>
            <a:ext cx="10579100"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CuadroTexto"/>
          <p:cNvSpPr txBox="1"/>
          <p:nvPr/>
        </p:nvSpPr>
        <p:spPr>
          <a:xfrm>
            <a:off x="872381" y="585555"/>
            <a:ext cx="10081120" cy="369332"/>
          </a:xfrm>
          <a:prstGeom prst="rect">
            <a:avLst/>
          </a:prstGeom>
          <a:noFill/>
        </p:spPr>
        <p:txBody>
          <a:bodyPr wrap="square" rtlCol="0">
            <a:spAutoFit/>
          </a:bodyPr>
          <a:lstStyle/>
          <a:p>
            <a:r>
              <a:rPr lang="es-BO" b="1" i="1" spc="150" dirty="0">
                <a:ln w="11430"/>
                <a:solidFill>
                  <a:schemeClr val="accent2"/>
                </a:solidFill>
                <a:effectLst>
                  <a:outerShdw blurRad="25400" algn="tl" rotWithShape="0">
                    <a:srgbClr val="000000">
                      <a:alpha val="43000"/>
                    </a:srgbClr>
                  </a:outerShdw>
                </a:effectLst>
                <a:latin typeface="Wide Latin" pitchFamily="18" charset="0"/>
              </a:rPr>
              <a:t>MÉTODOS PARA INDICAR EL INICIO Y FIN DE CADA TRAMA</a:t>
            </a:r>
            <a:endParaRPr lang="es-ES" b="1" i="1" spc="150" dirty="0">
              <a:ln w="11430"/>
              <a:solidFill>
                <a:schemeClr val="accent2"/>
              </a:solidFill>
              <a:effectLst>
                <a:outerShdw blurRad="25400" algn="tl" rotWithShape="0">
                  <a:srgbClr val="000000">
                    <a:alpha val="43000"/>
                  </a:srgbClr>
                </a:outerShdw>
              </a:effectLst>
              <a:latin typeface="Wide Latin" pitchFamily="18" charset="0"/>
            </a:endParaRPr>
          </a:p>
        </p:txBody>
      </p:sp>
    </p:spTree>
    <p:extLst>
      <p:ext uri="{BB962C8B-B14F-4D97-AF65-F5344CB8AC3E}">
        <p14:creationId xmlns:p14="http://schemas.microsoft.com/office/powerpoint/2010/main" val="98033492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666712" y="1928802"/>
            <a:ext cx="10972800" cy="4389120"/>
          </a:xfrm>
        </p:spPr>
        <p:txBody>
          <a:bodyPr>
            <a:normAutofit/>
          </a:bodyPr>
          <a:lstStyle/>
          <a:p>
            <a:r>
              <a:rPr lang="es-BO" b="1" dirty="0" smtClean="0"/>
              <a:t>Caracteres de inicio y fin, con relleno de caracteres</a:t>
            </a:r>
          </a:p>
          <a:p>
            <a:pPr>
              <a:buNone/>
            </a:pPr>
            <a:r>
              <a:rPr lang="es-BO" sz="2400" dirty="0" smtClean="0">
                <a:latin typeface="+mj-lt"/>
              </a:rPr>
              <a:t>    </a:t>
            </a:r>
            <a:endParaRPr lang="es-BO" sz="2800" dirty="0" smtClean="0">
              <a:latin typeface="+mj-lt"/>
            </a:endParaRPr>
          </a:p>
          <a:p>
            <a:pPr>
              <a:buNone/>
            </a:pPr>
            <a:endParaRPr lang="es-BO"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5" y="2420888"/>
            <a:ext cx="9881559"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872381" y="585555"/>
            <a:ext cx="10081120" cy="369332"/>
          </a:xfrm>
          <a:prstGeom prst="rect">
            <a:avLst/>
          </a:prstGeom>
          <a:noFill/>
        </p:spPr>
        <p:txBody>
          <a:bodyPr wrap="square" rtlCol="0">
            <a:spAutoFit/>
          </a:bodyPr>
          <a:lstStyle/>
          <a:p>
            <a:r>
              <a:rPr lang="es-BO" b="1" i="1" spc="150" dirty="0">
                <a:ln w="11430"/>
                <a:solidFill>
                  <a:schemeClr val="accent2"/>
                </a:solidFill>
                <a:effectLst>
                  <a:outerShdw blurRad="25400" algn="tl" rotWithShape="0">
                    <a:srgbClr val="000000">
                      <a:alpha val="43000"/>
                    </a:srgbClr>
                  </a:outerShdw>
                </a:effectLst>
                <a:latin typeface="Wide Latin" pitchFamily="18" charset="0"/>
              </a:rPr>
              <a:t>MÉTODOS PARA INDICAR EL INICIO Y FIN DE CADA TRAMA</a:t>
            </a:r>
            <a:endParaRPr lang="es-ES" b="1" i="1" spc="150" dirty="0">
              <a:ln w="11430"/>
              <a:solidFill>
                <a:schemeClr val="accent2"/>
              </a:solidFill>
              <a:effectLst>
                <a:outerShdw blurRad="25400" algn="tl" rotWithShape="0">
                  <a:srgbClr val="000000">
                    <a:alpha val="43000"/>
                  </a:srgbClr>
                </a:outerShdw>
              </a:effectLst>
              <a:latin typeface="Wide Latin" pitchFamily="18" charset="0"/>
            </a:endParaRPr>
          </a:p>
        </p:txBody>
      </p:sp>
    </p:spTree>
    <p:extLst>
      <p:ext uri="{BB962C8B-B14F-4D97-AF65-F5344CB8AC3E}">
        <p14:creationId xmlns:p14="http://schemas.microsoft.com/office/powerpoint/2010/main" val="4280080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6360</TotalTime>
  <Words>7398</Words>
  <Application>Microsoft Office PowerPoint</Application>
  <PresentationFormat>Panorámica</PresentationFormat>
  <Paragraphs>1338</Paragraphs>
  <Slides>182</Slides>
  <Notes>8</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182</vt:i4>
      </vt:variant>
    </vt:vector>
  </HeadingPairs>
  <TitlesOfParts>
    <vt:vector size="194" baseType="lpstr">
      <vt:lpstr>Arial Unicode MS</vt:lpstr>
      <vt:lpstr>Arial</vt:lpstr>
      <vt:lpstr>Arial Black</vt:lpstr>
      <vt:lpstr>Bodoni MT Black</vt:lpstr>
      <vt:lpstr>Calibri</vt:lpstr>
      <vt:lpstr>Calibri Light</vt:lpstr>
      <vt:lpstr>Courier New</vt:lpstr>
      <vt:lpstr>Symbol</vt:lpstr>
      <vt:lpstr>Times New Roman</vt:lpstr>
      <vt:lpstr>Wide Latin</vt:lpstr>
      <vt:lpstr>Wingdings</vt:lpstr>
      <vt:lpstr>Tema de Office</vt:lpstr>
      <vt:lpstr>   Grupo # 4  “ Capa de Enlace de Datos ” </vt:lpstr>
      <vt:lpstr> Capa de Enlace de Datos</vt:lpstr>
      <vt:lpstr>1. INTRODUCCION A ENLACE DE DATOS</vt:lpstr>
      <vt:lpstr>Presentación de PowerPoint</vt:lpstr>
      <vt:lpstr>Presentación de PowerPoint</vt:lpstr>
      <vt:lpstr>Terminologías:      Trama </vt:lpstr>
      <vt:lpstr>Presentación de PowerPoint</vt:lpstr>
      <vt:lpstr>Presentación de PowerPoint</vt:lpstr>
      <vt:lpstr>Presentación de PowerPoint</vt:lpstr>
      <vt:lpstr>Presentación de PowerPoint</vt:lpstr>
      <vt:lpstr>Presentación de PowerPoint</vt:lpstr>
      <vt:lpstr>2. ESTANDARES DE CAPA ENLACE DE DATOS</vt:lpstr>
      <vt:lpstr>Presentación de PowerPoint</vt:lpstr>
      <vt:lpstr>ISO   :   HDLC</vt:lpstr>
      <vt:lpstr>Protocolo Punto a Punto(PPP)</vt:lpstr>
      <vt:lpstr>Token Ring</vt:lpstr>
      <vt:lpstr>Ethernet</vt:lpstr>
      <vt:lpstr>Presentación de PowerPoint</vt:lpstr>
      <vt:lpstr>3. SUB CAPA DE CONTROL DE ACCESO AL MEDIO</vt:lpstr>
      <vt:lpstr>LA CAPA DE ENLACE DE DATOS</vt:lpstr>
      <vt:lpstr>LA SUBCAPA MAC</vt:lpstr>
      <vt:lpstr>Aplicaciones</vt:lpstr>
      <vt:lpstr>LA SUBCAPA MAC</vt:lpstr>
      <vt:lpstr>LOS PRINCIPALES INCONVENIENTES SON:</vt:lpstr>
      <vt:lpstr>Control de acceso al medio</vt:lpstr>
      <vt:lpstr>Sub Capa de control de Acceso al Medio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Capa de Enlace de Datos</vt:lpstr>
      <vt:lpstr>Presentación de PowerPoint</vt:lpstr>
      <vt:lpstr>4. SUB CAPA DE CONTROL DE ENLACE LOGICO</vt:lpstr>
      <vt:lpstr>La Capa de Enlace de Datos</vt:lpstr>
      <vt:lpstr>Presentación de PowerPoint</vt:lpstr>
      <vt:lpstr>              </vt:lpstr>
      <vt:lpstr>Presentación de PowerPoint</vt:lpstr>
      <vt:lpstr>              </vt:lpstr>
      <vt:lpstr>              </vt:lpstr>
      <vt:lpstr>              </vt:lpstr>
      <vt:lpstr>              </vt:lpstr>
      <vt:lpstr>              </vt:lpstr>
      <vt:lpstr>              </vt:lpstr>
      <vt:lpstr>CAPA DE ENLACE LOGIGA</vt:lpstr>
      <vt:lpstr>Presentación de PowerPoint</vt:lpstr>
      <vt:lpstr>5. DIRECCIONAMIENTO MAC (PROTOCOLO ARP) </vt:lpstr>
      <vt:lpstr>Direccionamiento MAC </vt:lpstr>
      <vt:lpstr>Donde residen las direcciones MAC  </vt:lpstr>
      <vt:lpstr>Direccionamiento MAC</vt:lpstr>
      <vt:lpstr>Direccionamiento MAC</vt:lpstr>
      <vt:lpstr>Direccionamiento MAC</vt:lpstr>
      <vt:lpstr>Direccionamiento MAC</vt:lpstr>
      <vt:lpstr>Direccionamiento MAC</vt:lpstr>
      <vt:lpstr>Direccionamiento MAC</vt:lpstr>
      <vt:lpstr>Direccionamiento MAC</vt:lpstr>
      <vt:lpstr>Direccionamiento MAC</vt:lpstr>
      <vt:lpstr>Direccionamiento MAC</vt:lpstr>
      <vt:lpstr>Presentación de PowerPoint</vt:lpstr>
      <vt:lpstr>Protocolo ARP (Protocolo de Resolución de Direcciones) </vt:lpstr>
      <vt:lpstr>Tablas ARP</vt:lpstr>
      <vt:lpstr>Protocolo ARP</vt:lpstr>
      <vt:lpstr>Proceso ARP </vt:lpstr>
      <vt:lpstr>Proceso ARP</vt:lpstr>
      <vt:lpstr>Proceso ARP</vt:lpstr>
      <vt:lpstr>Mensaje ARP</vt:lpstr>
      <vt:lpstr>Mensaje ARP</vt:lpstr>
      <vt:lpstr>Mensaje ARP</vt:lpstr>
      <vt:lpstr>Envió IP</vt:lpstr>
      <vt:lpstr>Protocolo ARP (Protocolo de Resolución de Direcciones) </vt:lpstr>
      <vt:lpstr> Capa de Enlace de Datos</vt:lpstr>
      <vt:lpstr>Presentación de PowerPoint</vt:lpstr>
      <vt:lpstr>6. TRAMAS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6. FORMATO DE TRAMAS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8. METODOS DE ACCESO AL MEDIO</vt:lpstr>
      <vt:lpstr>MÉTODOS DE ACCESO AL MEDIO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Capa de Enlace de Datos</vt:lpstr>
      <vt:lpstr>Presentación de PowerPoint</vt:lpstr>
      <vt:lpstr>9. ETHERNET Y IEEE 802.3</vt:lpstr>
      <vt:lpstr>Ethernet y CSMA/CD </vt:lpstr>
      <vt:lpstr>CSMA/CA-Carrier Sense Multiple Acess with Collision  Avoidance</vt:lpstr>
      <vt:lpstr>Ethernet</vt:lpstr>
      <vt:lpstr>Ethernet</vt:lpstr>
      <vt:lpstr>Historia de Ethernet</vt:lpstr>
      <vt:lpstr>Historia de Ethernet</vt:lpstr>
      <vt:lpstr>Historia de Ethernet</vt:lpstr>
      <vt:lpstr>Ethernet =IEEE 802.3</vt:lpstr>
      <vt:lpstr>Dieferencias entre Ethernet original e IEEE 802.3</vt:lpstr>
      <vt:lpstr>Ethernet</vt:lpstr>
      <vt:lpstr>Cuatro elementos básicos del sistema Ethernet</vt:lpstr>
      <vt:lpstr>El frame Ethernet</vt:lpstr>
      <vt:lpstr>El frame Ethernet Versión 2</vt:lpstr>
      <vt:lpstr>El frame IEEE 802.3</vt:lpstr>
      <vt:lpstr>¿Cómo funciona el protocolo ARP? </vt:lpstr>
      <vt:lpstr>Ethernet puede transportar datos de diferentes protocolos de alto nivel</vt:lpstr>
      <vt:lpstr>Cómo funciona Ethernet  (half duplex)</vt:lpstr>
      <vt:lpstr>Cómo funciona Ethernet  (half duplex)</vt:lpstr>
      <vt:lpstr>El protocolo CSMA/CD</vt:lpstr>
      <vt:lpstr>El protocolo CSMA/CD (continuación...)</vt:lpstr>
      <vt:lpstr>El protocolo CSMA/CD (continuación...)</vt:lpstr>
      <vt:lpstr>Colisiones</vt:lpstr>
      <vt:lpstr>Colisiones (continuación...)</vt:lpstr>
      <vt:lpstr>Colisiones (continuación...)</vt:lpstr>
      <vt:lpstr>Ethernet opera con un sistema de entrega de datos del mejor esfuerzo</vt:lpstr>
      <vt:lpstr>Transmisión de frames (10Mbps y 100Mbps) </vt:lpstr>
      <vt:lpstr>Transmisión de frames (otra versión) </vt:lpstr>
      <vt:lpstr>10. ETHERNET Y IEEE 802.3</vt:lpstr>
      <vt:lpstr>Ethernet 10BASE-T</vt:lpstr>
      <vt:lpstr>Introducción</vt:lpstr>
      <vt:lpstr>Introducción</vt:lpstr>
      <vt:lpstr>Introducción</vt:lpstr>
      <vt:lpstr>Introducción</vt:lpstr>
      <vt:lpstr>Introducción</vt:lpstr>
      <vt:lpstr>Ethernet 10BASE-T</vt:lpstr>
      <vt:lpstr>Ethernet 10BASE-T</vt:lpstr>
      <vt:lpstr>Ethernet 10BASE-T</vt:lpstr>
      <vt:lpstr>MORFOLOGÍA DEL CABLE</vt:lpstr>
      <vt:lpstr>MORFOLOGÍA DEL CABLE</vt:lpstr>
      <vt:lpstr>MORFOLOGÍA DEL CABLE</vt:lpstr>
      <vt:lpstr>MORFOLOGÍA DEL CABLE</vt:lpstr>
      <vt:lpstr>MORFOLOGÍA DEL CABLE</vt:lpstr>
      <vt:lpstr>MORFOLOGÍA DEL CABLE</vt:lpstr>
      <vt:lpstr>MORFOLOGÍA DEL CABLE</vt:lpstr>
      <vt:lpstr>   MUCHAS GRACIAS POR SU ATENCION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SESION # 1  Capa enlace de Datos</dc:title>
  <dc:creator>Freddy</dc:creator>
  <cp:lastModifiedBy>Eddy E. U.</cp:lastModifiedBy>
  <cp:revision>128</cp:revision>
  <dcterms:created xsi:type="dcterms:W3CDTF">2015-04-08T04:12:12Z</dcterms:created>
  <dcterms:modified xsi:type="dcterms:W3CDTF">2015-09-04T14:46:26Z</dcterms:modified>
</cp:coreProperties>
</file>